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6" r:id="rId2"/>
    <p:sldId id="267" r:id="rId3"/>
    <p:sldId id="263" r:id="rId4"/>
    <p:sldId id="275" r:id="rId5"/>
    <p:sldId id="270" r:id="rId6"/>
    <p:sldId id="291" r:id="rId7"/>
    <p:sldId id="303" r:id="rId8"/>
    <p:sldId id="322" r:id="rId9"/>
    <p:sldId id="320" r:id="rId10"/>
    <p:sldId id="264" r:id="rId11"/>
    <p:sldId id="257" r:id="rId12"/>
    <p:sldId id="262" r:id="rId13"/>
    <p:sldId id="294" r:id="rId14"/>
    <p:sldId id="259" r:id="rId15"/>
    <p:sldId id="260" r:id="rId16"/>
    <p:sldId id="258" r:id="rId17"/>
    <p:sldId id="301" r:id="rId18"/>
    <p:sldId id="261" r:id="rId19"/>
    <p:sldId id="321" r:id="rId20"/>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A00"/>
    <a:srgbClr val="FF1D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74" autoAdjust="0"/>
    <p:restoredTop sz="81350" autoAdjust="0"/>
  </p:normalViewPr>
  <p:slideViewPr>
    <p:cSldViewPr snapToGrid="0">
      <p:cViewPr varScale="1">
        <p:scale>
          <a:sx n="91" d="100"/>
          <a:sy n="91" d="100"/>
        </p:scale>
        <p:origin x="1128" y="7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5D61A9-0E46-48DD-9C29-F57065CC46CD}" type="doc">
      <dgm:prSet loTypeId="urn:microsoft.com/office/officeart/2005/8/layout/chevron1" loCatId="process" qsTypeId="urn:microsoft.com/office/officeart/2005/8/quickstyle/simple1" qsCatId="simple" csTypeId="urn:microsoft.com/office/officeart/2005/8/colors/accent1_2" csCatId="accent1" phldr="1"/>
      <dgm:spPr/>
    </dgm:pt>
    <dgm:pt modelId="{B458492E-A15D-4B9F-A776-62CBF484515E}" type="pres">
      <dgm:prSet presAssocID="{205D61A9-0E46-48DD-9C29-F57065CC46CD}" presName="Name0" presStyleCnt="0">
        <dgm:presLayoutVars>
          <dgm:dir/>
          <dgm:animLvl val="lvl"/>
          <dgm:resizeHandles val="exact"/>
        </dgm:presLayoutVars>
      </dgm:prSet>
      <dgm:spPr/>
    </dgm:pt>
  </dgm:ptLst>
  <dgm:cxnLst>
    <dgm:cxn modelId="{A3D09893-7765-4484-B29A-C459A9884056}" type="presOf" srcId="{205D61A9-0E46-48DD-9C29-F57065CC46CD}" destId="{B458492E-A15D-4B9F-A776-62CBF484515E}"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78D94-5E15-46CD-A251-B4A5EA822339}" type="datetimeFigureOut">
              <a:rPr lang="nl-BE" smtClean="0"/>
              <a:t>6/03/2023</a:t>
            </a:fld>
            <a:endParaRPr lang="nl-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C355F7-A767-4E6C-8F53-72713EE4FF5B}" type="slidenum">
              <a:rPr lang="nl-BE" smtClean="0"/>
              <a:t>‹nr.›</a:t>
            </a:fld>
            <a:endParaRPr lang="nl-BE"/>
          </a:p>
        </p:txBody>
      </p:sp>
    </p:spTree>
    <p:extLst>
      <p:ext uri="{BB962C8B-B14F-4D97-AF65-F5344CB8AC3E}">
        <p14:creationId xmlns:p14="http://schemas.microsoft.com/office/powerpoint/2010/main" val="315164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Grenswijs.be is een beleidstool voor leidinggevenden om grensoverschrijdend gedrag in hun organisatie te voorkomen en om ermee om te gaan</a:t>
            </a:r>
            <a:r>
              <a:rPr lang="nl-BE" dirty="0">
                <a:effectLst/>
              </a:rPr>
              <a:t> </a:t>
            </a:r>
          </a:p>
          <a:p>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We peilen naar de </a:t>
            </a:r>
            <a:r>
              <a:rPr lang="nl-BE" sz="12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aanwezigheid, bekendheid en gedragenheid van het organisatiebeleid rond grensoverschrijdend gedrag op drie verschillende ni</a:t>
            </a:r>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veaus (kwaliteit, preventie en reactie). Deze beleidsstructuur wordt ook aangeraden in het instrument van oKo en Sociaal Fonds Podiumkunsten en in Grenswijs. Het kwaliteitsniveau is het beleidskader dat een klimaat wil creëren waarin grensoverschrijdend gedrag bespreekbaar is. Onderdelen van dit kwaliteitsbeleid zijn een duidelijke visie op, enerzijds, het bevorderen van gepast omgaan met elkaar en, anderzijds, het omgaan met grensoverschrijdend gedrag. Deze visie moet neergelegd worden in een tekst waarin gewenst en ongewenst gedrag duidelijk worden omschreven. De beleidsmaatregelen op preventieniveau bouwen verder op de visietekst en de afspraken van het kwaliteitsniveau. Om (de escalatie van) grensoverschrijdend gedrag zoveel mogelijk te voorkomen, maken leidinggevenden een plan met concrete acties voor de preventie van en het omgaan met ongewenst gedrag in een </a:t>
            </a:r>
            <a:r>
              <a:rPr lang="nl-BE" sz="12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vijfjaarlijks globaal preventieplan </a:t>
            </a:r>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dat jaarlijks geconcretiseerd wordt in een jaaractieplan. Ook is het belangrijk om regelmatig een </a:t>
            </a:r>
            <a:r>
              <a:rPr lang="nl-BE" sz="12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risicoanalyse</a:t>
            </a:r>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uit te voeren, bijvoorbeeld tijdens een vergadering, met een tevredenheidsmeting of door een diepgaandere analyse van incidenten, en risico’s van werkomgevingen te onderzoeken en te signaleren. Het preventieniveau vraagt ook vormingen over grensoverschrijdend gedrag te organiseren en taken en verantwoordelijkheden duidelijk te verdelen en vast te leggen. Ten slotte bepalen de maatregelen op het reactieniveau hoe er met een incident wordt omgegaan en welke nazorg, leerkansen en herstel er voorzien wordt voor slachtoffers, omstanders en de bredere organisatie (</a:t>
            </a:r>
            <a:r>
              <a:rPr lang="nl-BE" sz="1200" i="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Grenswijs</a:t>
            </a:r>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z.d.) (oKo en Sociaal Fonds Podiumkunsten, z.d.).</a:t>
            </a:r>
          </a:p>
          <a:p>
            <a:endParaRPr lang="nl-BE" dirty="0"/>
          </a:p>
        </p:txBody>
      </p:sp>
      <p:sp>
        <p:nvSpPr>
          <p:cNvPr id="4" name="Tijdelijke aanduiding voor dianummer 3"/>
          <p:cNvSpPr>
            <a:spLocks noGrp="1"/>
          </p:cNvSpPr>
          <p:nvPr>
            <p:ph type="sldNum" sz="quarter" idx="5"/>
          </p:nvPr>
        </p:nvSpPr>
        <p:spPr/>
        <p:txBody>
          <a:bodyPr/>
          <a:lstStyle/>
          <a:p>
            <a:fld id="{3BC355F7-A767-4E6C-8F53-72713EE4FF5B}" type="slidenum">
              <a:rPr lang="nl-BE" smtClean="0"/>
              <a:t>10</a:t>
            </a:fld>
            <a:endParaRPr lang="nl-BE"/>
          </a:p>
        </p:txBody>
      </p:sp>
    </p:spTree>
    <p:extLst>
      <p:ext uri="{BB962C8B-B14F-4D97-AF65-F5344CB8AC3E}">
        <p14:creationId xmlns:p14="http://schemas.microsoft.com/office/powerpoint/2010/main" val="3954221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Zo leidde Engagement Arts zelf </a:t>
            </a:r>
            <a:r>
              <a:rPr lang="nl-BE" sz="1200" b="1" i="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ambassadors</a:t>
            </a:r>
            <a:r>
              <a:rPr lang="nl-BE" sz="12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a:t>
            </a:r>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op, leden die het aanspreekpunt </a:t>
            </a:r>
            <a:r>
              <a:rPr lang="nl-BE" sz="1200" dirty="0">
                <a:solidFill>
                  <a:srgbClr val="323232"/>
                </a:solidFill>
                <a:latin typeface="Calibri" panose="020F0502020204030204" pitchFamily="34" charset="0"/>
                <a:ea typeface="Calibri" panose="020F0502020204030204" pitchFamily="34" charset="0"/>
                <a:cs typeface="Times New Roman" panose="02020603050405020304" pitchFamily="18" charset="0"/>
              </a:rPr>
              <a:t>zijn</a:t>
            </a:r>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voor de verschillende kunstdisciplines waarmee ze zelf een link hebben.  </a:t>
            </a:r>
            <a:endParaRPr lang="nl-BE" sz="1200" dirty="0">
              <a:solidFill>
                <a:srgbClr val="323232"/>
              </a:solidFill>
              <a:effectLst/>
              <a:latin typeface="Calibri" panose="020F0502020204030204" pitchFamily="34" charset="0"/>
              <a:cs typeface="Times New Roman" panose="02020603050405020304" pitchFamily="18" charset="0"/>
            </a:endParaRPr>
          </a:p>
          <a:p>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Via </a:t>
            </a:r>
            <a:r>
              <a:rPr lang="nl-BE" sz="12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WeListen</a:t>
            </a:r>
            <a:r>
              <a:rPr lang="nl-BE" sz="12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kunnen personen die werken met PC 304 een gratis conversatie vragen met een van de vier professionele coaches, vertrouwenspersonen of psychologen. Interessant is dat deze experten ook in het Frans of het Engels kunnen helpen. </a:t>
            </a:r>
            <a:r>
              <a:rPr lang="nl-BE" dirty="0">
                <a:effectLst/>
              </a:rPr>
              <a:t> </a:t>
            </a:r>
            <a:endParaRPr lang="nl-BE" dirty="0"/>
          </a:p>
          <a:p>
            <a:endParaRPr lang="nl-BE" dirty="0"/>
          </a:p>
        </p:txBody>
      </p:sp>
      <p:sp>
        <p:nvSpPr>
          <p:cNvPr id="4" name="Tijdelijke aanduiding voor dianummer 3"/>
          <p:cNvSpPr>
            <a:spLocks noGrp="1"/>
          </p:cNvSpPr>
          <p:nvPr>
            <p:ph type="sldNum" sz="quarter" idx="5"/>
          </p:nvPr>
        </p:nvSpPr>
        <p:spPr/>
        <p:txBody>
          <a:bodyPr/>
          <a:lstStyle/>
          <a:p>
            <a:fld id="{3BC355F7-A767-4E6C-8F53-72713EE4FF5B}" type="slidenum">
              <a:rPr lang="nl-BE" smtClean="0"/>
              <a:t>11</a:t>
            </a:fld>
            <a:endParaRPr lang="nl-BE"/>
          </a:p>
        </p:txBody>
      </p:sp>
    </p:spTree>
    <p:extLst>
      <p:ext uri="{BB962C8B-B14F-4D97-AF65-F5344CB8AC3E}">
        <p14:creationId xmlns:p14="http://schemas.microsoft.com/office/powerpoint/2010/main" val="2224958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b="1" dirty="0">
                <a:solidFill>
                  <a:srgbClr val="323232"/>
                </a:solidFill>
                <a:ea typeface="Calibri" panose="020F0502020204030204" pitchFamily="34" charset="0"/>
                <a:cs typeface="Times New Roman" panose="02020603050405020304" pitchFamily="18" charset="0"/>
              </a:rPr>
              <a:t>Engagement Arts</a:t>
            </a:r>
            <a:r>
              <a:rPr lang="nl-BE" sz="1200" b="1" dirty="0">
                <a:solidFill>
                  <a:srgbClr val="323232"/>
                </a:solidFill>
                <a:effectLst/>
                <a:ea typeface="Calibri" panose="020F0502020204030204" pitchFamily="34" charset="0"/>
                <a:cs typeface="Times New Roman" panose="02020603050405020304" pitchFamily="18" charset="0"/>
              </a:rPr>
              <a:t> </a:t>
            </a:r>
            <a:r>
              <a:rPr lang="nl-BE" sz="1200" dirty="0">
                <a:solidFill>
                  <a:srgbClr val="323232"/>
                </a:solidFill>
                <a:effectLst/>
                <a:ea typeface="Calibri" panose="020F0502020204030204" pitchFamily="34" charset="0"/>
                <a:cs typeface="Times New Roman" panose="02020603050405020304" pitchFamily="18" charset="0"/>
              </a:rPr>
              <a:t>is het vaakst aangeduide antwoord (24%), gevolgd door de politie (20%) en de PAPS (14%). </a:t>
            </a:r>
            <a:endParaRPr lang="nl-BE" dirty="0"/>
          </a:p>
        </p:txBody>
      </p:sp>
      <p:sp>
        <p:nvSpPr>
          <p:cNvPr id="4" name="Tijdelijke aanduiding voor dianummer 3"/>
          <p:cNvSpPr>
            <a:spLocks noGrp="1"/>
          </p:cNvSpPr>
          <p:nvPr>
            <p:ph type="sldNum" sz="quarter" idx="5"/>
          </p:nvPr>
        </p:nvSpPr>
        <p:spPr/>
        <p:txBody>
          <a:bodyPr/>
          <a:lstStyle/>
          <a:p>
            <a:fld id="{3BC355F7-A767-4E6C-8F53-72713EE4FF5B}" type="slidenum">
              <a:rPr lang="nl-BE" smtClean="0"/>
              <a:t>13</a:t>
            </a:fld>
            <a:endParaRPr lang="nl-BE"/>
          </a:p>
        </p:txBody>
      </p:sp>
    </p:spTree>
    <p:extLst>
      <p:ext uri="{BB962C8B-B14F-4D97-AF65-F5344CB8AC3E}">
        <p14:creationId xmlns:p14="http://schemas.microsoft.com/office/powerpoint/2010/main" val="425276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a:t>VP-washing: naar greenwashing of pinkwashing, een vertrouwenspersoon aannemen om een goed imago te hebben qua beleid tegen grensoverschrijdend gedrag, maar die persoon niet het mandaat geven om zaken aan te klagen. Of die persoon belasten met alle problemen van de organisatie en er zelf de handen vanaf trekken.</a:t>
            </a:r>
            <a:endParaRPr lang="nl-BE" dirty="0"/>
          </a:p>
        </p:txBody>
      </p:sp>
      <p:sp>
        <p:nvSpPr>
          <p:cNvPr id="4" name="Slide Number Placeholder 3"/>
          <p:cNvSpPr>
            <a:spLocks noGrp="1"/>
          </p:cNvSpPr>
          <p:nvPr>
            <p:ph type="sldNum" sz="quarter" idx="5"/>
          </p:nvPr>
        </p:nvSpPr>
        <p:spPr/>
        <p:txBody>
          <a:bodyPr/>
          <a:lstStyle/>
          <a:p>
            <a:fld id="{3BC355F7-A767-4E6C-8F53-72713EE4FF5B}" type="slidenum">
              <a:rPr lang="nl-BE" smtClean="0"/>
              <a:t>14</a:t>
            </a:fld>
            <a:endParaRPr lang="nl-BE"/>
          </a:p>
        </p:txBody>
      </p:sp>
    </p:spTree>
    <p:extLst>
      <p:ext uri="{BB962C8B-B14F-4D97-AF65-F5344CB8AC3E}">
        <p14:creationId xmlns:p14="http://schemas.microsoft.com/office/powerpoint/2010/main" val="2616043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nl-BE" dirty="0"/>
              <a:t>Genderkamer: communicatie gericht naar specifieke deelsectoren is het meest effectief.  + communicatie wordt pas opgepikt wanneer het nodig is. Het is daarom belangrijk om de informatie overal zichtbaar te maken in de organisatie. </a:t>
            </a:r>
          </a:p>
        </p:txBody>
      </p:sp>
      <p:sp>
        <p:nvSpPr>
          <p:cNvPr id="4" name="Slide Number Placeholder 3"/>
          <p:cNvSpPr>
            <a:spLocks noGrp="1"/>
          </p:cNvSpPr>
          <p:nvPr>
            <p:ph type="sldNum" sz="quarter" idx="5"/>
          </p:nvPr>
        </p:nvSpPr>
        <p:spPr/>
        <p:txBody>
          <a:bodyPr/>
          <a:lstStyle/>
          <a:p>
            <a:fld id="{3BC355F7-A767-4E6C-8F53-72713EE4FF5B}" type="slidenum">
              <a:rPr lang="nl-BE" smtClean="0"/>
              <a:t>17</a:t>
            </a:fld>
            <a:endParaRPr lang="nl-BE"/>
          </a:p>
        </p:txBody>
      </p:sp>
    </p:spTree>
    <p:extLst>
      <p:ext uri="{BB962C8B-B14F-4D97-AF65-F5344CB8AC3E}">
        <p14:creationId xmlns:p14="http://schemas.microsoft.com/office/powerpoint/2010/main" val="3612762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nl-BE" dirty="0"/>
          </a:p>
        </p:txBody>
      </p:sp>
      <p:sp>
        <p:nvSpPr>
          <p:cNvPr id="4" name="Slide Number Placeholder 3"/>
          <p:cNvSpPr>
            <a:spLocks noGrp="1"/>
          </p:cNvSpPr>
          <p:nvPr>
            <p:ph type="sldNum" sz="quarter" idx="5"/>
          </p:nvPr>
        </p:nvSpPr>
        <p:spPr/>
        <p:txBody>
          <a:bodyPr/>
          <a:lstStyle/>
          <a:p>
            <a:fld id="{3BC355F7-A767-4E6C-8F53-72713EE4FF5B}" type="slidenum">
              <a:rPr lang="nl-BE" smtClean="0"/>
              <a:t>18</a:t>
            </a:fld>
            <a:endParaRPr lang="nl-BE"/>
          </a:p>
        </p:txBody>
      </p:sp>
    </p:spTree>
    <p:extLst>
      <p:ext uri="{BB962C8B-B14F-4D97-AF65-F5344CB8AC3E}">
        <p14:creationId xmlns:p14="http://schemas.microsoft.com/office/powerpoint/2010/main" val="538714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15284-CBAC-4C5B-B1B0-8D72EA979B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BE"/>
          </a:p>
        </p:txBody>
      </p:sp>
      <p:sp>
        <p:nvSpPr>
          <p:cNvPr id="3" name="Subtitle 2">
            <a:extLst>
              <a:ext uri="{FF2B5EF4-FFF2-40B4-BE49-F238E27FC236}">
                <a16:creationId xmlns:a16="http://schemas.microsoft.com/office/drawing/2014/main" id="{B4D91FB6-E0DF-42EE-9FBF-B847994403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BE"/>
          </a:p>
        </p:txBody>
      </p:sp>
      <p:sp>
        <p:nvSpPr>
          <p:cNvPr id="4" name="Date Placeholder 3">
            <a:extLst>
              <a:ext uri="{FF2B5EF4-FFF2-40B4-BE49-F238E27FC236}">
                <a16:creationId xmlns:a16="http://schemas.microsoft.com/office/drawing/2014/main" id="{70AFBFA2-4B1E-444C-9EEB-897B68351E82}"/>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5" name="Footer Placeholder 4">
            <a:extLst>
              <a:ext uri="{FF2B5EF4-FFF2-40B4-BE49-F238E27FC236}">
                <a16:creationId xmlns:a16="http://schemas.microsoft.com/office/drawing/2014/main" id="{B00D840F-C848-408F-A172-BB14E343807C}"/>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FA54D2E3-D77B-42D4-A560-15BBC95F2E36}"/>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3864309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9E2E-02AF-4E24-B50F-6DB8A7DF2B66}"/>
              </a:ext>
            </a:extLst>
          </p:cNvPr>
          <p:cNvSpPr>
            <a:spLocks noGrp="1"/>
          </p:cNvSpPr>
          <p:nvPr>
            <p:ph type="title"/>
          </p:nvPr>
        </p:nvSpPr>
        <p:spPr/>
        <p:txBody>
          <a:bodyPr/>
          <a:lstStyle/>
          <a:p>
            <a:r>
              <a:rPr lang="en-US"/>
              <a:t>Click to edit Master title style</a:t>
            </a:r>
            <a:endParaRPr lang="nl-BE"/>
          </a:p>
        </p:txBody>
      </p:sp>
      <p:sp>
        <p:nvSpPr>
          <p:cNvPr id="3" name="Vertical Text Placeholder 2">
            <a:extLst>
              <a:ext uri="{FF2B5EF4-FFF2-40B4-BE49-F238E27FC236}">
                <a16:creationId xmlns:a16="http://schemas.microsoft.com/office/drawing/2014/main" id="{8D480F66-D54F-4913-8FC0-09A38016C4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8839A95B-8FB5-40D7-8DC3-054A9ABDBA99}"/>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5" name="Footer Placeholder 4">
            <a:extLst>
              <a:ext uri="{FF2B5EF4-FFF2-40B4-BE49-F238E27FC236}">
                <a16:creationId xmlns:a16="http://schemas.microsoft.com/office/drawing/2014/main" id="{DD7EE235-2246-48F5-BB3A-3E01C101D843}"/>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B900E17D-FC07-48BE-95FA-1A8EDC57F023}"/>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271141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A0B23F-923C-475E-B9A1-C466AB41C5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BE"/>
          </a:p>
        </p:txBody>
      </p:sp>
      <p:sp>
        <p:nvSpPr>
          <p:cNvPr id="3" name="Vertical Text Placeholder 2">
            <a:extLst>
              <a:ext uri="{FF2B5EF4-FFF2-40B4-BE49-F238E27FC236}">
                <a16:creationId xmlns:a16="http://schemas.microsoft.com/office/drawing/2014/main" id="{A614B835-3402-415D-8B58-9763594FEB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EF36F6D9-66DA-4E74-8B01-712D6CAC7726}"/>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5" name="Footer Placeholder 4">
            <a:extLst>
              <a:ext uri="{FF2B5EF4-FFF2-40B4-BE49-F238E27FC236}">
                <a16:creationId xmlns:a16="http://schemas.microsoft.com/office/drawing/2014/main" id="{755E351E-0A6E-472C-862F-2324949BE6C2}"/>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D9F15804-0DBA-4B3C-8888-69CE5732979E}"/>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3313870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UAntwerpen_titlered">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AAABACC8-28A2-D34B-8A1E-5CF7BA9005CC}"/>
              </a:ext>
            </a:extLst>
          </p:cNvPr>
          <p:cNvSpPr/>
          <p:nvPr userDrawn="1"/>
        </p:nvSpPr>
        <p:spPr>
          <a:xfrm>
            <a:off x="623888" y="627478"/>
            <a:ext cx="10954551" cy="5618356"/>
          </a:xfrm>
          <a:custGeom>
            <a:avLst/>
            <a:gdLst>
              <a:gd name="connsiteX0" fmla="*/ 0 w 10296525"/>
              <a:gd name="connsiteY0" fmla="*/ 0 h 4968875"/>
              <a:gd name="connsiteX1" fmla="*/ 10296525 w 10296525"/>
              <a:gd name="connsiteY1" fmla="*/ 0 h 4968875"/>
              <a:gd name="connsiteX2" fmla="*/ 10296525 w 10296525"/>
              <a:gd name="connsiteY2" fmla="*/ 4968875 h 4968875"/>
              <a:gd name="connsiteX3" fmla="*/ 253304 w 10296525"/>
              <a:gd name="connsiteY3" fmla="*/ 4968875 h 4968875"/>
              <a:gd name="connsiteX4" fmla="*/ 202263 w 10296525"/>
              <a:gd name="connsiteY4" fmla="*/ 4963730 h 4968875"/>
              <a:gd name="connsiteX5" fmla="*/ 0 w 10296525"/>
              <a:gd name="connsiteY5" fmla="*/ 4715562 h 4968875"/>
              <a:gd name="connsiteX6" fmla="*/ 0 w 10296525"/>
              <a:gd name="connsiteY6" fmla="*/ 0 h 4968875"/>
              <a:gd name="connsiteX0" fmla="*/ 0 w 10629811"/>
              <a:gd name="connsiteY0" fmla="*/ 0 h 4968875"/>
              <a:gd name="connsiteX1" fmla="*/ 10629811 w 10629811"/>
              <a:gd name="connsiteY1" fmla="*/ 8546 h 4968875"/>
              <a:gd name="connsiteX2" fmla="*/ 10296525 w 10629811"/>
              <a:gd name="connsiteY2" fmla="*/ 4968875 h 4968875"/>
              <a:gd name="connsiteX3" fmla="*/ 253304 w 10629811"/>
              <a:gd name="connsiteY3" fmla="*/ 4968875 h 4968875"/>
              <a:gd name="connsiteX4" fmla="*/ 202263 w 10629811"/>
              <a:gd name="connsiteY4" fmla="*/ 4963730 h 4968875"/>
              <a:gd name="connsiteX5" fmla="*/ 0 w 10629811"/>
              <a:gd name="connsiteY5" fmla="*/ 4715562 h 4968875"/>
              <a:gd name="connsiteX6" fmla="*/ 0 w 10629811"/>
              <a:gd name="connsiteY6" fmla="*/ 0 h 4968875"/>
              <a:gd name="connsiteX0" fmla="*/ 0 w 10629811"/>
              <a:gd name="connsiteY0" fmla="*/ 0 h 4977421"/>
              <a:gd name="connsiteX1" fmla="*/ 10629811 w 10629811"/>
              <a:gd name="connsiteY1" fmla="*/ 8546 h 4977421"/>
              <a:gd name="connsiteX2" fmla="*/ 10629811 w 10629811"/>
              <a:gd name="connsiteY2" fmla="*/ 4977421 h 4977421"/>
              <a:gd name="connsiteX3" fmla="*/ 253304 w 10629811"/>
              <a:gd name="connsiteY3" fmla="*/ 4968875 h 4977421"/>
              <a:gd name="connsiteX4" fmla="*/ 202263 w 10629811"/>
              <a:gd name="connsiteY4" fmla="*/ 4963730 h 4977421"/>
              <a:gd name="connsiteX5" fmla="*/ 0 w 10629811"/>
              <a:gd name="connsiteY5" fmla="*/ 4715562 h 4977421"/>
              <a:gd name="connsiteX6" fmla="*/ 0 w 10629811"/>
              <a:gd name="connsiteY6" fmla="*/ 0 h 4977421"/>
              <a:gd name="connsiteX0" fmla="*/ 8545 w 10629811"/>
              <a:gd name="connsiteY0" fmla="*/ 0 h 5618356"/>
              <a:gd name="connsiteX1" fmla="*/ 10629811 w 10629811"/>
              <a:gd name="connsiteY1" fmla="*/ 649481 h 5618356"/>
              <a:gd name="connsiteX2" fmla="*/ 10629811 w 10629811"/>
              <a:gd name="connsiteY2" fmla="*/ 5618356 h 5618356"/>
              <a:gd name="connsiteX3" fmla="*/ 253304 w 10629811"/>
              <a:gd name="connsiteY3" fmla="*/ 5609810 h 5618356"/>
              <a:gd name="connsiteX4" fmla="*/ 202263 w 10629811"/>
              <a:gd name="connsiteY4" fmla="*/ 5604665 h 5618356"/>
              <a:gd name="connsiteX5" fmla="*/ 0 w 10629811"/>
              <a:gd name="connsiteY5" fmla="*/ 5356497 h 5618356"/>
              <a:gd name="connsiteX6" fmla="*/ 8545 w 10629811"/>
              <a:gd name="connsiteY6" fmla="*/ 0 h 5618356"/>
              <a:gd name="connsiteX0" fmla="*/ 8545 w 10946005"/>
              <a:gd name="connsiteY0" fmla="*/ 0 h 5618356"/>
              <a:gd name="connsiteX1" fmla="*/ 10946005 w 10946005"/>
              <a:gd name="connsiteY1" fmla="*/ 8546 h 5618356"/>
              <a:gd name="connsiteX2" fmla="*/ 10629811 w 10946005"/>
              <a:gd name="connsiteY2" fmla="*/ 5618356 h 5618356"/>
              <a:gd name="connsiteX3" fmla="*/ 253304 w 10946005"/>
              <a:gd name="connsiteY3" fmla="*/ 5609810 h 5618356"/>
              <a:gd name="connsiteX4" fmla="*/ 202263 w 10946005"/>
              <a:gd name="connsiteY4" fmla="*/ 5604665 h 5618356"/>
              <a:gd name="connsiteX5" fmla="*/ 0 w 10946005"/>
              <a:gd name="connsiteY5" fmla="*/ 5356497 h 5618356"/>
              <a:gd name="connsiteX6" fmla="*/ 8545 w 10946005"/>
              <a:gd name="connsiteY6" fmla="*/ 0 h 5618356"/>
              <a:gd name="connsiteX0" fmla="*/ 8545 w 10954551"/>
              <a:gd name="connsiteY0" fmla="*/ 0 h 5618356"/>
              <a:gd name="connsiteX1" fmla="*/ 10946005 w 10954551"/>
              <a:gd name="connsiteY1" fmla="*/ 8546 h 5618356"/>
              <a:gd name="connsiteX2" fmla="*/ 10954551 w 10954551"/>
              <a:gd name="connsiteY2" fmla="*/ 5618356 h 5618356"/>
              <a:gd name="connsiteX3" fmla="*/ 253304 w 10954551"/>
              <a:gd name="connsiteY3" fmla="*/ 5609810 h 5618356"/>
              <a:gd name="connsiteX4" fmla="*/ 202263 w 10954551"/>
              <a:gd name="connsiteY4" fmla="*/ 5604665 h 5618356"/>
              <a:gd name="connsiteX5" fmla="*/ 0 w 10954551"/>
              <a:gd name="connsiteY5" fmla="*/ 5356497 h 5618356"/>
              <a:gd name="connsiteX6" fmla="*/ 8545 w 10954551"/>
              <a:gd name="connsiteY6" fmla="*/ 0 h 56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4551" h="5618356">
                <a:moveTo>
                  <a:pt x="8545" y="0"/>
                </a:moveTo>
                <a:lnTo>
                  <a:pt x="10946005" y="8546"/>
                </a:lnTo>
                <a:cubicBezTo>
                  <a:pt x="10948854" y="1878483"/>
                  <a:pt x="10951702" y="3748419"/>
                  <a:pt x="10954551" y="5618356"/>
                </a:cubicBezTo>
                <a:lnTo>
                  <a:pt x="253304" y="5609810"/>
                </a:lnTo>
                <a:lnTo>
                  <a:pt x="202263" y="5604665"/>
                </a:lnTo>
                <a:cubicBezTo>
                  <a:pt x="86832" y="5581044"/>
                  <a:pt x="0" y="5478911"/>
                  <a:pt x="0" y="5356497"/>
                </a:cubicBezTo>
                <a:cubicBezTo>
                  <a:pt x="2848" y="3570998"/>
                  <a:pt x="5697" y="1785499"/>
                  <a:pt x="854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BE" dirty="0"/>
          </a:p>
        </p:txBody>
      </p:sp>
      <p:sp>
        <p:nvSpPr>
          <p:cNvPr id="5" name="Tijdelijke aanduiding voor titel 1">
            <a:extLst>
              <a:ext uri="{FF2B5EF4-FFF2-40B4-BE49-F238E27FC236}">
                <a16:creationId xmlns:a16="http://schemas.microsoft.com/office/drawing/2014/main" id="{31D26ADD-50E0-864E-879F-AED5604BF2AB}"/>
              </a:ext>
            </a:extLst>
          </p:cNvPr>
          <p:cNvSpPr>
            <a:spLocks noGrp="1"/>
          </p:cNvSpPr>
          <p:nvPr>
            <p:ph type="title" hasCustomPrompt="1"/>
          </p:nvPr>
        </p:nvSpPr>
        <p:spPr>
          <a:xfrm>
            <a:off x="614453" y="2318879"/>
            <a:ext cx="10963985" cy="1325563"/>
          </a:xfrm>
          <a:prstGeom prst="rect">
            <a:avLst/>
          </a:prstGeom>
        </p:spPr>
        <p:txBody>
          <a:bodyPr vert="horz" lIns="91440" tIns="45720" rIns="91440" bIns="45720" rtlCol="0" anchor="ctr">
            <a:normAutofit/>
          </a:bodyPr>
          <a:lstStyle>
            <a:lvl1pPr algn="ctr">
              <a:defRPr sz="6600" b="1" i="0">
                <a:solidFill>
                  <a:schemeClr val="bg1"/>
                </a:solidFill>
                <a:latin typeface="Calibri" panose="020F0502020204030204" pitchFamily="34" charset="0"/>
                <a:cs typeface="Calibri" panose="020F0502020204030204" pitchFamily="34" charset="0"/>
              </a:defRPr>
            </a:lvl1pPr>
          </a:lstStyle>
          <a:p>
            <a:r>
              <a:rPr lang="nl-NL" noProof="0" dirty="0"/>
              <a:t>Klik om titel te bewerken</a:t>
            </a:r>
            <a:endParaRPr lang="nl-BE" noProof="0" dirty="0"/>
          </a:p>
        </p:txBody>
      </p:sp>
      <p:sp>
        <p:nvSpPr>
          <p:cNvPr id="6" name="Text Placeholder 6">
            <a:extLst>
              <a:ext uri="{FF2B5EF4-FFF2-40B4-BE49-F238E27FC236}">
                <a16:creationId xmlns:a16="http://schemas.microsoft.com/office/drawing/2014/main" id="{2534ABFA-B94B-7346-9AA3-E2278EC84FE9}"/>
              </a:ext>
            </a:extLst>
          </p:cNvPr>
          <p:cNvSpPr>
            <a:spLocks noGrp="1"/>
          </p:cNvSpPr>
          <p:nvPr>
            <p:ph type="body" sz="quarter" idx="10" hasCustomPrompt="1"/>
          </p:nvPr>
        </p:nvSpPr>
        <p:spPr>
          <a:xfrm>
            <a:off x="614453" y="4071937"/>
            <a:ext cx="10963985" cy="1043343"/>
          </a:xfrm>
          <a:prstGeom prst="rect">
            <a:avLst/>
          </a:prstGeom>
        </p:spPr>
        <p:txBody>
          <a:bodyPr/>
          <a:lstStyle>
            <a:lvl1pPr algn="ctr">
              <a:buNone/>
              <a:defRPr b="1" i="0">
                <a:solidFill>
                  <a:schemeClr val="bg1"/>
                </a:solidFill>
                <a:latin typeface="Calibri" panose="020F0502020204030204" pitchFamily="34" charset="0"/>
                <a:cs typeface="Calibri" panose="020F0502020204030204" pitchFamily="34" charset="0"/>
              </a:defRPr>
            </a:lvl1pPr>
            <a:lvl2pPr algn="ctr">
              <a:buNone/>
              <a:defRPr b="1" i="0">
                <a:solidFill>
                  <a:schemeClr val="bg1"/>
                </a:solidFill>
                <a:latin typeface="ITC Officina Sans Std Book" panose="020B0506040203020204" pitchFamily="34" charset="77"/>
              </a:defRPr>
            </a:lvl2pPr>
            <a:lvl3pPr algn="ctr">
              <a:buNone/>
              <a:defRPr b="1" i="0">
                <a:solidFill>
                  <a:schemeClr val="bg1"/>
                </a:solidFill>
                <a:latin typeface="ITC Officina Sans Std Book" panose="020B0506040203020204" pitchFamily="34" charset="77"/>
              </a:defRPr>
            </a:lvl3pPr>
            <a:lvl4pPr algn="ctr">
              <a:buNone/>
              <a:defRPr b="1" i="0">
                <a:solidFill>
                  <a:schemeClr val="bg1"/>
                </a:solidFill>
                <a:latin typeface="ITC Officina Sans Std Book" panose="020B0506040203020204" pitchFamily="34" charset="77"/>
              </a:defRPr>
            </a:lvl4pPr>
            <a:lvl5pPr algn="ctr">
              <a:buNone/>
              <a:defRPr b="1" i="0">
                <a:solidFill>
                  <a:schemeClr val="bg1"/>
                </a:solidFill>
                <a:latin typeface="ITC Officina Sans Std Book" panose="020B0506040203020204" pitchFamily="34" charset="77"/>
              </a:defRPr>
            </a:lvl5pPr>
          </a:lstStyle>
          <a:p>
            <a:r>
              <a:rPr lang="nl-NL" noProof="0" dirty="0"/>
              <a:t>Klik om de stijl van de ondertitel te bewerken</a:t>
            </a:r>
          </a:p>
        </p:txBody>
      </p:sp>
      <p:pic>
        <p:nvPicPr>
          <p:cNvPr id="7" name="Afbeelding 6">
            <a:extLst>
              <a:ext uri="{FF2B5EF4-FFF2-40B4-BE49-F238E27FC236}">
                <a16:creationId xmlns:a16="http://schemas.microsoft.com/office/drawing/2014/main" id="{E9164D98-648F-4DED-9BA1-D6F84471378A}"/>
              </a:ext>
            </a:extLst>
          </p:cNvPr>
          <p:cNvPicPr>
            <a:picLocks noChangeAspect="1"/>
          </p:cNvPicPr>
          <p:nvPr userDrawn="1"/>
        </p:nvPicPr>
        <p:blipFill>
          <a:blip r:embed="rId2"/>
          <a:stretch>
            <a:fillRect/>
          </a:stretch>
        </p:blipFill>
        <p:spPr>
          <a:xfrm>
            <a:off x="625694" y="6427628"/>
            <a:ext cx="991452" cy="226102"/>
          </a:xfrm>
          <a:prstGeom prst="rect">
            <a:avLst/>
          </a:prstGeom>
        </p:spPr>
      </p:pic>
    </p:spTree>
    <p:extLst>
      <p:ext uri="{BB962C8B-B14F-4D97-AF65-F5344CB8AC3E}">
        <p14:creationId xmlns:p14="http://schemas.microsoft.com/office/powerpoint/2010/main" val="3961237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UAntwerpen_only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2A766-FA6C-4E42-BAD1-58E378599FB5}"/>
              </a:ext>
            </a:extLst>
          </p:cNvPr>
          <p:cNvSpPr>
            <a:spLocks noGrp="1"/>
          </p:cNvSpPr>
          <p:nvPr>
            <p:ph type="title" hasCustomPrompt="1"/>
          </p:nvPr>
        </p:nvSpPr>
        <p:spPr/>
        <p:txBody>
          <a:bodyPr/>
          <a:lstStyle>
            <a:lvl1pPr>
              <a:defRPr/>
            </a:lvl1pPr>
          </a:lstStyle>
          <a:p>
            <a:r>
              <a:rPr lang="nl-BE" noProof="0"/>
              <a:t>Klik om de stijl van de titel te bewerken</a:t>
            </a:r>
          </a:p>
        </p:txBody>
      </p:sp>
      <p:sp>
        <p:nvSpPr>
          <p:cNvPr id="3" name="Slide Number Placeholder 2">
            <a:extLst>
              <a:ext uri="{FF2B5EF4-FFF2-40B4-BE49-F238E27FC236}">
                <a16:creationId xmlns:a16="http://schemas.microsoft.com/office/drawing/2014/main" id="{B21DCFB5-39F0-E04F-B592-B890194C076F}"/>
              </a:ext>
            </a:extLst>
          </p:cNvPr>
          <p:cNvSpPr>
            <a:spLocks noGrp="1"/>
          </p:cNvSpPr>
          <p:nvPr>
            <p:ph type="sldNum" sz="quarter" idx="10"/>
          </p:nvPr>
        </p:nvSpPr>
        <p:spPr/>
        <p:txBody>
          <a:bodyPr/>
          <a:lstStyle/>
          <a:p>
            <a:fld id="{E038E271-308C-2E46-A3EC-56326F9084CC}" type="slidenum">
              <a:rPr lang="nl-BE" smtClean="0"/>
              <a:pPr/>
              <a:t>‹nr.›</a:t>
            </a:fld>
            <a:endParaRPr lang="nl-BE" dirty="0"/>
          </a:p>
        </p:txBody>
      </p:sp>
      <p:sp>
        <p:nvSpPr>
          <p:cNvPr id="6" name="Text Placeholder 5">
            <a:extLst>
              <a:ext uri="{FF2B5EF4-FFF2-40B4-BE49-F238E27FC236}">
                <a16:creationId xmlns:a16="http://schemas.microsoft.com/office/drawing/2014/main" id="{505A4F71-3F20-42EB-95C9-52E7339E420E}"/>
              </a:ext>
            </a:extLst>
          </p:cNvPr>
          <p:cNvSpPr>
            <a:spLocks noGrp="1"/>
          </p:cNvSpPr>
          <p:nvPr>
            <p:ph type="body" sz="quarter" idx="11" hasCustomPrompt="1"/>
          </p:nvPr>
        </p:nvSpPr>
        <p:spPr>
          <a:xfrm>
            <a:off x="623888" y="1516380"/>
            <a:ext cx="10944225" cy="4720907"/>
          </a:xfrm>
          <a:prstGeom prst="rect">
            <a:avLst/>
          </a:prstGeom>
        </p:spPr>
        <p:txBody>
          <a:bodyPr/>
          <a:lstStyle>
            <a:lvl1pPr>
              <a:defRPr/>
            </a:lvl1pPr>
            <a:lvl2pPr>
              <a:defRPr/>
            </a:lvl2pPr>
            <a:lvl3pPr>
              <a:defRPr/>
            </a:lvl3pPr>
            <a:lvl4pPr>
              <a:defRPr/>
            </a:lvl4pPr>
            <a:lvl5pPr>
              <a:defRPr/>
            </a:lvl5pPr>
            <a:lvl6pPr>
              <a:defRPr/>
            </a:lvl6pPr>
          </a:lstStyle>
          <a:p>
            <a:pPr lvl="0"/>
            <a:r>
              <a:rPr lang="nl-BE" noProof="0" dirty="0"/>
              <a:t>Eerste niveau</a:t>
            </a:r>
          </a:p>
          <a:p>
            <a:pPr lvl="1"/>
            <a:r>
              <a:rPr lang="nl-BE" noProof="0" dirty="0"/>
              <a:t>Tweede niveau</a:t>
            </a:r>
          </a:p>
          <a:p>
            <a:pPr lvl="2"/>
            <a:r>
              <a:rPr lang="nl-BE" noProof="0" dirty="0"/>
              <a:t>Derde niveau</a:t>
            </a:r>
          </a:p>
        </p:txBody>
      </p:sp>
    </p:spTree>
    <p:extLst>
      <p:ext uri="{BB962C8B-B14F-4D97-AF65-F5344CB8AC3E}">
        <p14:creationId xmlns:p14="http://schemas.microsoft.com/office/powerpoint/2010/main" val="226964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EB52-D8D4-47B8-86B1-2BC238748FA8}"/>
              </a:ext>
            </a:extLst>
          </p:cNvPr>
          <p:cNvSpPr>
            <a:spLocks noGrp="1"/>
          </p:cNvSpPr>
          <p:nvPr>
            <p:ph type="title"/>
          </p:nvPr>
        </p:nvSpPr>
        <p:spPr/>
        <p:txBody>
          <a:bodyPr/>
          <a:lstStyle/>
          <a:p>
            <a:r>
              <a:rPr lang="en-US"/>
              <a:t>Click to edit Master title style</a:t>
            </a:r>
            <a:endParaRPr lang="nl-BE"/>
          </a:p>
        </p:txBody>
      </p:sp>
      <p:sp>
        <p:nvSpPr>
          <p:cNvPr id="3" name="Content Placeholder 2">
            <a:extLst>
              <a:ext uri="{FF2B5EF4-FFF2-40B4-BE49-F238E27FC236}">
                <a16:creationId xmlns:a16="http://schemas.microsoft.com/office/drawing/2014/main" id="{E38D15DB-BF50-41D6-A245-A0077662C4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1C0CBF4C-1A99-4AE3-B934-DA58BB282147}"/>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5" name="Footer Placeholder 4">
            <a:extLst>
              <a:ext uri="{FF2B5EF4-FFF2-40B4-BE49-F238E27FC236}">
                <a16:creationId xmlns:a16="http://schemas.microsoft.com/office/drawing/2014/main" id="{A5DBA79D-523B-408F-87C4-6ABEA97D9535}"/>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372CD8EA-7984-49E6-91D5-4CA76029672A}"/>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194267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0FA49-75BD-41C8-B506-2E1D552CBC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BE"/>
          </a:p>
        </p:txBody>
      </p:sp>
      <p:sp>
        <p:nvSpPr>
          <p:cNvPr id="3" name="Text Placeholder 2">
            <a:extLst>
              <a:ext uri="{FF2B5EF4-FFF2-40B4-BE49-F238E27FC236}">
                <a16:creationId xmlns:a16="http://schemas.microsoft.com/office/drawing/2014/main" id="{3ED730CC-1826-49B9-A7F6-5E287830D4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0F4AF2-3924-4AF3-8FA9-F26FABC50114}"/>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5" name="Footer Placeholder 4">
            <a:extLst>
              <a:ext uri="{FF2B5EF4-FFF2-40B4-BE49-F238E27FC236}">
                <a16:creationId xmlns:a16="http://schemas.microsoft.com/office/drawing/2014/main" id="{B826E168-8D5C-44D0-BA22-E6D43022BB1A}"/>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DD22C3A2-EBE0-4D28-B7B0-EEE280296F4D}"/>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310101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E007-1B07-4E73-B6C3-20924B2F2D12}"/>
              </a:ext>
            </a:extLst>
          </p:cNvPr>
          <p:cNvSpPr>
            <a:spLocks noGrp="1"/>
          </p:cNvSpPr>
          <p:nvPr>
            <p:ph type="title"/>
          </p:nvPr>
        </p:nvSpPr>
        <p:spPr/>
        <p:txBody>
          <a:bodyPr/>
          <a:lstStyle/>
          <a:p>
            <a:r>
              <a:rPr lang="en-US"/>
              <a:t>Click to edit Master title style</a:t>
            </a:r>
            <a:endParaRPr lang="nl-BE"/>
          </a:p>
        </p:txBody>
      </p:sp>
      <p:sp>
        <p:nvSpPr>
          <p:cNvPr id="3" name="Content Placeholder 2">
            <a:extLst>
              <a:ext uri="{FF2B5EF4-FFF2-40B4-BE49-F238E27FC236}">
                <a16:creationId xmlns:a16="http://schemas.microsoft.com/office/drawing/2014/main" id="{D798878D-2348-4EBC-B50B-BEE7FEBEB0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a:extLst>
              <a:ext uri="{FF2B5EF4-FFF2-40B4-BE49-F238E27FC236}">
                <a16:creationId xmlns:a16="http://schemas.microsoft.com/office/drawing/2014/main" id="{32FD7DEA-C484-4ADA-89CA-A1B44688BC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Date Placeholder 4">
            <a:extLst>
              <a:ext uri="{FF2B5EF4-FFF2-40B4-BE49-F238E27FC236}">
                <a16:creationId xmlns:a16="http://schemas.microsoft.com/office/drawing/2014/main" id="{E288F949-76A9-40BB-9623-81E1DC119D05}"/>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6" name="Footer Placeholder 5">
            <a:extLst>
              <a:ext uri="{FF2B5EF4-FFF2-40B4-BE49-F238E27FC236}">
                <a16:creationId xmlns:a16="http://schemas.microsoft.com/office/drawing/2014/main" id="{252ECE06-38E3-455E-9125-5E9C01EF1ECB}"/>
              </a:ext>
            </a:extLst>
          </p:cNvPr>
          <p:cNvSpPr>
            <a:spLocks noGrp="1"/>
          </p:cNvSpPr>
          <p:nvPr>
            <p:ph type="ftr" sz="quarter" idx="11"/>
          </p:nvPr>
        </p:nvSpPr>
        <p:spPr/>
        <p:txBody>
          <a:bodyPr/>
          <a:lstStyle/>
          <a:p>
            <a:endParaRPr lang="nl-BE"/>
          </a:p>
        </p:txBody>
      </p:sp>
      <p:sp>
        <p:nvSpPr>
          <p:cNvPr id="7" name="Slide Number Placeholder 6">
            <a:extLst>
              <a:ext uri="{FF2B5EF4-FFF2-40B4-BE49-F238E27FC236}">
                <a16:creationId xmlns:a16="http://schemas.microsoft.com/office/drawing/2014/main" id="{3B6587B0-D7B9-48B2-B188-7AD852D0AE9F}"/>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428253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6BAD1-9160-44AD-ADF8-90C5F7B5B195}"/>
              </a:ext>
            </a:extLst>
          </p:cNvPr>
          <p:cNvSpPr>
            <a:spLocks noGrp="1"/>
          </p:cNvSpPr>
          <p:nvPr>
            <p:ph type="title"/>
          </p:nvPr>
        </p:nvSpPr>
        <p:spPr>
          <a:xfrm>
            <a:off x="839788" y="365125"/>
            <a:ext cx="10515600" cy="1325563"/>
          </a:xfrm>
        </p:spPr>
        <p:txBody>
          <a:bodyPr/>
          <a:lstStyle/>
          <a:p>
            <a:r>
              <a:rPr lang="en-US"/>
              <a:t>Click to edit Master title style</a:t>
            </a:r>
            <a:endParaRPr lang="nl-BE"/>
          </a:p>
        </p:txBody>
      </p:sp>
      <p:sp>
        <p:nvSpPr>
          <p:cNvPr id="3" name="Text Placeholder 2">
            <a:extLst>
              <a:ext uri="{FF2B5EF4-FFF2-40B4-BE49-F238E27FC236}">
                <a16:creationId xmlns:a16="http://schemas.microsoft.com/office/drawing/2014/main" id="{B0F608CD-3491-4904-B29E-F670F46EE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5F73CF-AAED-4C86-8C65-E72B13D20C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a:extLst>
              <a:ext uri="{FF2B5EF4-FFF2-40B4-BE49-F238E27FC236}">
                <a16:creationId xmlns:a16="http://schemas.microsoft.com/office/drawing/2014/main" id="{AAE08964-3BC3-441C-BBF2-B4382CEF5C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CFBF00-21E5-41ED-ABB0-7E7B031BF5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Date Placeholder 6">
            <a:extLst>
              <a:ext uri="{FF2B5EF4-FFF2-40B4-BE49-F238E27FC236}">
                <a16:creationId xmlns:a16="http://schemas.microsoft.com/office/drawing/2014/main" id="{3A28D3BE-35E2-49AE-942C-FD04F7BB199C}"/>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8" name="Footer Placeholder 7">
            <a:extLst>
              <a:ext uri="{FF2B5EF4-FFF2-40B4-BE49-F238E27FC236}">
                <a16:creationId xmlns:a16="http://schemas.microsoft.com/office/drawing/2014/main" id="{27D97026-6D58-4BFE-8EEE-8ECAC525D90A}"/>
              </a:ext>
            </a:extLst>
          </p:cNvPr>
          <p:cNvSpPr>
            <a:spLocks noGrp="1"/>
          </p:cNvSpPr>
          <p:nvPr>
            <p:ph type="ftr" sz="quarter" idx="11"/>
          </p:nvPr>
        </p:nvSpPr>
        <p:spPr/>
        <p:txBody>
          <a:bodyPr/>
          <a:lstStyle/>
          <a:p>
            <a:endParaRPr lang="nl-BE"/>
          </a:p>
        </p:txBody>
      </p:sp>
      <p:sp>
        <p:nvSpPr>
          <p:cNvPr id="9" name="Slide Number Placeholder 8">
            <a:extLst>
              <a:ext uri="{FF2B5EF4-FFF2-40B4-BE49-F238E27FC236}">
                <a16:creationId xmlns:a16="http://schemas.microsoft.com/office/drawing/2014/main" id="{956D0CA3-246C-4F30-9917-8309FCD96E66}"/>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2738117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DA224-1D17-4C9B-9CED-D70DF65A1D9C}"/>
              </a:ext>
            </a:extLst>
          </p:cNvPr>
          <p:cNvSpPr>
            <a:spLocks noGrp="1"/>
          </p:cNvSpPr>
          <p:nvPr>
            <p:ph type="title"/>
          </p:nvPr>
        </p:nvSpPr>
        <p:spPr/>
        <p:txBody>
          <a:bodyPr/>
          <a:lstStyle/>
          <a:p>
            <a:r>
              <a:rPr lang="en-US"/>
              <a:t>Click to edit Master title style</a:t>
            </a:r>
            <a:endParaRPr lang="nl-BE"/>
          </a:p>
        </p:txBody>
      </p:sp>
      <p:sp>
        <p:nvSpPr>
          <p:cNvPr id="3" name="Date Placeholder 2">
            <a:extLst>
              <a:ext uri="{FF2B5EF4-FFF2-40B4-BE49-F238E27FC236}">
                <a16:creationId xmlns:a16="http://schemas.microsoft.com/office/drawing/2014/main" id="{1341A9A7-5D8A-4450-BF0D-44DC4C58E1CC}"/>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4" name="Footer Placeholder 3">
            <a:extLst>
              <a:ext uri="{FF2B5EF4-FFF2-40B4-BE49-F238E27FC236}">
                <a16:creationId xmlns:a16="http://schemas.microsoft.com/office/drawing/2014/main" id="{AF0A9823-25E5-453F-BD91-DFCE21CE6482}"/>
              </a:ext>
            </a:extLst>
          </p:cNvPr>
          <p:cNvSpPr>
            <a:spLocks noGrp="1"/>
          </p:cNvSpPr>
          <p:nvPr>
            <p:ph type="ftr" sz="quarter" idx="11"/>
          </p:nvPr>
        </p:nvSpPr>
        <p:spPr/>
        <p:txBody>
          <a:bodyPr/>
          <a:lstStyle/>
          <a:p>
            <a:endParaRPr lang="nl-BE"/>
          </a:p>
        </p:txBody>
      </p:sp>
      <p:sp>
        <p:nvSpPr>
          <p:cNvPr id="5" name="Slide Number Placeholder 4">
            <a:extLst>
              <a:ext uri="{FF2B5EF4-FFF2-40B4-BE49-F238E27FC236}">
                <a16:creationId xmlns:a16="http://schemas.microsoft.com/office/drawing/2014/main" id="{918B8682-C606-4416-A927-50A1762BCF1D}"/>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221139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710396-B221-446E-9AED-82BC4DC28676}"/>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3" name="Footer Placeholder 2">
            <a:extLst>
              <a:ext uri="{FF2B5EF4-FFF2-40B4-BE49-F238E27FC236}">
                <a16:creationId xmlns:a16="http://schemas.microsoft.com/office/drawing/2014/main" id="{02994432-0CE9-4D3B-A84D-ED4E785203B1}"/>
              </a:ext>
            </a:extLst>
          </p:cNvPr>
          <p:cNvSpPr>
            <a:spLocks noGrp="1"/>
          </p:cNvSpPr>
          <p:nvPr>
            <p:ph type="ftr" sz="quarter" idx="11"/>
          </p:nvPr>
        </p:nvSpPr>
        <p:spPr/>
        <p:txBody>
          <a:bodyPr/>
          <a:lstStyle/>
          <a:p>
            <a:endParaRPr lang="nl-BE"/>
          </a:p>
        </p:txBody>
      </p:sp>
      <p:sp>
        <p:nvSpPr>
          <p:cNvPr id="4" name="Slide Number Placeholder 3">
            <a:extLst>
              <a:ext uri="{FF2B5EF4-FFF2-40B4-BE49-F238E27FC236}">
                <a16:creationId xmlns:a16="http://schemas.microsoft.com/office/drawing/2014/main" id="{1977A193-A10E-43BD-BC97-3915F4AC2002}"/>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253940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0818D-D00C-4B04-9C62-43228A547D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BE"/>
          </a:p>
        </p:txBody>
      </p:sp>
      <p:sp>
        <p:nvSpPr>
          <p:cNvPr id="3" name="Content Placeholder 2">
            <a:extLst>
              <a:ext uri="{FF2B5EF4-FFF2-40B4-BE49-F238E27FC236}">
                <a16:creationId xmlns:a16="http://schemas.microsoft.com/office/drawing/2014/main" id="{B0BE1CA8-BF9E-40FF-A172-0A424BBB9E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a:extLst>
              <a:ext uri="{FF2B5EF4-FFF2-40B4-BE49-F238E27FC236}">
                <a16:creationId xmlns:a16="http://schemas.microsoft.com/office/drawing/2014/main" id="{BBD15308-8591-45BB-B8C0-0182B55AFF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080460-03DE-4DAC-AD6E-808B09C152CC}"/>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6" name="Footer Placeholder 5">
            <a:extLst>
              <a:ext uri="{FF2B5EF4-FFF2-40B4-BE49-F238E27FC236}">
                <a16:creationId xmlns:a16="http://schemas.microsoft.com/office/drawing/2014/main" id="{8C510528-789F-47B9-98C3-67FA67133F12}"/>
              </a:ext>
            </a:extLst>
          </p:cNvPr>
          <p:cNvSpPr>
            <a:spLocks noGrp="1"/>
          </p:cNvSpPr>
          <p:nvPr>
            <p:ph type="ftr" sz="quarter" idx="11"/>
          </p:nvPr>
        </p:nvSpPr>
        <p:spPr/>
        <p:txBody>
          <a:bodyPr/>
          <a:lstStyle/>
          <a:p>
            <a:endParaRPr lang="nl-BE"/>
          </a:p>
        </p:txBody>
      </p:sp>
      <p:sp>
        <p:nvSpPr>
          <p:cNvPr id="7" name="Slide Number Placeholder 6">
            <a:extLst>
              <a:ext uri="{FF2B5EF4-FFF2-40B4-BE49-F238E27FC236}">
                <a16:creationId xmlns:a16="http://schemas.microsoft.com/office/drawing/2014/main" id="{251092A5-C229-44CA-8FB5-B5BD58582E23}"/>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155257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3DA4-21F0-48EB-A769-DCDA6F313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BE"/>
          </a:p>
        </p:txBody>
      </p:sp>
      <p:sp>
        <p:nvSpPr>
          <p:cNvPr id="3" name="Picture Placeholder 2">
            <a:extLst>
              <a:ext uri="{FF2B5EF4-FFF2-40B4-BE49-F238E27FC236}">
                <a16:creationId xmlns:a16="http://schemas.microsoft.com/office/drawing/2014/main" id="{5B2434B1-33F0-48B9-9A2B-67E4B1D0B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a:extLst>
              <a:ext uri="{FF2B5EF4-FFF2-40B4-BE49-F238E27FC236}">
                <a16:creationId xmlns:a16="http://schemas.microsoft.com/office/drawing/2014/main" id="{F6E95E97-237D-451F-8CE0-6BBCAABF20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2081F0-C758-46A3-940E-75F2C60FD27A}"/>
              </a:ext>
            </a:extLst>
          </p:cNvPr>
          <p:cNvSpPr>
            <a:spLocks noGrp="1"/>
          </p:cNvSpPr>
          <p:nvPr>
            <p:ph type="dt" sz="half" idx="10"/>
          </p:nvPr>
        </p:nvSpPr>
        <p:spPr/>
        <p:txBody>
          <a:bodyPr/>
          <a:lstStyle/>
          <a:p>
            <a:fld id="{DBB39F11-9A98-44D3-B975-58D67496E557}" type="datetimeFigureOut">
              <a:rPr lang="nl-BE" smtClean="0"/>
              <a:t>6/03/2023</a:t>
            </a:fld>
            <a:endParaRPr lang="nl-BE"/>
          </a:p>
        </p:txBody>
      </p:sp>
      <p:sp>
        <p:nvSpPr>
          <p:cNvPr id="6" name="Footer Placeholder 5">
            <a:extLst>
              <a:ext uri="{FF2B5EF4-FFF2-40B4-BE49-F238E27FC236}">
                <a16:creationId xmlns:a16="http://schemas.microsoft.com/office/drawing/2014/main" id="{046E6230-8B8F-4B1C-9AA8-F28A5F69CCC0}"/>
              </a:ext>
            </a:extLst>
          </p:cNvPr>
          <p:cNvSpPr>
            <a:spLocks noGrp="1"/>
          </p:cNvSpPr>
          <p:nvPr>
            <p:ph type="ftr" sz="quarter" idx="11"/>
          </p:nvPr>
        </p:nvSpPr>
        <p:spPr/>
        <p:txBody>
          <a:bodyPr/>
          <a:lstStyle/>
          <a:p>
            <a:endParaRPr lang="nl-BE"/>
          </a:p>
        </p:txBody>
      </p:sp>
      <p:sp>
        <p:nvSpPr>
          <p:cNvPr id="7" name="Slide Number Placeholder 6">
            <a:extLst>
              <a:ext uri="{FF2B5EF4-FFF2-40B4-BE49-F238E27FC236}">
                <a16:creationId xmlns:a16="http://schemas.microsoft.com/office/drawing/2014/main" id="{F0423660-A3FB-48D9-AE1E-43C074EA5641}"/>
              </a:ext>
            </a:extLst>
          </p:cNvPr>
          <p:cNvSpPr>
            <a:spLocks noGrp="1"/>
          </p:cNvSpPr>
          <p:nvPr>
            <p:ph type="sldNum" sz="quarter" idx="12"/>
          </p:nvPr>
        </p:nvSpPr>
        <p:spPr/>
        <p:txBody>
          <a:bodyPr/>
          <a:lstStyle/>
          <a:p>
            <a:fld id="{59029712-135C-4990-9693-7E0A207C5D94}" type="slidenum">
              <a:rPr lang="nl-BE" smtClean="0"/>
              <a:t>‹nr.›</a:t>
            </a:fld>
            <a:endParaRPr lang="nl-BE"/>
          </a:p>
        </p:txBody>
      </p:sp>
    </p:spTree>
    <p:extLst>
      <p:ext uri="{BB962C8B-B14F-4D97-AF65-F5344CB8AC3E}">
        <p14:creationId xmlns:p14="http://schemas.microsoft.com/office/powerpoint/2010/main" val="2958406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93A538-6AC6-40C1-8ADD-00D845A7B6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BE"/>
          </a:p>
        </p:txBody>
      </p:sp>
      <p:sp>
        <p:nvSpPr>
          <p:cNvPr id="3" name="Text Placeholder 2">
            <a:extLst>
              <a:ext uri="{FF2B5EF4-FFF2-40B4-BE49-F238E27FC236}">
                <a16:creationId xmlns:a16="http://schemas.microsoft.com/office/drawing/2014/main" id="{86B62331-B814-4B2C-A629-4C763A788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7441C94D-7EAC-4523-AA78-0F68A59662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39F11-9A98-44D3-B975-58D67496E557}" type="datetimeFigureOut">
              <a:rPr lang="nl-BE" smtClean="0"/>
              <a:t>6/03/2023</a:t>
            </a:fld>
            <a:endParaRPr lang="nl-BE"/>
          </a:p>
        </p:txBody>
      </p:sp>
      <p:sp>
        <p:nvSpPr>
          <p:cNvPr id="5" name="Footer Placeholder 4">
            <a:extLst>
              <a:ext uri="{FF2B5EF4-FFF2-40B4-BE49-F238E27FC236}">
                <a16:creationId xmlns:a16="http://schemas.microsoft.com/office/drawing/2014/main" id="{620FCC0E-9D2D-4B03-9DA9-B1CD2ADE9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a:extLst>
              <a:ext uri="{FF2B5EF4-FFF2-40B4-BE49-F238E27FC236}">
                <a16:creationId xmlns:a16="http://schemas.microsoft.com/office/drawing/2014/main" id="{648F07C1-9346-4156-AF2D-7FDEB5F852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29712-135C-4990-9693-7E0A207C5D94}" type="slidenum">
              <a:rPr lang="nl-BE" smtClean="0"/>
              <a:t>‹nr.›</a:t>
            </a:fld>
            <a:endParaRPr lang="nl-BE"/>
          </a:p>
        </p:txBody>
      </p:sp>
    </p:spTree>
    <p:extLst>
      <p:ext uri="{BB962C8B-B14F-4D97-AF65-F5344CB8AC3E}">
        <p14:creationId xmlns:p14="http://schemas.microsoft.com/office/powerpoint/2010/main" val="1145020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29C6E-45F6-EC47-9E62-697FE893C136}"/>
              </a:ext>
            </a:extLst>
          </p:cNvPr>
          <p:cNvSpPr>
            <a:spLocks noGrp="1"/>
          </p:cNvSpPr>
          <p:nvPr>
            <p:ph type="title"/>
          </p:nvPr>
        </p:nvSpPr>
        <p:spPr/>
        <p:txBody>
          <a:bodyPr>
            <a:noAutofit/>
          </a:bodyPr>
          <a:lstStyle/>
          <a:p>
            <a:r>
              <a:rPr lang="nl-BE" sz="4000" b="0" noProof="0" dirty="0"/>
              <a:t>Procesevaluatie van het Actieplan 2018 Grensoverschrijdend Gedrag in de Cultuur en de Audiovisuele Sector (2022).</a:t>
            </a:r>
          </a:p>
        </p:txBody>
      </p:sp>
      <p:sp>
        <p:nvSpPr>
          <p:cNvPr id="3" name="Text Placeholder 2">
            <a:extLst>
              <a:ext uri="{FF2B5EF4-FFF2-40B4-BE49-F238E27FC236}">
                <a16:creationId xmlns:a16="http://schemas.microsoft.com/office/drawing/2014/main" id="{AB02AE85-0D8F-2941-B863-417E24478159}"/>
              </a:ext>
            </a:extLst>
          </p:cNvPr>
          <p:cNvSpPr>
            <a:spLocks noGrp="1"/>
          </p:cNvSpPr>
          <p:nvPr>
            <p:ph type="body" sz="quarter" idx="10"/>
          </p:nvPr>
        </p:nvSpPr>
        <p:spPr/>
        <p:txBody>
          <a:bodyPr>
            <a:normAutofit fontScale="70000" lnSpcReduction="20000"/>
          </a:bodyPr>
          <a:lstStyle/>
          <a:p>
            <a:r>
              <a:rPr lang="nl-BE" dirty="0"/>
              <a:t>Competence Centre Cultuurmanagement en Cultuurbeleid </a:t>
            </a:r>
          </a:p>
          <a:p>
            <a:r>
              <a:rPr lang="nl-BE" dirty="0"/>
              <a:t>Universiteit Antwerpen</a:t>
            </a:r>
          </a:p>
          <a:p>
            <a:r>
              <a:rPr lang="nl-BE" dirty="0"/>
              <a:t>Astrid Soetewey en Prof. dr. Annick Schramme</a:t>
            </a:r>
          </a:p>
          <a:p>
            <a:endParaRPr lang="nl-BE" dirty="0"/>
          </a:p>
        </p:txBody>
      </p:sp>
    </p:spTree>
    <p:extLst>
      <p:ext uri="{BB962C8B-B14F-4D97-AF65-F5344CB8AC3E}">
        <p14:creationId xmlns:p14="http://schemas.microsoft.com/office/powerpoint/2010/main" val="78647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7DC128-AD1E-DD46-BDDC-DE89BC421D83}"/>
              </a:ext>
            </a:extLst>
          </p:cNvPr>
          <p:cNvSpPr>
            <a:spLocks noGrp="1"/>
          </p:cNvSpPr>
          <p:nvPr>
            <p:ph type="title"/>
          </p:nvPr>
        </p:nvSpPr>
        <p:spPr/>
        <p:txBody>
          <a:bodyPr>
            <a:normAutofit/>
          </a:bodyPr>
          <a:lstStyle/>
          <a:p>
            <a:r>
              <a:rPr lang="nl-BE" sz="3600" dirty="0">
                <a:solidFill>
                  <a:srgbClr val="FF8A00"/>
                </a:solidFill>
              </a:rPr>
              <a:t>Maak het beleid zo concreet mogelijk en voorzie de nodige handvatten</a:t>
            </a:r>
          </a:p>
        </p:txBody>
      </p:sp>
      <p:sp>
        <p:nvSpPr>
          <p:cNvPr id="3" name="Tijdelijke aanduiding voor inhoud 2">
            <a:extLst>
              <a:ext uri="{FF2B5EF4-FFF2-40B4-BE49-F238E27FC236}">
                <a16:creationId xmlns:a16="http://schemas.microsoft.com/office/drawing/2014/main" id="{A063DE07-53E8-F249-5162-159B7E97D68D}"/>
              </a:ext>
            </a:extLst>
          </p:cNvPr>
          <p:cNvSpPr>
            <a:spLocks noGrp="1"/>
          </p:cNvSpPr>
          <p:nvPr>
            <p:ph idx="1"/>
          </p:nvPr>
        </p:nvSpPr>
        <p:spPr/>
        <p:txBody>
          <a:bodyPr>
            <a:normAutofit/>
          </a:bodyPr>
          <a:lstStyle/>
          <a:p>
            <a:pPr marL="514350" indent="-514350">
              <a:buAutoNum type="arabicPeriod"/>
            </a:pPr>
            <a:r>
              <a:rPr lang="nl-BE" sz="2400" dirty="0"/>
              <a:t>Maak het beleid zo concreet mogelijk aan de hand van een </a:t>
            </a:r>
            <a:r>
              <a:rPr lang="nl-BE" sz="2400" b="1" dirty="0"/>
              <a:t>beleidskader en toolbox. </a:t>
            </a:r>
          </a:p>
          <a:p>
            <a:pPr marL="514350" indent="-514350">
              <a:buAutoNum type="arabicPeriod"/>
            </a:pPr>
            <a:r>
              <a:rPr lang="nl-BE" sz="2400" dirty="0"/>
              <a:t>In de cultuursector opgemaakt door SFP en oKo op basis van de </a:t>
            </a:r>
            <a:r>
              <a:rPr lang="nl-BE" sz="2400" b="1" dirty="0"/>
              <a:t>Preventiedriehoek</a:t>
            </a:r>
            <a:r>
              <a:rPr lang="nl-BE" sz="2400" dirty="0"/>
              <a:t> (kwaliteit-preventie-reactie), zie ook Grenswijs</a:t>
            </a:r>
          </a:p>
          <a:p>
            <a:pPr marL="514350" indent="-514350">
              <a:buAutoNum type="arabicPeriod"/>
            </a:pPr>
            <a:r>
              <a:rPr lang="nl-BE" sz="2400" dirty="0"/>
              <a:t>Voorzie </a:t>
            </a:r>
            <a:r>
              <a:rPr lang="nl-BE" sz="2400" b="1" dirty="0"/>
              <a:t>opleiding</a:t>
            </a:r>
            <a:r>
              <a:rPr lang="nl-BE" sz="2400" dirty="0"/>
              <a:t> voor leidinggevenden </a:t>
            </a:r>
            <a:r>
              <a:rPr lang="nl-BE" sz="2400" dirty="0">
                <a:solidFill>
                  <a:srgbClr val="323232"/>
                </a:solidFill>
                <a:effectLst/>
                <a:ea typeface="Calibri" panose="020F0502020204030204" pitchFamily="34" charset="0"/>
                <a:cs typeface="Times New Roman" panose="02020603050405020304" pitchFamily="18" charset="0"/>
              </a:rPr>
              <a:t>om conflicten te herkennen en aan te pakken en geef medewerkers </a:t>
            </a:r>
            <a:r>
              <a:rPr lang="nl-BE" sz="2400" b="1" dirty="0">
                <a:solidFill>
                  <a:srgbClr val="323232"/>
                </a:solidFill>
                <a:effectLst/>
                <a:ea typeface="Calibri" panose="020F0502020204030204" pitchFamily="34" charset="0"/>
                <a:cs typeface="Times New Roman" panose="02020603050405020304" pitchFamily="18" charset="0"/>
              </a:rPr>
              <a:t>vorming</a:t>
            </a:r>
            <a:r>
              <a:rPr lang="nl-BE" sz="2400" dirty="0">
                <a:solidFill>
                  <a:srgbClr val="323232"/>
                </a:solidFill>
                <a:effectLst/>
                <a:ea typeface="Calibri" panose="020F0502020204030204" pitchFamily="34" charset="0"/>
                <a:cs typeface="Times New Roman" panose="02020603050405020304" pitchFamily="18" charset="0"/>
              </a:rPr>
              <a:t> over grensoverschrijdend gedrag.</a:t>
            </a:r>
            <a:r>
              <a:rPr lang="nl-BE" sz="2400" dirty="0">
                <a:effectLst/>
              </a:rPr>
              <a:t> </a:t>
            </a:r>
          </a:p>
          <a:p>
            <a:pPr marL="514350" indent="-514350">
              <a:buAutoNum type="arabicPeriod"/>
            </a:pPr>
            <a:r>
              <a:rPr lang="nl-BE" sz="2400" b="1" dirty="0"/>
              <a:t>Taken en verantwoordelijkheden </a:t>
            </a:r>
            <a:r>
              <a:rPr lang="nl-BE" sz="2400" dirty="0"/>
              <a:t>duidelijk vastleggen.</a:t>
            </a:r>
            <a:endParaRPr lang="nl-BE" sz="2400" dirty="0">
              <a:effectLst/>
            </a:endParaRPr>
          </a:p>
          <a:p>
            <a:pPr marL="0" indent="0">
              <a:buNone/>
            </a:pPr>
            <a:endParaRPr lang="nl-BE" sz="2400" dirty="0">
              <a:effectLst/>
            </a:endParaRPr>
          </a:p>
          <a:p>
            <a:pPr marL="0" indent="0">
              <a:buNone/>
            </a:pPr>
            <a:endParaRPr lang="nl-BE" sz="2400" b="1" dirty="0">
              <a:solidFill>
                <a:srgbClr val="002E65"/>
              </a:solidFill>
              <a:effectLst/>
              <a:latin typeface="Calibri" panose="020F0502020204030204" pitchFamily="34" charset="0"/>
              <a:ea typeface="Calibri" panose="020F0502020204030204" pitchFamily="34" charset="0"/>
              <a:cs typeface="Times New Roman" panose="02020603050405020304" pitchFamily="18" charset="0"/>
            </a:endParaRPr>
          </a:p>
          <a:p>
            <a:pPr lvl="1"/>
            <a:endParaRPr lang="nl-BE" dirty="0"/>
          </a:p>
          <a:p>
            <a:pPr marL="0" indent="0">
              <a:buNone/>
            </a:pPr>
            <a:endParaRPr lang="nl-BE" dirty="0"/>
          </a:p>
        </p:txBody>
      </p:sp>
    </p:spTree>
    <p:extLst>
      <p:ext uri="{BB962C8B-B14F-4D97-AF65-F5344CB8AC3E}">
        <p14:creationId xmlns:p14="http://schemas.microsoft.com/office/powerpoint/2010/main" val="215528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1F8CF-88FE-4394-8A7E-21453FD5E0BE}"/>
              </a:ext>
            </a:extLst>
          </p:cNvPr>
          <p:cNvSpPr>
            <a:spLocks noGrp="1"/>
          </p:cNvSpPr>
          <p:nvPr>
            <p:ph type="title"/>
          </p:nvPr>
        </p:nvSpPr>
        <p:spPr/>
        <p:txBody>
          <a:bodyPr>
            <a:normAutofit/>
          </a:bodyPr>
          <a:lstStyle/>
          <a:p>
            <a:r>
              <a:rPr lang="nl-BE" sz="4000" dirty="0">
                <a:solidFill>
                  <a:srgbClr val="FF8A00"/>
                </a:solidFill>
              </a:rPr>
              <a:t>Voorzie een model met verschillende niveaus van hulpverlening</a:t>
            </a:r>
          </a:p>
        </p:txBody>
      </p:sp>
      <p:sp>
        <p:nvSpPr>
          <p:cNvPr id="3" name="Content Placeholder 2">
            <a:extLst>
              <a:ext uri="{FF2B5EF4-FFF2-40B4-BE49-F238E27FC236}">
                <a16:creationId xmlns:a16="http://schemas.microsoft.com/office/drawing/2014/main" id="{125DBDE4-CEDE-4F42-8075-9B8F7DB1DB16}"/>
              </a:ext>
            </a:extLst>
          </p:cNvPr>
          <p:cNvSpPr>
            <a:spLocks noGrp="1"/>
          </p:cNvSpPr>
          <p:nvPr>
            <p:ph idx="1"/>
          </p:nvPr>
        </p:nvSpPr>
        <p:spPr>
          <a:xfrm>
            <a:off x="838200" y="1825625"/>
            <a:ext cx="10515600" cy="4667250"/>
          </a:xfrm>
        </p:spPr>
        <p:txBody>
          <a:bodyPr>
            <a:normAutofit/>
          </a:bodyPr>
          <a:lstStyle/>
          <a:p>
            <a:pPr marL="228600" lvl="1">
              <a:spcBef>
                <a:spcPts val="1000"/>
              </a:spcBef>
            </a:pPr>
            <a:r>
              <a:rPr lang="nl-BE" sz="2100" dirty="0"/>
              <a:t>Het eerste niveau moet zo </a:t>
            </a:r>
            <a:r>
              <a:rPr lang="nl-BE" sz="2100" b="1" dirty="0"/>
              <a:t>laagdrempelig </a:t>
            </a:r>
            <a:r>
              <a:rPr lang="nl-BE" sz="2100" dirty="0"/>
              <a:t>mogelijk zijn voor de meest kwetsbare actoren in de organisatie.</a:t>
            </a:r>
          </a:p>
          <a:p>
            <a:pPr lvl="1"/>
            <a:r>
              <a:rPr lang="nl-BE" sz="2100" dirty="0"/>
              <a:t>Potentiële melders moeten zich begrepen en geloofd voelen, dat zet hen aan om hun ervaring te delen. (systeem van ambassadors door Engagement Arts, of WeListen van SFP in verschillende talen)</a:t>
            </a:r>
          </a:p>
          <a:p>
            <a:pPr lvl="1"/>
            <a:r>
              <a:rPr lang="nl-BE" sz="21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model van de verschillende niveaus van hulpverlening op zichtbare plaatsen uit te hangen en te  </a:t>
            </a:r>
            <a:r>
              <a:rPr lang="nl-BE" sz="21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communiceren</a:t>
            </a:r>
            <a:r>
              <a:rPr lang="nl-BE" sz="21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a:t>
            </a:r>
            <a:r>
              <a:rPr lang="nl-BE" sz="21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in arbeidsreglementen en bij de onthaalprocedures </a:t>
            </a:r>
            <a:r>
              <a:rPr lang="nl-BE" sz="21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van nieuwe (tijdelijke) medewerkers.</a:t>
            </a:r>
            <a:endParaRPr lang="nl-BE" sz="2100" dirty="0"/>
          </a:p>
          <a:p>
            <a:r>
              <a:rPr lang="nl-BE" sz="2100" dirty="0"/>
              <a:t>Een model met verschillende niveaus van hulpverlening, zorgt voor een </a:t>
            </a:r>
            <a:r>
              <a:rPr lang="nl-BE" sz="2100" b="1" dirty="0"/>
              <a:t>kleinere kans op escalatie en een grotere kans op herstel van de professionele relatie</a:t>
            </a:r>
            <a:r>
              <a:rPr lang="nl-BE" sz="2100" dirty="0"/>
              <a:t>.</a:t>
            </a:r>
          </a:p>
          <a:p>
            <a:pPr lvl="1"/>
            <a:r>
              <a:rPr lang="nl-BE" sz="2100" dirty="0"/>
              <a:t>Problemen kunnen sneller opgevangen worden en dichter bij het slachtoffer opgelost worden. </a:t>
            </a:r>
          </a:p>
          <a:p>
            <a:pPr lvl="1"/>
            <a:r>
              <a:rPr lang="nl-BE" sz="2100" dirty="0"/>
              <a:t>De rollen van de verschillende instanties en de procedures die een melding kan doorlopen, moeten </a:t>
            </a:r>
            <a:r>
              <a:rPr lang="nl-BE" sz="2100" b="1" dirty="0"/>
              <a:t>transparant en duidelijk </a:t>
            </a:r>
            <a:r>
              <a:rPr lang="nl-BE" sz="2100" dirty="0"/>
              <a:t>gecommuniceerd worden.</a:t>
            </a:r>
          </a:p>
          <a:p>
            <a:pPr marL="457200" lvl="1" indent="0">
              <a:buNone/>
            </a:pPr>
            <a:endParaRPr lang="nl-BE" sz="2100" dirty="0"/>
          </a:p>
          <a:p>
            <a:pPr marL="457200" lvl="1" indent="0">
              <a:buNone/>
            </a:pPr>
            <a:endParaRPr lang="nl-BE" dirty="0"/>
          </a:p>
        </p:txBody>
      </p:sp>
    </p:spTree>
    <p:extLst>
      <p:ext uri="{BB962C8B-B14F-4D97-AF65-F5344CB8AC3E}">
        <p14:creationId xmlns:p14="http://schemas.microsoft.com/office/powerpoint/2010/main" val="2386544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B82A-05E9-4D0D-B47C-17D5269F7932}"/>
              </a:ext>
            </a:extLst>
          </p:cNvPr>
          <p:cNvSpPr>
            <a:spLocks noGrp="1"/>
          </p:cNvSpPr>
          <p:nvPr>
            <p:ph type="title"/>
          </p:nvPr>
        </p:nvSpPr>
        <p:spPr/>
        <p:txBody>
          <a:bodyPr>
            <a:normAutofit/>
          </a:bodyPr>
          <a:lstStyle/>
          <a:p>
            <a:r>
              <a:rPr lang="nl-BE" sz="4000" dirty="0">
                <a:solidFill>
                  <a:srgbClr val="FF8A00"/>
                </a:solidFill>
              </a:rPr>
              <a:t>Model met verschillende niveaus van hulpverlening</a:t>
            </a:r>
          </a:p>
        </p:txBody>
      </p:sp>
      <p:sp>
        <p:nvSpPr>
          <p:cNvPr id="3" name="Content Placeholder 2">
            <a:extLst>
              <a:ext uri="{FF2B5EF4-FFF2-40B4-BE49-F238E27FC236}">
                <a16:creationId xmlns:a16="http://schemas.microsoft.com/office/drawing/2014/main" id="{7071B5D3-F844-422E-BBD6-B0ED0B0C4644}"/>
              </a:ext>
            </a:extLst>
          </p:cNvPr>
          <p:cNvSpPr>
            <a:spLocks noGrp="1"/>
          </p:cNvSpPr>
          <p:nvPr>
            <p:ph idx="1"/>
          </p:nvPr>
        </p:nvSpPr>
        <p:spPr/>
        <p:txBody>
          <a:bodyPr/>
          <a:lstStyle/>
          <a:p>
            <a:r>
              <a:rPr lang="nl-BE" sz="2400" dirty="0"/>
              <a:t>2</a:t>
            </a:r>
            <a:r>
              <a:rPr lang="nl-BE" sz="2400" baseline="30000" dirty="0"/>
              <a:t>e</a:t>
            </a:r>
            <a:r>
              <a:rPr lang="nl-BE" sz="2400" dirty="0"/>
              <a:t> niveau: alternatieve weg voor het strafrecht</a:t>
            </a:r>
          </a:p>
          <a:p>
            <a:pPr lvl="1"/>
            <a:r>
              <a:rPr lang="nl-BE" dirty="0"/>
              <a:t>De bemiddelende rol en neutrale positie van de </a:t>
            </a:r>
            <a:r>
              <a:rPr lang="nl-BE" b="1" dirty="0"/>
              <a:t>Genderkamer</a:t>
            </a:r>
            <a:r>
              <a:rPr lang="nl-BE" dirty="0"/>
              <a:t> werd in de cultuur- en mediasector als erg positief ervaren.</a:t>
            </a:r>
          </a:p>
          <a:p>
            <a:pPr lvl="1"/>
            <a:r>
              <a:rPr lang="nl-BE" dirty="0"/>
              <a:t>Het strafrechtelijke en gemediatiseerde pad brengt niet noodzakelijk voldoening of herstel van de persoonlijke integriteit en de professionele relatie. </a:t>
            </a:r>
          </a:p>
          <a:p>
            <a:pPr marL="457200" lvl="1" indent="0">
              <a:buNone/>
            </a:pPr>
            <a:endParaRPr lang="nl-BE" dirty="0"/>
          </a:p>
        </p:txBody>
      </p:sp>
    </p:spTree>
    <p:extLst>
      <p:ext uri="{BB962C8B-B14F-4D97-AF65-F5344CB8AC3E}">
        <p14:creationId xmlns:p14="http://schemas.microsoft.com/office/powerpoint/2010/main" val="151770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40C04A-9C2D-4B58-B6C4-399C2F47A383}"/>
              </a:ext>
            </a:extLst>
          </p:cNvPr>
          <p:cNvSpPr>
            <a:spLocks noGrp="1"/>
          </p:cNvSpPr>
          <p:nvPr>
            <p:ph type="title"/>
          </p:nvPr>
        </p:nvSpPr>
        <p:spPr/>
        <p:txBody>
          <a:bodyPr>
            <a:normAutofit/>
          </a:bodyPr>
          <a:lstStyle/>
          <a:p>
            <a:r>
              <a:rPr lang="nl-BE" sz="3600" dirty="0">
                <a:solidFill>
                  <a:srgbClr val="FF8A00"/>
                </a:solidFill>
              </a:rPr>
              <a:t>Rol van vertrouwenspersonen: intern of extern?</a:t>
            </a:r>
          </a:p>
        </p:txBody>
      </p:sp>
      <p:sp>
        <p:nvSpPr>
          <p:cNvPr id="2" name="Slide Number Placeholder 1">
            <a:extLst>
              <a:ext uri="{FF2B5EF4-FFF2-40B4-BE49-F238E27FC236}">
                <a16:creationId xmlns:a16="http://schemas.microsoft.com/office/drawing/2014/main" id="{A9D16CE9-961C-4367-9136-A3E0F9B1126C}"/>
              </a:ext>
            </a:extLst>
          </p:cNvPr>
          <p:cNvSpPr>
            <a:spLocks noGrp="1"/>
          </p:cNvSpPr>
          <p:nvPr>
            <p:ph type="sldNum" sz="quarter" idx="10"/>
          </p:nvPr>
        </p:nvSpPr>
        <p:spPr/>
        <p:txBody>
          <a:bodyPr/>
          <a:lstStyle/>
          <a:p>
            <a:fld id="{E038E271-308C-2E46-A3EC-56326F9084CC}" type="slidenum">
              <a:rPr lang="nl-BE" smtClean="0"/>
              <a:pPr/>
              <a:t>13</a:t>
            </a:fld>
            <a:endParaRPr lang="nl-BE" dirty="0">
              <a:latin typeface="Calibri Light" panose="020F0302020204030204" pitchFamily="34" charset="0"/>
            </a:endParaRPr>
          </a:p>
        </p:txBody>
      </p:sp>
      <p:sp>
        <p:nvSpPr>
          <p:cNvPr id="7" name="Text Placeholder 6">
            <a:extLst>
              <a:ext uri="{FF2B5EF4-FFF2-40B4-BE49-F238E27FC236}">
                <a16:creationId xmlns:a16="http://schemas.microsoft.com/office/drawing/2014/main" id="{0094A7AA-E66D-41D0-B24D-3CE659863166}"/>
              </a:ext>
            </a:extLst>
          </p:cNvPr>
          <p:cNvSpPr>
            <a:spLocks noGrp="1"/>
          </p:cNvSpPr>
          <p:nvPr>
            <p:ph type="body" sz="quarter" idx="11"/>
          </p:nvPr>
        </p:nvSpPr>
        <p:spPr/>
        <p:txBody>
          <a:bodyPr>
            <a:normAutofit/>
          </a:bodyPr>
          <a:lstStyle/>
          <a:p>
            <a:r>
              <a:rPr lang="nl-BE" sz="1800" b="1" dirty="0">
                <a:solidFill>
                  <a:srgbClr val="323232"/>
                </a:solidFill>
                <a:ea typeface="Calibri" panose="020F0502020204030204" pitchFamily="34" charset="0"/>
                <a:cs typeface="Times New Roman" panose="02020603050405020304" pitchFamily="18" charset="0"/>
              </a:rPr>
              <a:t>Externe meldpunten: Engagement Arts, Genderkamer en meldpunt 1712. </a:t>
            </a:r>
            <a:r>
              <a:rPr lang="nl-BE" sz="1800" dirty="0">
                <a:solidFill>
                  <a:srgbClr val="323232"/>
                </a:solidFill>
                <a:effectLst/>
                <a:ea typeface="Calibri" panose="020F0502020204030204" pitchFamily="34" charset="0"/>
                <a:cs typeface="Times New Roman" panose="02020603050405020304" pitchFamily="18" charset="0"/>
              </a:rPr>
              <a:t>Het valt verder op dat een heel aantal respondenten geen enkel meldpunt zouden aanspreken (18%).</a:t>
            </a:r>
            <a:r>
              <a:rPr lang="nl-BE" sz="1800" dirty="0">
                <a:effectLst/>
              </a:rPr>
              <a:t> </a:t>
            </a:r>
          </a:p>
          <a:p>
            <a:pPr marL="0" indent="0">
              <a:buNone/>
            </a:pPr>
            <a:endParaRPr lang="nl-BE" sz="1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endParaRPr>
          </a:p>
          <a:p>
            <a:r>
              <a:rPr lang="nl-BE" sz="1800" dirty="0">
                <a:solidFill>
                  <a:srgbClr val="323232"/>
                </a:solidFill>
                <a:effectLst/>
                <a:ea typeface="Calibri" panose="020F0502020204030204" pitchFamily="34" charset="0"/>
                <a:cs typeface="Times New Roman" panose="02020603050405020304" pitchFamily="18" charset="0"/>
              </a:rPr>
              <a:t>Minder zware vormen van grensoverschrijdend gedrag zullen niet zo snel extern aan de organisatie gemeld worden. Bij infantilisatie duidt 36% aan geen extern meldpunt te willen contacteren en bij communicatief grensoverschrijdend gedrag 26%. </a:t>
            </a:r>
          </a:p>
          <a:p>
            <a:pPr marL="0" indent="0">
              <a:buNone/>
            </a:pPr>
            <a:endParaRPr lang="nl-BE" sz="1800" dirty="0">
              <a:solidFill>
                <a:srgbClr val="323232"/>
              </a:solidFill>
              <a:effectLst/>
              <a:ea typeface="Calibri" panose="020F0502020204030204" pitchFamily="34" charset="0"/>
              <a:cs typeface="Times New Roman" panose="02020603050405020304" pitchFamily="18" charset="0"/>
            </a:endParaRPr>
          </a:p>
          <a:p>
            <a:r>
              <a:rPr lang="nl-BE" sz="1800" dirty="0">
                <a:solidFill>
                  <a:srgbClr val="323232"/>
                </a:solidFill>
                <a:effectLst/>
                <a:ea typeface="Calibri" panose="020F0502020204030204" pitchFamily="34" charset="0"/>
                <a:cs typeface="Times New Roman" panose="02020603050405020304" pitchFamily="18" charset="0"/>
              </a:rPr>
              <a:t>We kunnen hieruit afleiden dat </a:t>
            </a:r>
            <a:r>
              <a:rPr lang="nl-BE" sz="1800" b="1" dirty="0">
                <a:solidFill>
                  <a:srgbClr val="323232"/>
                </a:solidFill>
                <a:effectLst/>
                <a:ea typeface="Calibri" panose="020F0502020204030204" pitchFamily="34" charset="0"/>
                <a:cs typeface="Times New Roman" panose="02020603050405020304" pitchFamily="18" charset="0"/>
              </a:rPr>
              <a:t>meldpunten intern in de organisatie, zoals vertrouwenspersonen</a:t>
            </a:r>
            <a:r>
              <a:rPr lang="nl-BE" sz="1800" dirty="0">
                <a:solidFill>
                  <a:srgbClr val="323232"/>
                </a:solidFill>
                <a:effectLst/>
                <a:ea typeface="Calibri" panose="020F0502020204030204" pitchFamily="34" charset="0"/>
                <a:cs typeface="Times New Roman" panose="02020603050405020304" pitchFamily="18" charset="0"/>
              </a:rPr>
              <a:t>, noodzakelijk zijn om ook in te spelen op </a:t>
            </a:r>
            <a:r>
              <a:rPr lang="nl-BE" sz="1800" b="1" dirty="0">
                <a:solidFill>
                  <a:srgbClr val="323232"/>
                </a:solidFill>
                <a:effectLst/>
                <a:ea typeface="Calibri" panose="020F0502020204030204" pitchFamily="34" charset="0"/>
                <a:cs typeface="Times New Roman" panose="02020603050405020304" pitchFamily="18" charset="0"/>
              </a:rPr>
              <a:t>de cultuur van de organisatie </a:t>
            </a:r>
            <a:r>
              <a:rPr lang="nl-BE" sz="1800" dirty="0">
                <a:solidFill>
                  <a:srgbClr val="323232"/>
                </a:solidFill>
                <a:effectLst/>
                <a:ea typeface="Calibri" panose="020F0502020204030204" pitchFamily="34" charset="0"/>
                <a:cs typeface="Times New Roman" panose="02020603050405020304" pitchFamily="18" charset="0"/>
              </a:rPr>
              <a:t>en reeds in te grijpen bij lichtere incidenten.</a:t>
            </a:r>
          </a:p>
          <a:p>
            <a:endParaRPr lang="nl-BE" sz="1800" dirty="0">
              <a:solidFill>
                <a:srgbClr val="323232"/>
              </a:solidFill>
              <a:ea typeface="Calibri" panose="020F0502020204030204" pitchFamily="34" charset="0"/>
              <a:cs typeface="Times New Roman" panose="02020603050405020304" pitchFamily="18" charset="0"/>
            </a:endParaRPr>
          </a:p>
          <a:p>
            <a:r>
              <a:rPr lang="nl-BE" sz="1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Duid  </a:t>
            </a:r>
            <a:r>
              <a:rPr lang="nl-BE" sz="18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interne vertrouwenspersonen </a:t>
            </a:r>
            <a:r>
              <a:rPr lang="nl-BE" sz="1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aan. Een vertrouwenspersoon is een personeelslid van de organisatie, maar mag geen leidinggevende functie of een bestuursfunctie uitoefenen en mag geen vakbondsafgevaardigde zijn. Organisaties zijn niet verplicht om een vertrouwenspersoon aan te duiden, maar het wordt sterk aangeraden omdat het de drempel voor medewerkers kleiner zou maken. Aanvullend aan de PAPS die wel verplicht is door de welzijnswet van 96.</a:t>
            </a:r>
          </a:p>
          <a:p>
            <a:endParaRPr lang="nl-BE" sz="1800" dirty="0">
              <a:solidFill>
                <a:srgbClr val="323232"/>
              </a:solidFill>
              <a:effectLst/>
              <a:ea typeface="Calibri" panose="020F0502020204030204" pitchFamily="34" charset="0"/>
              <a:cs typeface="Times New Roman" panose="02020603050405020304" pitchFamily="18" charset="0"/>
            </a:endParaRPr>
          </a:p>
          <a:p>
            <a:endParaRPr lang="nl-BE" sz="1800" dirty="0"/>
          </a:p>
          <a:p>
            <a:endParaRPr lang="nl-BE" dirty="0"/>
          </a:p>
        </p:txBody>
      </p:sp>
    </p:spTree>
    <p:extLst>
      <p:ext uri="{BB962C8B-B14F-4D97-AF65-F5344CB8AC3E}">
        <p14:creationId xmlns:p14="http://schemas.microsoft.com/office/powerpoint/2010/main" val="3800182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4148F-69E9-42AF-B2DD-88FB6813B096}"/>
              </a:ext>
            </a:extLst>
          </p:cNvPr>
          <p:cNvSpPr>
            <a:spLocks noGrp="1"/>
          </p:cNvSpPr>
          <p:nvPr>
            <p:ph type="title"/>
          </p:nvPr>
        </p:nvSpPr>
        <p:spPr/>
        <p:txBody>
          <a:bodyPr>
            <a:normAutofit/>
          </a:bodyPr>
          <a:lstStyle/>
          <a:p>
            <a:r>
              <a:rPr lang="nl-BE" sz="4000" dirty="0">
                <a:solidFill>
                  <a:srgbClr val="FF8A00"/>
                </a:solidFill>
              </a:rPr>
              <a:t>Rol van vertrouwenspersonen: Intern of extern?</a:t>
            </a:r>
          </a:p>
        </p:txBody>
      </p:sp>
      <p:sp>
        <p:nvSpPr>
          <p:cNvPr id="3" name="Content Placeholder 2">
            <a:extLst>
              <a:ext uri="{FF2B5EF4-FFF2-40B4-BE49-F238E27FC236}">
                <a16:creationId xmlns:a16="http://schemas.microsoft.com/office/drawing/2014/main" id="{84E794A2-B89E-41FB-9373-A7CAAA9BA05B}"/>
              </a:ext>
            </a:extLst>
          </p:cNvPr>
          <p:cNvSpPr>
            <a:spLocks noGrp="1"/>
          </p:cNvSpPr>
          <p:nvPr>
            <p:ph idx="1"/>
          </p:nvPr>
        </p:nvSpPr>
        <p:spPr>
          <a:xfrm>
            <a:off x="838200" y="1690688"/>
            <a:ext cx="10515600" cy="4486275"/>
          </a:xfrm>
        </p:spPr>
        <p:txBody>
          <a:bodyPr>
            <a:normAutofit/>
          </a:bodyPr>
          <a:lstStyle/>
          <a:p>
            <a:pPr marL="0" indent="0">
              <a:buNone/>
            </a:pPr>
            <a:r>
              <a:rPr lang="nl-BE" sz="1800" dirty="0"/>
              <a:t>Zowel interne als externe hulporganisaties/meldpunten moeten beschikbaar zijn en gecommuniceerd worden.</a:t>
            </a:r>
          </a:p>
          <a:p>
            <a:pPr marL="0" indent="0">
              <a:buNone/>
            </a:pPr>
            <a:endParaRPr lang="nl-BE" sz="1800" b="1" dirty="0"/>
          </a:p>
          <a:p>
            <a:pPr lvl="1"/>
            <a:r>
              <a:rPr lang="nl-BE" sz="1800" dirty="0"/>
              <a:t>Interne vertrouwenspersonen in de organisatie kunnen ervoor zorgen dat situaties minder snel escaleren. Ze kunnen ook </a:t>
            </a:r>
            <a:r>
              <a:rPr lang="nl-BE" sz="1800" b="1" dirty="0"/>
              <a:t>een cultuuromslag </a:t>
            </a:r>
            <a:r>
              <a:rPr lang="nl-BE" sz="1800" dirty="0"/>
              <a:t>in de organisatie teweegbrengen en het taboe neerhalen.</a:t>
            </a:r>
          </a:p>
          <a:p>
            <a:pPr lvl="1"/>
            <a:r>
              <a:rPr lang="nl-BE" sz="1800" dirty="0"/>
              <a:t>Bij sommige potentiële melders bestaat de vrees voor de reactie van de omgeving of voor nadelige gevolgen voor de eigen loopbaan. Zij gaan liever naar een extern meldpunt.</a:t>
            </a:r>
          </a:p>
          <a:p>
            <a:pPr lvl="1"/>
            <a:r>
              <a:rPr lang="nl-BE" sz="1800" dirty="0"/>
              <a:t>Om </a:t>
            </a:r>
            <a:r>
              <a:rPr lang="nl-BE" sz="1800" i="1" dirty="0"/>
              <a:t>VP-washing</a:t>
            </a:r>
            <a:r>
              <a:rPr lang="nl-BE" sz="1800" dirty="0"/>
              <a:t> (VertrouwensPersoon) te voorkomen, is het belangrijk dat een externe instantie de vinger aan de pols houdt door in gesprek te gaan met de vertrouwenspersonen over de muren waar ze eventueel op stoten. (in cultuur en media gebeurt dit via </a:t>
            </a:r>
            <a:r>
              <a:rPr lang="nl-BE" sz="1800" b="1" dirty="0"/>
              <a:t>supervisiemomenten</a:t>
            </a:r>
            <a:r>
              <a:rPr lang="nl-BE" sz="1800" dirty="0"/>
              <a:t> met IDEWE).</a:t>
            </a:r>
          </a:p>
          <a:p>
            <a:pPr lvl="1"/>
            <a:r>
              <a:rPr lang="nl-BE" sz="1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ook vrijwillige medewerkers, stageplekken, en flexibele werkers (die kort uit dienst zijn bij de organisatie) de mogelijkheid bieden beroep te doen op </a:t>
            </a:r>
            <a:r>
              <a:rPr lang="nl-BE" sz="1800" dirty="0">
                <a:solidFill>
                  <a:srgbClr val="323232"/>
                </a:solidFill>
                <a:latin typeface="Calibri" panose="020F0502020204030204" pitchFamily="34" charset="0"/>
                <a:ea typeface="Calibri" panose="020F0502020204030204" pitchFamily="34" charset="0"/>
                <a:cs typeface="Times New Roman" panose="02020603050405020304" pitchFamily="18" charset="0"/>
              </a:rPr>
              <a:t>ondersteuning/begeleiding. Het zijn vaak risicogroepen.</a:t>
            </a:r>
            <a:endParaRPr lang="nl-BE" sz="1800" dirty="0"/>
          </a:p>
        </p:txBody>
      </p:sp>
    </p:spTree>
    <p:extLst>
      <p:ext uri="{BB962C8B-B14F-4D97-AF65-F5344CB8AC3E}">
        <p14:creationId xmlns:p14="http://schemas.microsoft.com/office/powerpoint/2010/main" val="365949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96F6-772C-462E-8E20-E272EAFBC145}"/>
              </a:ext>
            </a:extLst>
          </p:cNvPr>
          <p:cNvSpPr>
            <a:spLocks noGrp="1"/>
          </p:cNvSpPr>
          <p:nvPr>
            <p:ph type="title"/>
          </p:nvPr>
        </p:nvSpPr>
        <p:spPr/>
        <p:txBody>
          <a:bodyPr/>
          <a:lstStyle/>
          <a:p>
            <a:r>
              <a:rPr lang="nl-BE" dirty="0">
                <a:solidFill>
                  <a:srgbClr val="FF8A00"/>
                </a:solidFill>
              </a:rPr>
              <a:t>Leidinggevenden</a:t>
            </a:r>
          </a:p>
        </p:txBody>
      </p:sp>
      <p:sp>
        <p:nvSpPr>
          <p:cNvPr id="3" name="Content Placeholder 2">
            <a:extLst>
              <a:ext uri="{FF2B5EF4-FFF2-40B4-BE49-F238E27FC236}">
                <a16:creationId xmlns:a16="http://schemas.microsoft.com/office/drawing/2014/main" id="{4F407BEC-69FB-4080-A982-01957DDE2B04}"/>
              </a:ext>
            </a:extLst>
          </p:cNvPr>
          <p:cNvSpPr>
            <a:spLocks noGrp="1"/>
          </p:cNvSpPr>
          <p:nvPr>
            <p:ph idx="1"/>
          </p:nvPr>
        </p:nvSpPr>
        <p:spPr/>
        <p:txBody>
          <a:bodyPr>
            <a:normAutofit/>
          </a:bodyPr>
          <a:lstStyle/>
          <a:p>
            <a:pPr marL="0" indent="0">
              <a:buNone/>
            </a:pPr>
            <a:r>
              <a:rPr lang="nl-BE" sz="2000" dirty="0"/>
              <a:t>Ondersteuning van leidinggevenden</a:t>
            </a:r>
          </a:p>
          <a:p>
            <a:pPr marL="0" indent="0">
              <a:buNone/>
            </a:pPr>
            <a:endParaRPr lang="nl-BE" sz="2000" dirty="0"/>
          </a:p>
          <a:p>
            <a:pPr lvl="1"/>
            <a:r>
              <a:rPr lang="nl-BE" sz="2000" dirty="0"/>
              <a:t>Leidinggevenden zijn een </a:t>
            </a:r>
            <a:r>
              <a:rPr lang="nl-BE" sz="2000" b="1" dirty="0"/>
              <a:t>belangrijk aanspreekpunt </a:t>
            </a:r>
            <a:r>
              <a:rPr lang="nl-BE" sz="2000" dirty="0"/>
              <a:t>bij GOG op de werkvloer. Zij geven aan dat ze extra ondersteuning willen in deze rol en bij het creëren van een veilige werkomgeving en in het omgaan met grensoverschrijdend gedrag.</a:t>
            </a:r>
          </a:p>
          <a:p>
            <a:pPr lvl="1"/>
            <a:r>
              <a:rPr lang="nl-BE" sz="2000" dirty="0"/>
              <a:t>Opleidingen voor leidinggevenden en </a:t>
            </a:r>
            <a:r>
              <a:rPr lang="nl-BE" sz="2000" b="1" dirty="0"/>
              <a:t>concrete tools </a:t>
            </a:r>
            <a:r>
              <a:rPr lang="nl-BE" sz="2000" dirty="0"/>
              <a:t>aanreiken.</a:t>
            </a:r>
          </a:p>
          <a:p>
            <a:pPr lvl="1"/>
            <a:r>
              <a:rPr lang="nl-BE" sz="2000" dirty="0"/>
              <a:t>Door een </a:t>
            </a:r>
            <a:r>
              <a:rPr lang="nl-BE" sz="2000" b="1" dirty="0"/>
              <a:t>gebrek aan tijd en middelen </a:t>
            </a:r>
            <a:r>
              <a:rPr lang="nl-BE" sz="2000" dirty="0"/>
              <a:t>staat het thema niet altijd bovenaan de agenda.</a:t>
            </a:r>
          </a:p>
          <a:p>
            <a:pPr lvl="1"/>
            <a:r>
              <a:rPr lang="nl-BE" sz="2000" dirty="0"/>
              <a:t>Er bestaat een contrast tussen de perceptie van de bespreekbaarheid van GOG bij leidinggevenden enerzijds en medewerkers anderzijds. En het is niet omdat er een goede werksfeer is dat zo’n zaken ook bespreekbaar zijn!</a:t>
            </a:r>
          </a:p>
        </p:txBody>
      </p:sp>
    </p:spTree>
    <p:extLst>
      <p:ext uri="{BB962C8B-B14F-4D97-AF65-F5344CB8AC3E}">
        <p14:creationId xmlns:p14="http://schemas.microsoft.com/office/powerpoint/2010/main" val="585771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B059B-6580-45E5-8773-B63F36557FD3}"/>
              </a:ext>
            </a:extLst>
          </p:cNvPr>
          <p:cNvSpPr>
            <a:spLocks noGrp="1"/>
          </p:cNvSpPr>
          <p:nvPr>
            <p:ph type="title"/>
          </p:nvPr>
        </p:nvSpPr>
        <p:spPr/>
        <p:txBody>
          <a:bodyPr>
            <a:normAutofit/>
          </a:bodyPr>
          <a:lstStyle/>
          <a:p>
            <a:r>
              <a:rPr lang="nl-BE" sz="4000" dirty="0">
                <a:solidFill>
                  <a:srgbClr val="FF8A00"/>
                </a:solidFill>
              </a:rPr>
              <a:t>Specifiek voor (kunst)onderwijs</a:t>
            </a:r>
          </a:p>
        </p:txBody>
      </p:sp>
      <p:sp>
        <p:nvSpPr>
          <p:cNvPr id="3" name="Content Placeholder 2">
            <a:extLst>
              <a:ext uri="{FF2B5EF4-FFF2-40B4-BE49-F238E27FC236}">
                <a16:creationId xmlns:a16="http://schemas.microsoft.com/office/drawing/2014/main" id="{5E340B53-9E7D-425A-B828-682C018C01E7}"/>
              </a:ext>
            </a:extLst>
          </p:cNvPr>
          <p:cNvSpPr>
            <a:spLocks noGrp="1"/>
          </p:cNvSpPr>
          <p:nvPr>
            <p:ph idx="1"/>
          </p:nvPr>
        </p:nvSpPr>
        <p:spPr>
          <a:xfrm>
            <a:off x="838200" y="1690688"/>
            <a:ext cx="10515600" cy="5032375"/>
          </a:xfrm>
        </p:spPr>
        <p:txBody>
          <a:bodyPr>
            <a:normAutofit/>
          </a:bodyPr>
          <a:lstStyle/>
          <a:p>
            <a:r>
              <a:rPr lang="nl-BE" sz="2000" dirty="0">
                <a:latin typeface="Calibri" panose="020F0502020204030204" pitchFamily="34" charset="0"/>
                <a:cs typeface="Calibri" panose="020F0502020204030204" pitchFamily="34" charset="0"/>
              </a:rPr>
              <a:t>Studenten moeten van in de opleiding meer bewust gemaakt worden van de mogelijke risico’s op machtsmisbruik en GOG. </a:t>
            </a:r>
          </a:p>
          <a:p>
            <a:r>
              <a:rPr lang="nl-BE" sz="2000" dirty="0">
                <a:latin typeface="Calibri" panose="020F0502020204030204" pitchFamily="34" charset="0"/>
                <a:cs typeface="Calibri" panose="020F0502020204030204" pitchFamily="34" charset="0"/>
              </a:rPr>
              <a:t>Tussentijdse evaluatie Actieplan GOG Cultuur en Media (2020): </a:t>
            </a:r>
          </a:p>
          <a:p>
            <a:pPr lvl="1"/>
            <a:r>
              <a:rPr lang="nl-BE" sz="2000" dirty="0">
                <a:latin typeface="Calibri" panose="020F0502020204030204" pitchFamily="34" charset="0"/>
                <a:cs typeface="Calibri" panose="020F0502020204030204" pitchFamily="34" charset="0"/>
              </a:rPr>
              <a:t>Er is nood aan </a:t>
            </a:r>
            <a:r>
              <a:rPr lang="nl-BE" sz="2000" b="1" dirty="0">
                <a:latin typeface="Calibri" panose="020F0502020204030204" pitchFamily="34" charset="0"/>
                <a:cs typeface="Calibri" panose="020F0502020204030204" pitchFamily="34" charset="0"/>
              </a:rPr>
              <a:t>preventieve acties rond GOG in het curriculum</a:t>
            </a:r>
            <a:r>
              <a:rPr lang="nl-BE" sz="2000" dirty="0">
                <a:latin typeface="Calibri" panose="020F0502020204030204" pitchFamily="34" charset="0"/>
                <a:cs typeface="Calibri" panose="020F0502020204030204" pitchFamily="34" charset="0"/>
              </a:rPr>
              <a:t>. Jonge mensen moeten hun grenzen herkennen en ze ook stellen bij eventuele intieme scènes.</a:t>
            </a:r>
          </a:p>
          <a:p>
            <a:r>
              <a:rPr lang="nl-BE" sz="2000" dirty="0">
                <a:latin typeface="Calibri" panose="020F0502020204030204" pitchFamily="34" charset="0"/>
                <a:cs typeface="Calibri" panose="020F0502020204030204" pitchFamily="34" charset="0"/>
              </a:rPr>
              <a:t>Middenveldorganisaties en hulporganisaties uit cultuur en media zetten best het overleg met het hoger kunstonderwijs voort. </a:t>
            </a:r>
          </a:p>
          <a:p>
            <a:pPr lvl="1"/>
            <a:r>
              <a:rPr lang="nl-BE" sz="2000" dirty="0">
                <a:latin typeface="Calibri" panose="020F0502020204030204" pitchFamily="34" charset="0"/>
                <a:cs typeface="Calibri" panose="020F0502020204030204" pitchFamily="34" charset="0"/>
              </a:rPr>
              <a:t>Intervisies met beleidsmedewerkers, vertrouwenspersonen en ombudspersonen om </a:t>
            </a:r>
            <a:r>
              <a:rPr lang="nl-BE" sz="2000" i="1" dirty="0">
                <a:latin typeface="Calibri" panose="020F0502020204030204" pitchFamily="34" charset="0"/>
                <a:cs typeface="Calibri" panose="020F0502020204030204" pitchFamily="34" charset="0"/>
              </a:rPr>
              <a:t>good practices </a:t>
            </a:r>
            <a:r>
              <a:rPr lang="nl-BE" sz="2000" dirty="0">
                <a:latin typeface="Calibri" panose="020F0502020204030204" pitchFamily="34" charset="0"/>
                <a:cs typeface="Calibri" panose="020F0502020204030204" pitchFamily="34" charset="0"/>
              </a:rPr>
              <a:t>uit te wisselen (LNE). </a:t>
            </a:r>
          </a:p>
          <a:p>
            <a:pPr lvl="1"/>
            <a:r>
              <a:rPr lang="nl-BE" sz="2000" dirty="0">
                <a:latin typeface="Calibri" panose="020F0502020204030204" pitchFamily="34" charset="0"/>
                <a:cs typeface="Calibri" panose="020F0502020204030204" pitchFamily="34" charset="0"/>
              </a:rPr>
              <a:t>Opleiding of workshop ontwikkelen met tools voor de preventie van GOG in de specifieke disciplines, eventueel in het kader van de eerste praktijkervaring of stage.</a:t>
            </a:r>
          </a:p>
          <a:p>
            <a:pPr lvl="1"/>
            <a:r>
              <a:rPr lang="nl-BE" sz="2000" b="1" dirty="0">
                <a:solidFill>
                  <a:srgbClr val="323232"/>
                </a:solidFill>
                <a:effectLst/>
                <a:latin typeface="Calibri" panose="020F0502020204030204" pitchFamily="34" charset="0"/>
                <a:ea typeface="Calibri" panose="020F0502020204030204" pitchFamily="34" charset="0"/>
                <a:cs typeface="Calibri" panose="020F0502020204030204" pitchFamily="34" charset="0"/>
              </a:rPr>
              <a:t>Intimiteitstoolkit</a:t>
            </a:r>
            <a:r>
              <a:rPr lang="nl-BE" sz="2000" dirty="0">
                <a:solidFill>
                  <a:srgbClr val="323232"/>
                </a:solidFill>
                <a:effectLst/>
                <a:latin typeface="Calibri" panose="020F0502020204030204" pitchFamily="34" charset="0"/>
                <a:ea typeface="Calibri" panose="020F0502020204030204" pitchFamily="34" charset="0"/>
                <a:cs typeface="Calibri" panose="020F0502020204030204" pitchFamily="34" charset="0"/>
              </a:rPr>
              <a:t> met concrete richtlijnen van Philine Janssens Mediarte (2022)</a:t>
            </a:r>
            <a:endParaRPr lang="nl-BE"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9772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CCD4-EDC2-48D8-AC80-7A5CE16D7311}"/>
              </a:ext>
            </a:extLst>
          </p:cNvPr>
          <p:cNvSpPr>
            <a:spLocks noGrp="1"/>
          </p:cNvSpPr>
          <p:nvPr>
            <p:ph type="title"/>
          </p:nvPr>
        </p:nvSpPr>
        <p:spPr/>
        <p:txBody>
          <a:bodyPr>
            <a:normAutofit/>
          </a:bodyPr>
          <a:lstStyle/>
          <a:p>
            <a:r>
              <a:rPr lang="nl-BE" sz="3600" dirty="0">
                <a:solidFill>
                  <a:srgbClr val="FF8A00"/>
                </a:solidFill>
              </a:rPr>
              <a:t>Samenvattend: Communicatie vanuit het beleid blijft een uitdaging</a:t>
            </a:r>
          </a:p>
        </p:txBody>
      </p:sp>
      <p:sp>
        <p:nvSpPr>
          <p:cNvPr id="3" name="Content Placeholder 2">
            <a:extLst>
              <a:ext uri="{FF2B5EF4-FFF2-40B4-BE49-F238E27FC236}">
                <a16:creationId xmlns:a16="http://schemas.microsoft.com/office/drawing/2014/main" id="{316A9B64-4B3B-4821-81B7-FF0CAA66A48F}"/>
              </a:ext>
            </a:extLst>
          </p:cNvPr>
          <p:cNvSpPr>
            <a:spLocks noGrp="1"/>
          </p:cNvSpPr>
          <p:nvPr>
            <p:ph idx="1"/>
          </p:nvPr>
        </p:nvSpPr>
        <p:spPr>
          <a:xfrm>
            <a:off x="838200" y="1690688"/>
            <a:ext cx="10515600" cy="5025797"/>
          </a:xfrm>
        </p:spPr>
        <p:txBody>
          <a:bodyPr>
            <a:normAutofit/>
          </a:bodyPr>
          <a:lstStyle/>
          <a:p>
            <a:pPr lvl="1"/>
            <a:r>
              <a:rPr lang="nl-BE" sz="1800" dirty="0"/>
              <a:t>Het beleid inzake GOG en </a:t>
            </a:r>
            <a:r>
              <a:rPr lang="nl-BE" sz="1800" b="1" dirty="0"/>
              <a:t>de procedures en rolverdeling zijn vaak niet gekend bij of gedragen door alle medewerkers:</a:t>
            </a:r>
          </a:p>
          <a:p>
            <a:pPr lvl="2"/>
            <a:r>
              <a:rPr lang="nl-BE" sz="1800" dirty="0"/>
              <a:t>Intern: nood aan meer en duidelijke communciatie, afstemming en stroomlijnen van hulplijnen</a:t>
            </a:r>
          </a:p>
          <a:p>
            <a:pPr lvl="2"/>
            <a:r>
              <a:rPr lang="nl-BE" sz="1800" dirty="0"/>
              <a:t>Opleidingen voor alle medewerkers zijn noodzakelijk voor een cultuuromslag.</a:t>
            </a:r>
          </a:p>
          <a:p>
            <a:pPr lvl="1"/>
            <a:r>
              <a:rPr lang="nl-BE" sz="1800" dirty="0"/>
              <a:t>De externe meldpunten zijn onvoldoende gekend.</a:t>
            </a:r>
          </a:p>
          <a:p>
            <a:pPr lvl="2"/>
            <a:r>
              <a:rPr lang="nl-BE" sz="1800" dirty="0"/>
              <a:t>Met de hele organisatie samen aan de slag gaan om het integriteitsbeleid vorm te geven. Afstemming interne vertrouwenspersonen en PAPS.</a:t>
            </a:r>
          </a:p>
          <a:p>
            <a:pPr lvl="2"/>
            <a:r>
              <a:rPr lang="nl-BE" sz="1800" dirty="0"/>
              <a:t>Een model van de verschillende niveaus van hulpverlening zichtbaar maken en communiceren in arbeidsreglementen en bij onthaalprocedures.</a:t>
            </a:r>
          </a:p>
          <a:p>
            <a:pPr lvl="1"/>
            <a:r>
              <a:rPr lang="nl-BE" sz="1800" dirty="0"/>
              <a:t>Kennis en expertise stroomt niet altijd door:</a:t>
            </a:r>
          </a:p>
          <a:p>
            <a:pPr lvl="2"/>
            <a:r>
              <a:rPr lang="nl-BE" sz="1800" dirty="0"/>
              <a:t>Terugkoppeling tussen de sector en hulporganisaties is noodzakelijk om gericht actie te kunnen ondernemen. (onderwijs en werkveld)</a:t>
            </a:r>
          </a:p>
          <a:p>
            <a:endParaRPr lang="nl-BE" sz="1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BE" sz="1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a:t>
            </a:r>
            <a:r>
              <a:rPr lang="nl-BE" sz="2400" dirty="0">
                <a:effectLst/>
              </a:rPr>
              <a:t> </a:t>
            </a:r>
            <a:endParaRPr lang="nl-BE" sz="2400" dirty="0"/>
          </a:p>
          <a:p>
            <a:pPr lvl="2"/>
            <a:endParaRPr lang="nl-BE" sz="1800" dirty="0"/>
          </a:p>
          <a:p>
            <a:pPr marL="914400" lvl="2" indent="0">
              <a:buNone/>
            </a:pPr>
            <a:endParaRPr lang="nl-BE" dirty="0"/>
          </a:p>
        </p:txBody>
      </p:sp>
    </p:spTree>
    <p:extLst>
      <p:ext uri="{BB962C8B-B14F-4D97-AF65-F5344CB8AC3E}">
        <p14:creationId xmlns:p14="http://schemas.microsoft.com/office/powerpoint/2010/main" val="144646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CCD4-EDC2-48D8-AC80-7A5CE16D7311}"/>
              </a:ext>
            </a:extLst>
          </p:cNvPr>
          <p:cNvSpPr>
            <a:spLocks noGrp="1"/>
          </p:cNvSpPr>
          <p:nvPr>
            <p:ph type="title"/>
          </p:nvPr>
        </p:nvSpPr>
        <p:spPr/>
        <p:txBody>
          <a:bodyPr>
            <a:normAutofit/>
          </a:bodyPr>
          <a:lstStyle/>
          <a:p>
            <a:r>
              <a:rPr lang="nl-BE" sz="3600" dirty="0">
                <a:solidFill>
                  <a:srgbClr val="FF8A00"/>
                </a:solidFill>
              </a:rPr>
              <a:t>Communicatie vanuit het beleid blijft een uitdaging</a:t>
            </a:r>
          </a:p>
        </p:txBody>
      </p:sp>
      <p:sp>
        <p:nvSpPr>
          <p:cNvPr id="3" name="Content Placeholder 2">
            <a:extLst>
              <a:ext uri="{FF2B5EF4-FFF2-40B4-BE49-F238E27FC236}">
                <a16:creationId xmlns:a16="http://schemas.microsoft.com/office/drawing/2014/main" id="{316A9B64-4B3B-4821-81B7-FF0CAA66A48F}"/>
              </a:ext>
            </a:extLst>
          </p:cNvPr>
          <p:cNvSpPr>
            <a:spLocks noGrp="1"/>
          </p:cNvSpPr>
          <p:nvPr>
            <p:ph idx="1"/>
          </p:nvPr>
        </p:nvSpPr>
        <p:spPr>
          <a:xfrm>
            <a:off x="838200" y="1690688"/>
            <a:ext cx="10515600" cy="5025797"/>
          </a:xfrm>
        </p:spPr>
        <p:txBody>
          <a:bodyPr>
            <a:normAutofit/>
          </a:bodyPr>
          <a:lstStyle/>
          <a:p>
            <a:pPr lvl="1"/>
            <a:r>
              <a:rPr lang="nl-BE" sz="1800" b="1" dirty="0"/>
              <a:t>Spanningsveld</a:t>
            </a:r>
            <a:r>
              <a:rPr lang="nl-BE" sz="1800" dirty="0"/>
              <a:t>: grootschalige algemene campagne of specifieke communicatie toegespitst op deelsectoren/ individuele organisaties?</a:t>
            </a:r>
          </a:p>
          <a:p>
            <a:pPr marL="457200" lvl="1" indent="0">
              <a:buNone/>
            </a:pPr>
            <a:endParaRPr lang="nl-BE" sz="1800" dirty="0"/>
          </a:p>
          <a:p>
            <a:pPr lvl="1"/>
            <a:r>
              <a:rPr lang="nl-BE" sz="1800" dirty="0"/>
              <a:t>Communicatie gericht naar specifieke deelsectoren is het meest effectief.  + communicatie wordt pas opgepikt wanneer het nodig is. Het is daarom belangrijk om de </a:t>
            </a:r>
            <a:r>
              <a:rPr lang="nl-BE" sz="1800" b="1" dirty="0"/>
              <a:t>informatie overal zichtbaar te maken</a:t>
            </a:r>
            <a:r>
              <a:rPr lang="nl-BE" sz="1800" dirty="0"/>
              <a:t> in de organisatie. </a:t>
            </a:r>
          </a:p>
          <a:p>
            <a:pPr marL="457200" lvl="1" indent="0">
              <a:buNone/>
            </a:pPr>
            <a:endParaRPr lang="nl-BE" sz="1800" dirty="0"/>
          </a:p>
          <a:p>
            <a:pPr lvl="1"/>
            <a:r>
              <a:rPr lang="nl-BE" sz="1800" dirty="0"/>
              <a:t>Geen “one size fits all” benadering</a:t>
            </a:r>
          </a:p>
          <a:p>
            <a:pPr lvl="2"/>
            <a:r>
              <a:rPr lang="nl-BE" sz="1800" dirty="0"/>
              <a:t>We raden middenveldorganisaties aan om het model met de verschillende niveaus van hulpverlening te communiceren naar hun deelsector.</a:t>
            </a:r>
          </a:p>
          <a:p>
            <a:pPr lvl="2"/>
            <a:r>
              <a:rPr lang="nl-BE" sz="1800" dirty="0"/>
              <a:t>We raden middenveldorganisaties aan om het beleidskader aan te passen en te vertalen naar de verschillende deelsectoren.</a:t>
            </a:r>
          </a:p>
          <a:p>
            <a:pPr marL="914400" lvl="2" indent="0">
              <a:buNone/>
            </a:pPr>
            <a:endParaRPr lang="nl-BE" sz="1800" dirty="0"/>
          </a:p>
          <a:p>
            <a:pPr marL="914400" lvl="2" indent="0">
              <a:buNone/>
            </a:pPr>
            <a:endParaRPr lang="nl-BE" dirty="0"/>
          </a:p>
        </p:txBody>
      </p:sp>
    </p:spTree>
    <p:extLst>
      <p:ext uri="{BB962C8B-B14F-4D97-AF65-F5344CB8AC3E}">
        <p14:creationId xmlns:p14="http://schemas.microsoft.com/office/powerpoint/2010/main" val="1382780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EF9279-0BCD-9AA9-F791-2B1A1FA263C4}"/>
              </a:ext>
            </a:extLst>
          </p:cNvPr>
          <p:cNvSpPr>
            <a:spLocks noGrp="1"/>
          </p:cNvSpPr>
          <p:nvPr>
            <p:ph type="title"/>
          </p:nvPr>
        </p:nvSpPr>
        <p:spPr>
          <a:xfrm>
            <a:off x="838200" y="365125"/>
            <a:ext cx="4375245" cy="4097693"/>
          </a:xfrm>
        </p:spPr>
        <p:txBody>
          <a:bodyPr/>
          <a:lstStyle/>
          <a:p>
            <a:r>
              <a:rPr lang="nl-BE" dirty="0">
                <a:solidFill>
                  <a:srgbClr val="FF1DB7"/>
                </a:solidFill>
              </a:rPr>
              <a:t>Dank! Vragen? </a:t>
            </a:r>
          </a:p>
        </p:txBody>
      </p:sp>
      <p:sp>
        <p:nvSpPr>
          <p:cNvPr id="3" name="Tijdelijke aanduiding voor inhoud 2">
            <a:extLst>
              <a:ext uri="{FF2B5EF4-FFF2-40B4-BE49-F238E27FC236}">
                <a16:creationId xmlns:a16="http://schemas.microsoft.com/office/drawing/2014/main" id="{73623533-F362-5D6D-FC56-7B901F26A7F1}"/>
              </a:ext>
            </a:extLst>
          </p:cNvPr>
          <p:cNvSpPr>
            <a:spLocks noGrp="1"/>
          </p:cNvSpPr>
          <p:nvPr>
            <p:ph idx="1"/>
          </p:nvPr>
        </p:nvSpPr>
        <p:spPr/>
        <p:txBody>
          <a:bodyPr/>
          <a:lstStyle/>
          <a:p>
            <a:pPr marL="0" indent="0">
              <a:buNone/>
            </a:pPr>
            <a:r>
              <a:rPr lang="nl-BE" dirty="0"/>
              <a:t> </a:t>
            </a:r>
          </a:p>
        </p:txBody>
      </p:sp>
      <p:pic>
        <p:nvPicPr>
          <p:cNvPr id="4" name="Picture 26" descr="Text&#10;&#10;Description automatically generated">
            <a:extLst>
              <a:ext uri="{FF2B5EF4-FFF2-40B4-BE49-F238E27FC236}">
                <a16:creationId xmlns:a16="http://schemas.microsoft.com/office/drawing/2014/main" id="{78D5CA14-6408-089B-4FE8-BD0CC1A880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27343" y="161613"/>
            <a:ext cx="4954138" cy="6534774"/>
          </a:xfrm>
          <a:prstGeom prst="rect">
            <a:avLst/>
          </a:prstGeom>
        </p:spPr>
      </p:pic>
    </p:spTree>
    <p:extLst>
      <p:ext uri="{BB962C8B-B14F-4D97-AF65-F5344CB8AC3E}">
        <p14:creationId xmlns:p14="http://schemas.microsoft.com/office/powerpoint/2010/main" val="2102763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19A3B-158C-3A59-0D8A-7077D19C9333}"/>
              </a:ext>
            </a:extLst>
          </p:cNvPr>
          <p:cNvSpPr>
            <a:spLocks noGrp="1"/>
          </p:cNvSpPr>
          <p:nvPr>
            <p:ph type="title"/>
          </p:nvPr>
        </p:nvSpPr>
        <p:spPr/>
        <p:txBody>
          <a:bodyPr>
            <a:noAutofit/>
          </a:bodyPr>
          <a:lstStyle/>
          <a:p>
            <a:r>
              <a:rPr lang="nl-BE" sz="4000" b="0" dirty="0"/>
              <a:t>Conclusies communicatie, preventie en sensibilisering uit de beleidsevaluatie: preview</a:t>
            </a:r>
            <a:br>
              <a:rPr lang="nl-BE" sz="3600" b="0" dirty="0"/>
            </a:br>
            <a:endParaRPr lang="nl-BE" sz="3600" b="0" dirty="0"/>
          </a:p>
        </p:txBody>
      </p:sp>
    </p:spTree>
    <p:extLst>
      <p:ext uri="{BB962C8B-B14F-4D97-AF65-F5344CB8AC3E}">
        <p14:creationId xmlns:p14="http://schemas.microsoft.com/office/powerpoint/2010/main" val="3213962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F26FA-08DF-6E52-429E-924027B892AD}"/>
              </a:ext>
            </a:extLst>
          </p:cNvPr>
          <p:cNvSpPr>
            <a:spLocks noGrp="1"/>
          </p:cNvSpPr>
          <p:nvPr>
            <p:ph type="title"/>
          </p:nvPr>
        </p:nvSpPr>
        <p:spPr/>
        <p:txBody>
          <a:bodyPr/>
          <a:lstStyle/>
          <a:p>
            <a:r>
              <a:rPr lang="nl-BE" dirty="0">
                <a:solidFill>
                  <a:srgbClr val="FF8A00"/>
                </a:solidFill>
              </a:rPr>
              <a:t>Actieplan 2018: 3 actieterreinen</a:t>
            </a:r>
          </a:p>
        </p:txBody>
      </p:sp>
      <p:sp>
        <p:nvSpPr>
          <p:cNvPr id="3" name="Tijdelijke aanduiding voor inhoud 2">
            <a:extLst>
              <a:ext uri="{FF2B5EF4-FFF2-40B4-BE49-F238E27FC236}">
                <a16:creationId xmlns:a16="http://schemas.microsoft.com/office/drawing/2014/main" id="{88DFB8E5-CCCC-7515-CA72-5598EA492D61}"/>
              </a:ext>
            </a:extLst>
          </p:cNvPr>
          <p:cNvSpPr>
            <a:spLocks noGrp="1"/>
          </p:cNvSpPr>
          <p:nvPr>
            <p:ph idx="1"/>
          </p:nvPr>
        </p:nvSpPr>
        <p:spPr/>
        <p:txBody>
          <a:bodyPr/>
          <a:lstStyle/>
          <a:p>
            <a:pPr marL="0" indent="0">
              <a:buNone/>
            </a:pPr>
            <a:r>
              <a:rPr lang="nl-BE" dirty="0"/>
              <a:t>1. Opzetten van procedure om GOG te melden en klachten op te volgen</a:t>
            </a:r>
          </a:p>
          <a:p>
            <a:pPr marL="0" indent="0">
              <a:buNone/>
            </a:pPr>
            <a:r>
              <a:rPr lang="nl-BE" dirty="0"/>
              <a:t>2. Herstel en sanctionering</a:t>
            </a:r>
          </a:p>
          <a:p>
            <a:pPr marL="0" indent="0">
              <a:buNone/>
            </a:pPr>
            <a:r>
              <a:rPr lang="nl-BE" dirty="0"/>
              <a:t>3. Preventie, sensibilisering en kennisdeling</a:t>
            </a:r>
          </a:p>
        </p:txBody>
      </p:sp>
    </p:spTree>
    <p:extLst>
      <p:ext uri="{BB962C8B-B14F-4D97-AF65-F5344CB8AC3E}">
        <p14:creationId xmlns:p14="http://schemas.microsoft.com/office/powerpoint/2010/main" val="187115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F546E9-665E-E748-A1FA-889E93AFC833}"/>
              </a:ext>
            </a:extLst>
          </p:cNvPr>
          <p:cNvSpPr>
            <a:spLocks noGrp="1"/>
          </p:cNvSpPr>
          <p:nvPr>
            <p:ph type="title"/>
          </p:nvPr>
        </p:nvSpPr>
        <p:spPr/>
        <p:txBody>
          <a:bodyPr/>
          <a:lstStyle/>
          <a:p>
            <a:r>
              <a:rPr lang="nl-BE" dirty="0">
                <a:solidFill>
                  <a:srgbClr val="FF8A00"/>
                </a:solidFill>
              </a:rPr>
              <a:t>Methodologie</a:t>
            </a:r>
            <a:endParaRPr lang="nl-BE" noProof="0" dirty="0">
              <a:solidFill>
                <a:srgbClr val="FF8A00"/>
              </a:solidFill>
            </a:endParaRPr>
          </a:p>
        </p:txBody>
      </p:sp>
      <p:sp>
        <p:nvSpPr>
          <p:cNvPr id="2" name="Slide Number Placeholder 1">
            <a:extLst>
              <a:ext uri="{FF2B5EF4-FFF2-40B4-BE49-F238E27FC236}">
                <a16:creationId xmlns:a16="http://schemas.microsoft.com/office/drawing/2014/main" id="{DBA148D9-42CD-1345-8C12-D4EFA955176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038E271-308C-2E46-A3EC-56326F9084CC}" type="slidenum">
              <a:rPr kumimoji="0" lang="nl-BE" sz="1000" b="0" i="0" u="none" strike="noStrike" kern="1200" cap="none" spc="0" normalizeH="0" baseline="0" noProof="0" smtClean="0">
                <a:ln>
                  <a:noFill/>
                </a:ln>
                <a:solidFill>
                  <a:srgbClr val="002E65"/>
                </a:solidFill>
                <a:effectLst/>
                <a:uLnTx/>
                <a:uFillTx/>
                <a:latin typeface="Calibri Light" panose="020F0302020204030204" pitchFamily="34" charset="0"/>
                <a:ea typeface="+mn-ea"/>
                <a:cs typeface="Calibri Light" panose="020F030202020403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nl-BE" sz="1000" b="0" i="0" u="none" strike="noStrike" kern="1200" cap="none" spc="0" normalizeH="0" baseline="0" noProof="0" dirty="0">
              <a:ln>
                <a:noFill/>
              </a:ln>
              <a:solidFill>
                <a:srgbClr val="002E65"/>
              </a:solidFill>
              <a:effectLst/>
              <a:uLnTx/>
              <a:uFillTx/>
              <a:latin typeface="Calibri Light" panose="020F0302020204030204" pitchFamily="34" charset="0"/>
              <a:ea typeface="+mn-ea"/>
              <a:cs typeface="Calibri Light" panose="020F0302020204030204" pitchFamily="34" charset="0"/>
            </a:endParaRPr>
          </a:p>
        </p:txBody>
      </p:sp>
      <p:sp>
        <p:nvSpPr>
          <p:cNvPr id="10" name="Tijdelijke aanduiding voor inhoud 2">
            <a:extLst>
              <a:ext uri="{FF2B5EF4-FFF2-40B4-BE49-F238E27FC236}">
                <a16:creationId xmlns:a16="http://schemas.microsoft.com/office/drawing/2014/main" id="{AC517C6D-C8A3-736E-714F-DCD290C58F2D}"/>
              </a:ext>
            </a:extLst>
          </p:cNvPr>
          <p:cNvSpPr>
            <a:spLocks noGrp="1"/>
          </p:cNvSpPr>
          <p:nvPr>
            <p:ph type="body" sz="quarter" idx="11"/>
          </p:nvPr>
        </p:nvSpPr>
        <p:spPr>
          <a:xfrm>
            <a:off x="623887" y="2000568"/>
            <a:ext cx="10944225" cy="4720907"/>
          </a:xfrm>
        </p:spPr>
        <p:txBody>
          <a:bodyPr>
            <a:normAutofit/>
          </a:bodyPr>
          <a:lstStyle/>
          <a:p>
            <a:pPr marL="457200" indent="-457200">
              <a:buFont typeface="+mj-lt"/>
              <a:buAutoNum type="arabicPeriod"/>
            </a:pPr>
            <a:r>
              <a:rPr lang="nl-BE" sz="2400" dirty="0"/>
              <a:t>O</a:t>
            </a:r>
            <a:r>
              <a:rPr lang="nl-BE" sz="2400" b="0" dirty="0"/>
              <a:t>nline bevraging (kwantitatief)</a:t>
            </a:r>
          </a:p>
          <a:p>
            <a:pPr marL="457200" indent="-457200">
              <a:buFont typeface="+mj-lt"/>
              <a:buAutoNum type="arabicPeriod"/>
            </a:pPr>
            <a:r>
              <a:rPr lang="de-DE" sz="2400" b="0" dirty="0"/>
              <a:t>12 </a:t>
            </a:r>
            <a:r>
              <a:rPr lang="de-DE" sz="2400" b="0" dirty="0" err="1"/>
              <a:t>diepte</a:t>
            </a:r>
            <a:r>
              <a:rPr lang="de-DE" sz="2400" b="0" dirty="0"/>
              <a:t>-interviews (</a:t>
            </a:r>
            <a:r>
              <a:rPr lang="de-DE" sz="2400" b="0" dirty="0" err="1"/>
              <a:t>kwalitatief</a:t>
            </a:r>
            <a:r>
              <a:rPr lang="de-DE" sz="2400" b="0" dirty="0"/>
              <a:t>)</a:t>
            </a:r>
            <a:endParaRPr lang="de-DE" sz="2400" dirty="0"/>
          </a:p>
          <a:p>
            <a:pPr marL="360362" lvl="1" indent="0">
              <a:buNone/>
            </a:pPr>
            <a:r>
              <a:rPr lang="de-DE" dirty="0"/>
              <a:t>Met Kunstenpunt, </a:t>
            </a:r>
            <a:r>
              <a:rPr lang="de-DE" dirty="0" err="1"/>
              <a:t>Sociaal</a:t>
            </a:r>
            <a:r>
              <a:rPr lang="de-DE" dirty="0"/>
              <a:t> Fonds </a:t>
            </a:r>
            <a:r>
              <a:rPr lang="de-DE" dirty="0" err="1"/>
              <a:t>Podiumkunsten</a:t>
            </a:r>
            <a:r>
              <a:rPr lang="de-DE" dirty="0"/>
              <a:t>, </a:t>
            </a:r>
            <a:r>
              <a:rPr lang="de-DE" dirty="0" err="1"/>
              <a:t>oKo</a:t>
            </a:r>
            <a:r>
              <a:rPr lang="de-DE" dirty="0"/>
              <a:t>, </a:t>
            </a:r>
            <a:r>
              <a:rPr lang="de-DE" dirty="0" err="1"/>
              <a:t>mediarte</a:t>
            </a:r>
            <a:r>
              <a:rPr lang="de-DE" dirty="0"/>
              <a:t>, Literatuur Vlaanderen, Circuscentrum, </a:t>
            </a:r>
            <a:r>
              <a:rPr lang="de-DE" dirty="0" err="1"/>
              <a:t>vakbond</a:t>
            </a:r>
            <a:r>
              <a:rPr lang="de-DE" dirty="0"/>
              <a:t> ACOD, </a:t>
            </a:r>
            <a:r>
              <a:rPr lang="de-DE" dirty="0" err="1"/>
              <a:t>amateurkunstenorganisaties</a:t>
            </a:r>
            <a:r>
              <a:rPr lang="de-DE" dirty="0"/>
              <a:t> </a:t>
            </a:r>
            <a:r>
              <a:rPr lang="de-DE" dirty="0" err="1"/>
              <a:t>Danspunt</a:t>
            </a:r>
            <a:r>
              <a:rPr lang="de-DE" dirty="0"/>
              <a:t>, </a:t>
            </a:r>
            <a:r>
              <a:rPr lang="de-DE" dirty="0" err="1"/>
              <a:t>Opendoek</a:t>
            </a:r>
            <a:r>
              <a:rPr lang="de-DE" dirty="0"/>
              <a:t> en VI.BE, de </a:t>
            </a:r>
            <a:r>
              <a:rPr lang="de-DE" dirty="0" err="1"/>
              <a:t>Academie</a:t>
            </a:r>
            <a:r>
              <a:rPr lang="de-DE" dirty="0"/>
              <a:t> </a:t>
            </a:r>
            <a:r>
              <a:rPr lang="de-DE" dirty="0" err="1"/>
              <a:t>voor</a:t>
            </a:r>
            <a:r>
              <a:rPr lang="de-DE" dirty="0"/>
              <a:t> Schone </a:t>
            </a:r>
            <a:r>
              <a:rPr lang="de-DE" dirty="0" err="1"/>
              <a:t>Kunsten</a:t>
            </a:r>
            <a:r>
              <a:rPr lang="de-DE" dirty="0"/>
              <a:t> Antwerpen, KASK, de </a:t>
            </a:r>
            <a:r>
              <a:rPr lang="de-DE" dirty="0" err="1"/>
              <a:t>Genderkamer</a:t>
            </a:r>
            <a:r>
              <a:rPr lang="de-DE" dirty="0"/>
              <a:t> en Engagement Arts</a:t>
            </a:r>
          </a:p>
          <a:p>
            <a:pPr marL="360362" lvl="1" indent="0">
              <a:buNone/>
            </a:pPr>
            <a:endParaRPr lang="de-DE" sz="2000" dirty="0"/>
          </a:p>
        </p:txBody>
      </p:sp>
    </p:spTree>
    <p:extLst>
      <p:ext uri="{BB962C8B-B14F-4D97-AF65-F5344CB8AC3E}">
        <p14:creationId xmlns:p14="http://schemas.microsoft.com/office/powerpoint/2010/main" val="195367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F6BA22-824F-40FE-A499-CC99B2447BD0}"/>
              </a:ext>
            </a:extLst>
          </p:cNvPr>
          <p:cNvSpPr>
            <a:spLocks noGrp="1"/>
          </p:cNvSpPr>
          <p:nvPr>
            <p:ph type="title"/>
          </p:nvPr>
        </p:nvSpPr>
        <p:spPr/>
        <p:txBody>
          <a:bodyPr/>
          <a:lstStyle/>
          <a:p>
            <a:r>
              <a:rPr lang="nl-BE" noProof="0" dirty="0">
                <a:solidFill>
                  <a:srgbClr val="FF8A00"/>
                </a:solidFill>
              </a:rPr>
              <a:t>Kwantitatieve online bevraging</a:t>
            </a:r>
          </a:p>
        </p:txBody>
      </p:sp>
      <p:sp>
        <p:nvSpPr>
          <p:cNvPr id="3" name="Slide Number Placeholder 2">
            <a:extLst>
              <a:ext uri="{FF2B5EF4-FFF2-40B4-BE49-F238E27FC236}">
                <a16:creationId xmlns:a16="http://schemas.microsoft.com/office/drawing/2014/main" id="{ADD9C863-A5D5-2E4E-BD1E-C5C0C33F5D39}"/>
              </a:ext>
            </a:extLst>
          </p:cNvPr>
          <p:cNvSpPr>
            <a:spLocks noGrp="1"/>
          </p:cNvSpPr>
          <p:nvPr>
            <p:ph type="sldNum" sz="quarter" idx="10"/>
          </p:nvPr>
        </p:nvSpPr>
        <p:spPr>
          <a:xfrm>
            <a:off x="8923493" y="6339173"/>
            <a:ext cx="2644619" cy="365125"/>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038E271-308C-2E46-A3EC-56326F9084CC}" type="slidenum">
              <a:rPr kumimoji="0" lang="nl-BE" sz="1000" b="0" i="0" u="none" strike="noStrike" kern="1200" cap="none" spc="0" normalizeH="0" baseline="0" noProof="0" smtClean="0">
                <a:ln>
                  <a:noFill/>
                </a:ln>
                <a:solidFill>
                  <a:srgbClr val="002E65"/>
                </a:solidFill>
                <a:effectLst/>
                <a:uLnTx/>
                <a:uFillTx/>
                <a:latin typeface="Calibri Light" panose="020F0302020204030204" pitchFamily="34" charset="0"/>
                <a:ea typeface="+mn-ea"/>
                <a:cs typeface="Calibri Light" panose="020F030202020403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nl-BE" sz="1000" b="0" i="0" u="none" strike="noStrike" kern="1200" cap="none" spc="0" normalizeH="0" baseline="0" noProof="0" dirty="0">
              <a:ln>
                <a:noFill/>
              </a:ln>
              <a:solidFill>
                <a:srgbClr val="002E65"/>
              </a:solidFill>
              <a:effectLst/>
              <a:uLnTx/>
              <a:uFillTx/>
              <a:latin typeface="Calibri Light" panose="020F0302020204030204" pitchFamily="34" charset="0"/>
              <a:ea typeface="+mn-ea"/>
              <a:cs typeface="Calibri Light" panose="020F0302020204030204" pitchFamily="34" charset="0"/>
            </a:endParaRPr>
          </a:p>
        </p:txBody>
      </p:sp>
      <p:sp>
        <p:nvSpPr>
          <p:cNvPr id="5" name="Tijdelijke aanduiding voor tekst 4">
            <a:extLst>
              <a:ext uri="{FF2B5EF4-FFF2-40B4-BE49-F238E27FC236}">
                <a16:creationId xmlns:a16="http://schemas.microsoft.com/office/drawing/2014/main" id="{3B33797C-2009-9FC3-7714-3466F9469D7D}"/>
              </a:ext>
            </a:extLst>
          </p:cNvPr>
          <p:cNvSpPr txBox="1">
            <a:spLocks noGrp="1"/>
          </p:cNvSpPr>
          <p:nvPr>
            <p:ph type="body" sz="quarter" idx="11"/>
          </p:nvPr>
        </p:nvSpPr>
        <p:spPr>
          <a:xfrm>
            <a:off x="102834" y="2101326"/>
            <a:ext cx="10944225" cy="4013919"/>
          </a:xfrm>
          <a:prstGeom prst="rect">
            <a:avLst/>
          </a:prstGeom>
          <a:noFill/>
        </p:spPr>
        <p:txBody>
          <a:bodyPr wrap="square">
            <a:spAutoFit/>
          </a:bodyPr>
          <a:lstStyle/>
          <a:p>
            <a:pPr marL="742950" lvl="1" indent="-285750">
              <a:buFont typeface="Arial" panose="020B0604020202020204" pitchFamily="34" charset="0"/>
              <a:buChar char="•"/>
            </a:pPr>
            <a:r>
              <a:rPr lang="nl-BE" u="sng" dirty="0"/>
              <a:t>Opstellen vragenlijst</a:t>
            </a:r>
          </a:p>
          <a:p>
            <a:pPr marL="360362" lvl="1" indent="0">
              <a:buNone/>
            </a:pPr>
            <a:r>
              <a:rPr lang="nl-BE" dirty="0"/>
              <a:t>I.s.m. klankbordgroep: </a:t>
            </a:r>
            <a:r>
              <a:rPr lang="nl-BE" dirty="0" err="1"/>
              <a:t>mediarte</a:t>
            </a:r>
            <a:r>
              <a:rPr lang="nl-BE" dirty="0"/>
              <a:t>, </a:t>
            </a:r>
            <a:r>
              <a:rPr lang="nl-BE" dirty="0" err="1"/>
              <a:t>oKo</a:t>
            </a:r>
            <a:r>
              <a:rPr lang="nl-BE" dirty="0"/>
              <a:t>, Kunstenpunt, Sociaal Fonds Podiumkunsten, vakbonden ACV en ACVLB, </a:t>
            </a:r>
            <a:r>
              <a:rPr lang="nl-BE" dirty="0" err="1"/>
              <a:t>Sensoa</a:t>
            </a:r>
            <a:r>
              <a:rPr lang="nl-BE" dirty="0"/>
              <a:t>, CAW, IDEWE en Cultuurloket</a:t>
            </a:r>
          </a:p>
          <a:p>
            <a:pPr marL="360362" lvl="1" indent="0">
              <a:buNone/>
            </a:pPr>
            <a:r>
              <a:rPr lang="nl-BE" dirty="0"/>
              <a:t> </a:t>
            </a:r>
          </a:p>
          <a:p>
            <a:pPr marL="742950" lvl="1" indent="-285750">
              <a:buFont typeface="Arial" panose="020B0604020202020204" pitchFamily="34" charset="0"/>
              <a:buChar char="•"/>
            </a:pPr>
            <a:r>
              <a:rPr lang="nl-BE" u="sng" dirty="0"/>
              <a:t>Verspreiding</a:t>
            </a:r>
          </a:p>
          <a:p>
            <a:pPr marL="457200" lvl="1" indent="0">
              <a:buNone/>
            </a:pPr>
            <a:r>
              <a:rPr lang="nl-BE" dirty="0"/>
              <a:t>Via: oKo, mediarte, Kunstenpunt, Sociaal Fonds Podiumkunsten, VAF, Literatuur Vlaanderen, Circuscentrum, VOFTP, DeFederatie en de amateurkunstenorganisaties, Unie van Regisseurs, Scenaristengilde, Auteursgilde, Rekto Verso, PXL, LUCA School of Arts, de Academie voor Schone Kunsten Antwerpen, KASK</a:t>
            </a:r>
            <a:endParaRPr lang="nl-BE" u="sng" dirty="0"/>
          </a:p>
          <a:p>
            <a:pPr marL="457200" lvl="1" indent="0">
              <a:buNone/>
            </a:pPr>
            <a:endParaRPr lang="nl-BE" sz="2000" dirty="0"/>
          </a:p>
        </p:txBody>
      </p:sp>
      <p:graphicFrame>
        <p:nvGraphicFramePr>
          <p:cNvPr id="8" name="Tijdelijke aanduiding voor inhoud 3">
            <a:extLst>
              <a:ext uri="{FF2B5EF4-FFF2-40B4-BE49-F238E27FC236}">
                <a16:creationId xmlns:a16="http://schemas.microsoft.com/office/drawing/2014/main" id="{3600F325-FCA7-5ECE-8181-F1EBB2335276}"/>
              </a:ext>
            </a:extLst>
          </p:cNvPr>
          <p:cNvGraphicFramePr>
            <a:graphicFrameLocks/>
          </p:cNvGraphicFramePr>
          <p:nvPr/>
        </p:nvGraphicFramePr>
        <p:xfrm>
          <a:off x="0" y="5838142"/>
          <a:ext cx="7108079" cy="1002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401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90C65A-3792-4230-BC46-2945D3EA56AC}"/>
              </a:ext>
            </a:extLst>
          </p:cNvPr>
          <p:cNvSpPr>
            <a:spLocks noGrp="1"/>
          </p:cNvSpPr>
          <p:nvPr>
            <p:ph type="title"/>
          </p:nvPr>
        </p:nvSpPr>
        <p:spPr>
          <a:xfrm>
            <a:off x="848138" y="319089"/>
            <a:ext cx="10505661" cy="1371600"/>
          </a:xfrm>
        </p:spPr>
        <p:txBody>
          <a:bodyPr>
            <a:normAutofit fontScale="90000"/>
          </a:bodyPr>
          <a:lstStyle/>
          <a:p>
            <a:br>
              <a:rPr lang="nl-BE" dirty="0"/>
            </a:br>
            <a:r>
              <a:rPr lang="nl-BE" dirty="0">
                <a:solidFill>
                  <a:srgbClr val="FF8A00"/>
                </a:solidFill>
              </a:rPr>
              <a:t>Duidelijk begrippenkader: </a:t>
            </a:r>
            <a:r>
              <a:rPr lang="nl-BE" sz="4000" dirty="0">
                <a:solidFill>
                  <a:srgbClr val="FF8A00"/>
                </a:solidFill>
              </a:rPr>
              <a:t>verschillende vormen van grensoverschrijdend gedrag (Cudos, 2018)</a:t>
            </a:r>
            <a:br>
              <a:rPr lang="nl-BE" dirty="0"/>
            </a:br>
            <a:endParaRPr lang="nl-BE" dirty="0"/>
          </a:p>
        </p:txBody>
      </p:sp>
      <p:sp>
        <p:nvSpPr>
          <p:cNvPr id="2" name="Slide Number Placeholder 1">
            <a:extLst>
              <a:ext uri="{FF2B5EF4-FFF2-40B4-BE49-F238E27FC236}">
                <a16:creationId xmlns:a16="http://schemas.microsoft.com/office/drawing/2014/main" id="{D1D4C9B7-782E-4BA5-A671-BB6887E4641A}"/>
              </a:ext>
            </a:extLst>
          </p:cNvPr>
          <p:cNvSpPr>
            <a:spLocks noGrp="1"/>
          </p:cNvSpPr>
          <p:nvPr>
            <p:ph type="sldNum" sz="quarter" idx="10"/>
          </p:nvPr>
        </p:nvSpPr>
        <p:spPr/>
        <p:txBody>
          <a:bodyPr/>
          <a:lstStyle/>
          <a:p>
            <a:fld id="{E038E271-308C-2E46-A3EC-56326F9084CC}" type="slidenum">
              <a:rPr lang="nl-BE" smtClean="0"/>
              <a:pPr/>
              <a:t>6</a:t>
            </a:fld>
            <a:endParaRPr lang="nl-BE" dirty="0">
              <a:latin typeface="Calibri Light" panose="020F0302020204030204" pitchFamily="34" charset="0"/>
            </a:endParaRPr>
          </a:p>
        </p:txBody>
      </p:sp>
      <p:sp>
        <p:nvSpPr>
          <p:cNvPr id="7" name="Text Placeholder 6">
            <a:extLst>
              <a:ext uri="{FF2B5EF4-FFF2-40B4-BE49-F238E27FC236}">
                <a16:creationId xmlns:a16="http://schemas.microsoft.com/office/drawing/2014/main" id="{E59E60AB-4E04-415E-B6E2-7BE9E01CD953}"/>
              </a:ext>
            </a:extLst>
          </p:cNvPr>
          <p:cNvSpPr>
            <a:spLocks noGrp="1"/>
          </p:cNvSpPr>
          <p:nvPr>
            <p:ph type="body" sz="quarter" idx="11"/>
          </p:nvPr>
        </p:nvSpPr>
        <p:spPr>
          <a:xfrm>
            <a:off x="623887" y="1818005"/>
            <a:ext cx="10944225" cy="4720907"/>
          </a:xfrm>
        </p:spPr>
        <p:txBody>
          <a:bodyPr>
            <a:noAutofit/>
          </a:bodyPr>
          <a:lstStyle/>
          <a:p>
            <a:pPr marL="0" indent="0" algn="just">
              <a:buNone/>
            </a:pPr>
            <a:r>
              <a:rPr lang="nl-BE" sz="2400" dirty="0">
                <a:solidFill>
                  <a:srgbClr val="323232"/>
                </a:solidFill>
                <a:latin typeface="Calibri" panose="020F0502020204030204" pitchFamily="34" charset="0"/>
                <a:ea typeface="Calibri" panose="020F0502020204030204" pitchFamily="34" charset="0"/>
                <a:cs typeface="Calibri" panose="020F0502020204030204" pitchFamily="34" charset="0"/>
              </a:rPr>
              <a:t>V</a:t>
            </a:r>
            <a:r>
              <a:rPr lang="nl-BE" sz="2400" dirty="0">
                <a:solidFill>
                  <a:srgbClr val="323232"/>
                </a:solidFill>
                <a:effectLst/>
                <a:latin typeface="Calibri" panose="020F0502020204030204" pitchFamily="34" charset="0"/>
                <a:ea typeface="Calibri" panose="020F0502020204030204" pitchFamily="34" charset="0"/>
                <a:cs typeface="Calibri" panose="020F0502020204030204" pitchFamily="34" charset="0"/>
              </a:rPr>
              <a:t>ier types grensoverschrijdend gedrag (CUDOS onderzoek, Willekens et</a:t>
            </a:r>
            <a:r>
              <a:rPr lang="nl-BE" sz="2400" dirty="0">
                <a:solidFill>
                  <a:srgbClr val="323232"/>
                </a:solidFill>
                <a:latin typeface="Calibri" panose="020F0502020204030204" pitchFamily="34" charset="0"/>
                <a:ea typeface="Calibri" panose="020F0502020204030204" pitchFamily="34" charset="0"/>
                <a:cs typeface="Calibri" panose="020F0502020204030204" pitchFamily="34" charset="0"/>
              </a:rPr>
              <a:t> a</a:t>
            </a:r>
            <a:r>
              <a:rPr lang="nl-BE" sz="2400" dirty="0">
                <a:solidFill>
                  <a:srgbClr val="323232"/>
                </a:solidFill>
                <a:effectLst/>
                <a:latin typeface="Calibri" panose="020F0502020204030204" pitchFamily="34" charset="0"/>
                <a:ea typeface="Calibri" panose="020F0502020204030204" pitchFamily="34" charset="0"/>
                <a:cs typeface="Calibri" panose="020F0502020204030204" pitchFamily="34" charset="0"/>
              </a:rPr>
              <a:t>ll. 2018)</a:t>
            </a:r>
            <a:r>
              <a:rPr lang="nl-BE" sz="2400" dirty="0">
                <a:effectLst/>
                <a:latin typeface="Calibri" panose="020F0502020204030204" pitchFamily="34" charset="0"/>
                <a:cs typeface="Calibri" panose="020F0502020204030204" pitchFamily="34" charset="0"/>
              </a:rPr>
              <a:t> :</a:t>
            </a:r>
          </a:p>
          <a:p>
            <a:pPr marL="0" indent="0" algn="just">
              <a:buNone/>
            </a:pPr>
            <a:endParaRPr lang="nl-BE" sz="2400" dirty="0">
              <a:effectLst/>
              <a:latin typeface="Calibri" panose="020F0502020204030204" pitchFamily="34" charset="0"/>
              <a:cs typeface="Calibri" panose="020F0502020204030204" pitchFamily="34" charset="0"/>
            </a:endParaRPr>
          </a:p>
          <a:p>
            <a:pPr lvl="1" algn="just"/>
            <a:r>
              <a:rPr lang="nl-BE" b="1" dirty="0">
                <a:latin typeface="Calibri" panose="020F0502020204030204" pitchFamily="34" charset="0"/>
                <a:ea typeface="Times New Roman" panose="02020603050405020304" pitchFamily="18" charset="0"/>
                <a:cs typeface="Calibri" panose="020F0502020204030204" pitchFamily="34" charset="0"/>
              </a:rPr>
              <a:t>Communicatief GOG</a:t>
            </a:r>
            <a:r>
              <a:rPr lang="nl-BE" dirty="0">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Ongepaste</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mopjes</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of</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opmerkingen</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met</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een</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seksuele</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of</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seksistische</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component</a:t>
            </a:r>
            <a:r>
              <a:rPr lang="de-DE" dirty="0">
                <a:effectLst/>
                <a:latin typeface="Calibri" panose="020F0502020204030204" pitchFamily="34" charset="0"/>
                <a:ea typeface="Times New Roman" panose="02020603050405020304" pitchFamily="18" charset="0"/>
                <a:cs typeface="Calibri" panose="020F0502020204030204" pitchFamily="34" charset="0"/>
              </a:rPr>
              <a:t>. </a:t>
            </a:r>
            <a:endParaRPr lang="nl-BE" dirty="0">
              <a:effectLst/>
              <a:latin typeface="Calibri" panose="020F0502020204030204" pitchFamily="34" charset="0"/>
              <a:ea typeface="Times New Roman" panose="02020603050405020304" pitchFamily="18" charset="0"/>
              <a:cs typeface="Calibri" panose="020F0502020204030204" pitchFamily="34" charset="0"/>
            </a:endParaRPr>
          </a:p>
          <a:p>
            <a:pPr lvl="1" algn="just"/>
            <a:r>
              <a:rPr lang="nl-BE" b="1" dirty="0">
                <a:effectLst/>
                <a:latin typeface="Calibri" panose="020F0502020204030204" pitchFamily="34" charset="0"/>
                <a:ea typeface="Times New Roman" panose="02020603050405020304" pitchFamily="18" charset="0"/>
                <a:cs typeface="Calibri" panose="020F0502020204030204" pitchFamily="34" charset="0"/>
              </a:rPr>
              <a:t>Infantilisatie </a:t>
            </a:r>
            <a:r>
              <a:rPr lang="nl-BE" dirty="0">
                <a:effectLst/>
                <a:latin typeface="Calibri" panose="020F0502020204030204" pitchFamily="34" charset="0"/>
                <a:ea typeface="Times New Roman" panose="02020603050405020304" pitchFamily="18" charset="0"/>
                <a:cs typeface="Calibri" panose="020F0502020204030204" pitchFamily="34" charset="0"/>
              </a:rPr>
              <a:t>is het ondermijnen van iemands professionaliteit omwille van hun gender of het aanspreken van een persoon met een seksueel getinte of kleinerende bijnaam.</a:t>
            </a:r>
          </a:p>
          <a:p>
            <a:pPr lvl="1" algn="just"/>
            <a:r>
              <a:rPr lang="de-DE" b="1" dirty="0" err="1">
                <a:effectLst/>
                <a:latin typeface="Calibri" panose="020F0502020204030204" pitchFamily="34" charset="0"/>
                <a:ea typeface="Times New Roman" panose="02020603050405020304" pitchFamily="18" charset="0"/>
                <a:cs typeface="Calibri" panose="020F0502020204030204" pitchFamily="34" charset="0"/>
              </a:rPr>
              <a:t>Ongewenste</a:t>
            </a:r>
            <a:r>
              <a:rPr lang="de-DE" b="1" dirty="0">
                <a:effectLst/>
                <a:latin typeface="Calibri" panose="020F0502020204030204" pitchFamily="34" charset="0"/>
                <a:ea typeface="Times New Roman" panose="02020603050405020304" pitchFamily="18" charset="0"/>
                <a:cs typeface="Calibri" panose="020F0502020204030204" pitchFamily="34" charset="0"/>
              </a:rPr>
              <a:t> </a:t>
            </a:r>
            <a:r>
              <a:rPr lang="de-DE" b="1" dirty="0" err="1">
                <a:effectLst/>
                <a:latin typeface="Calibri" panose="020F0502020204030204" pitchFamily="34" charset="0"/>
                <a:ea typeface="Times New Roman" panose="02020603050405020304" pitchFamily="18" charset="0"/>
                <a:cs typeface="Calibri" panose="020F0502020204030204" pitchFamily="34" charset="0"/>
              </a:rPr>
              <a:t>fysieke</a:t>
            </a:r>
            <a:r>
              <a:rPr lang="de-DE" b="1" dirty="0">
                <a:effectLst/>
                <a:latin typeface="Calibri" panose="020F0502020204030204" pitchFamily="34" charset="0"/>
                <a:ea typeface="Times New Roman" panose="02020603050405020304" pitchFamily="18" charset="0"/>
                <a:cs typeface="Calibri" panose="020F0502020204030204" pitchFamily="34" charset="0"/>
              </a:rPr>
              <a:t> </a:t>
            </a:r>
            <a:r>
              <a:rPr lang="de-DE" b="1" dirty="0" err="1">
                <a:effectLst/>
                <a:latin typeface="Calibri" panose="020F0502020204030204" pitchFamily="34" charset="0"/>
                <a:ea typeface="Times New Roman" panose="02020603050405020304" pitchFamily="18" charset="0"/>
                <a:cs typeface="Calibri" panose="020F0502020204030204" pitchFamily="34" charset="0"/>
              </a:rPr>
              <a:t>of</a:t>
            </a:r>
            <a:r>
              <a:rPr lang="de-DE" b="1" dirty="0">
                <a:effectLst/>
                <a:latin typeface="Calibri" panose="020F0502020204030204" pitchFamily="34" charset="0"/>
                <a:ea typeface="Times New Roman" panose="02020603050405020304" pitchFamily="18" charset="0"/>
                <a:cs typeface="Calibri" panose="020F0502020204030204" pitchFamily="34" charset="0"/>
              </a:rPr>
              <a:t> </a:t>
            </a:r>
            <a:r>
              <a:rPr lang="de-DE" b="1" dirty="0" err="1">
                <a:effectLst/>
                <a:latin typeface="Calibri" panose="020F0502020204030204" pitchFamily="34" charset="0"/>
                <a:ea typeface="Times New Roman" panose="02020603050405020304" pitchFamily="18" charset="0"/>
                <a:cs typeface="Calibri" panose="020F0502020204030204" pitchFamily="34" charset="0"/>
              </a:rPr>
              <a:t>seksuele</a:t>
            </a:r>
            <a:r>
              <a:rPr lang="de-DE" b="1" dirty="0">
                <a:effectLst/>
                <a:latin typeface="Calibri" panose="020F0502020204030204" pitchFamily="34" charset="0"/>
                <a:ea typeface="Times New Roman" panose="02020603050405020304" pitchFamily="18" charset="0"/>
                <a:cs typeface="Calibri" panose="020F0502020204030204" pitchFamily="34" charset="0"/>
              </a:rPr>
              <a:t> </a:t>
            </a:r>
            <a:r>
              <a:rPr lang="de-DE" b="1" dirty="0" err="1">
                <a:effectLst/>
                <a:latin typeface="Calibri" panose="020F0502020204030204" pitchFamily="34" charset="0"/>
                <a:ea typeface="Times New Roman" panose="02020603050405020304" pitchFamily="18" charset="0"/>
                <a:cs typeface="Calibri" panose="020F0502020204030204" pitchFamily="34" charset="0"/>
              </a:rPr>
              <a:t>toenaderingen</a:t>
            </a:r>
            <a:r>
              <a:rPr lang="de-DE" b="1"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zoals</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blijven</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aandringen</a:t>
            </a:r>
            <a:r>
              <a:rPr lang="de-DE" dirty="0">
                <a:effectLst/>
                <a:latin typeface="Calibri" panose="020F0502020204030204" pitchFamily="34" charset="0"/>
                <a:ea typeface="Times New Roman" panose="02020603050405020304" pitchFamily="18" charset="0"/>
                <a:cs typeface="Calibri" panose="020F0502020204030204" pitchFamily="34" charset="0"/>
              </a:rPr>
              <a:t> tot </a:t>
            </a:r>
            <a:r>
              <a:rPr lang="de-DE" dirty="0" err="1">
                <a:effectLst/>
                <a:latin typeface="Calibri" panose="020F0502020204030204" pitchFamily="34" charset="0"/>
                <a:ea typeface="Times New Roman" panose="02020603050405020304" pitchFamily="18" charset="0"/>
                <a:cs typeface="Calibri" panose="020F0502020204030204" pitchFamily="34" charset="0"/>
              </a:rPr>
              <a:t>afspreken</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of</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fysiek</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contact</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of</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iemand</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aanraken</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waarbij</a:t>
            </a:r>
            <a:r>
              <a:rPr lang="de-DE" dirty="0">
                <a:effectLst/>
                <a:latin typeface="Calibri" panose="020F0502020204030204" pitchFamily="34" charset="0"/>
                <a:ea typeface="Times New Roman" panose="02020603050405020304" pitchFamily="18" charset="0"/>
                <a:cs typeface="Calibri" panose="020F0502020204030204" pitchFamily="34" charset="0"/>
              </a:rPr>
              <a:t> die </a:t>
            </a:r>
            <a:r>
              <a:rPr lang="de-DE" dirty="0" err="1">
                <a:effectLst/>
                <a:latin typeface="Calibri" panose="020F0502020204030204" pitchFamily="34" charset="0"/>
                <a:ea typeface="Times New Roman" panose="02020603050405020304" pitchFamily="18" charset="0"/>
                <a:cs typeface="Calibri" panose="020F0502020204030204" pitchFamily="34" charset="0"/>
              </a:rPr>
              <a:t>persoon</a:t>
            </a:r>
            <a:r>
              <a:rPr lang="de-DE" dirty="0">
                <a:effectLst/>
                <a:latin typeface="Calibri" panose="020F0502020204030204" pitchFamily="34" charset="0"/>
                <a:ea typeface="Times New Roman" panose="02020603050405020304" pitchFamily="18" charset="0"/>
                <a:cs typeface="Calibri" panose="020F0502020204030204" pitchFamily="34" charset="0"/>
              </a:rPr>
              <a:t> zich </a:t>
            </a:r>
            <a:r>
              <a:rPr lang="de-DE" dirty="0" err="1">
                <a:effectLst/>
                <a:latin typeface="Calibri" panose="020F0502020204030204" pitchFamily="34" charset="0"/>
                <a:ea typeface="Times New Roman" panose="02020603050405020304" pitchFamily="18" charset="0"/>
                <a:cs typeface="Calibri" panose="020F0502020204030204" pitchFamily="34" charset="0"/>
              </a:rPr>
              <a:t>niet</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comfortabel</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voelt</a:t>
            </a:r>
            <a:r>
              <a:rPr lang="de-DE" dirty="0">
                <a:effectLst/>
                <a:latin typeface="Calibri" panose="020F0502020204030204" pitchFamily="34" charset="0"/>
                <a:ea typeface="Times New Roman" panose="02020603050405020304" pitchFamily="18" charset="0"/>
                <a:cs typeface="Calibri" panose="020F0502020204030204" pitchFamily="34" charset="0"/>
              </a:rPr>
              <a:t>.</a:t>
            </a:r>
            <a:endParaRPr lang="nl-BE" dirty="0">
              <a:effectLst/>
              <a:latin typeface="Calibri" panose="020F0502020204030204" pitchFamily="34" charset="0"/>
              <a:ea typeface="Times New Roman" panose="02020603050405020304" pitchFamily="18" charset="0"/>
              <a:cs typeface="Calibri" panose="020F0502020204030204" pitchFamily="34" charset="0"/>
            </a:endParaRPr>
          </a:p>
          <a:p>
            <a:pPr lvl="1" algn="just"/>
            <a:r>
              <a:rPr lang="de-DE" dirty="0">
                <a:effectLst/>
                <a:latin typeface="Calibri" panose="020F0502020204030204" pitchFamily="34" charset="0"/>
                <a:ea typeface="Times New Roman" panose="02020603050405020304" pitchFamily="18" charset="0"/>
                <a:cs typeface="Calibri" panose="020F0502020204030204" pitchFamily="34" charset="0"/>
              </a:rPr>
              <a:t>Via </a:t>
            </a:r>
            <a:r>
              <a:rPr lang="de-DE" b="1" dirty="0" err="1">
                <a:effectLst/>
                <a:latin typeface="Calibri" panose="020F0502020204030204" pitchFamily="34" charset="0"/>
                <a:ea typeface="Times New Roman" panose="02020603050405020304" pitchFamily="18" charset="0"/>
                <a:cs typeface="Calibri" panose="020F0502020204030204" pitchFamily="34" charset="0"/>
              </a:rPr>
              <a:t>dwang</a:t>
            </a:r>
            <a:r>
              <a:rPr lang="de-DE" b="1" dirty="0">
                <a:effectLst/>
                <a:latin typeface="Calibri" panose="020F0502020204030204" pitchFamily="34" charset="0"/>
                <a:ea typeface="Times New Roman" panose="02020603050405020304" pitchFamily="18" charset="0"/>
                <a:cs typeface="Calibri" panose="020F0502020204030204" pitchFamily="34" charset="0"/>
              </a:rPr>
              <a:t> </a:t>
            </a:r>
            <a:r>
              <a:rPr lang="de-DE" b="1" dirty="0" err="1">
                <a:effectLst/>
                <a:latin typeface="Calibri" panose="020F0502020204030204" pitchFamily="34" charset="0"/>
                <a:ea typeface="Times New Roman" panose="02020603050405020304" pitchFamily="18" charset="0"/>
                <a:cs typeface="Calibri" panose="020F0502020204030204" pitchFamily="34" charset="0"/>
              </a:rPr>
              <a:t>of</a:t>
            </a:r>
            <a:r>
              <a:rPr lang="de-DE" b="1" dirty="0">
                <a:effectLst/>
                <a:latin typeface="Calibri" panose="020F0502020204030204" pitchFamily="34" charset="0"/>
                <a:ea typeface="Times New Roman" panose="02020603050405020304" pitchFamily="18" charset="0"/>
                <a:cs typeface="Calibri" panose="020F0502020204030204" pitchFamily="34" charset="0"/>
              </a:rPr>
              <a:t> </a:t>
            </a:r>
            <a:r>
              <a:rPr lang="de-DE" b="1" dirty="0" err="1">
                <a:effectLst/>
                <a:latin typeface="Calibri" panose="020F0502020204030204" pitchFamily="34" charset="0"/>
                <a:ea typeface="Times New Roman" panose="02020603050405020304" pitchFamily="18" charset="0"/>
                <a:cs typeface="Calibri" panose="020F0502020204030204" pitchFamily="34" charset="0"/>
              </a:rPr>
              <a:t>chantage</a:t>
            </a:r>
            <a:r>
              <a:rPr lang="de-DE" dirty="0">
                <a:effectLst/>
                <a:latin typeface="Calibri" panose="020F0502020204030204" pitchFamily="34" charset="0"/>
                <a:ea typeface="Times New Roman" panose="02020603050405020304" pitchFamily="18" charset="0"/>
                <a:cs typeface="Calibri" panose="020F0502020204030204" pitchFamily="34" charset="0"/>
              </a:rPr>
              <a:t> de </a:t>
            </a:r>
            <a:r>
              <a:rPr lang="de-DE" dirty="0" err="1">
                <a:effectLst/>
                <a:latin typeface="Calibri" panose="020F0502020204030204" pitchFamily="34" charset="0"/>
                <a:ea typeface="Times New Roman" panose="02020603050405020304" pitchFamily="18" charset="0"/>
                <a:cs typeface="Calibri" panose="020F0502020204030204" pitchFamily="34" charset="0"/>
              </a:rPr>
              <a:t>vraag</a:t>
            </a:r>
            <a:r>
              <a:rPr lang="de-DE" dirty="0">
                <a:effectLst/>
                <a:latin typeface="Calibri" panose="020F0502020204030204" pitchFamily="34" charset="0"/>
                <a:ea typeface="Times New Roman" panose="02020603050405020304" pitchFamily="18" charset="0"/>
                <a:cs typeface="Calibri" panose="020F0502020204030204" pitchFamily="34" charset="0"/>
              </a:rPr>
              <a:t> stellen tot </a:t>
            </a:r>
            <a:r>
              <a:rPr lang="de-DE" dirty="0" err="1">
                <a:effectLst/>
                <a:latin typeface="Calibri" panose="020F0502020204030204" pitchFamily="34" charset="0"/>
                <a:ea typeface="Times New Roman" panose="02020603050405020304" pitchFamily="18" charset="0"/>
                <a:cs typeface="Calibri" panose="020F0502020204030204" pitchFamily="34" charset="0"/>
              </a:rPr>
              <a:t>seksueel</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contact</a:t>
            </a:r>
            <a:r>
              <a:rPr lang="de-DE" dirty="0">
                <a:effectLst/>
                <a:latin typeface="Calibri" panose="020F0502020204030204" pitchFamily="34" charset="0"/>
                <a:ea typeface="Times New Roman" panose="02020603050405020304" pitchFamily="18" charset="0"/>
                <a:cs typeface="Calibri" panose="020F0502020204030204" pitchFamily="34" charset="0"/>
              </a:rPr>
              <a:t>, al </a:t>
            </a:r>
            <a:r>
              <a:rPr lang="de-DE" dirty="0" err="1">
                <a:effectLst/>
                <a:latin typeface="Calibri" panose="020F0502020204030204" pitchFamily="34" charset="0"/>
                <a:ea typeface="Times New Roman" panose="02020603050405020304" pitchFamily="18" charset="0"/>
                <a:cs typeface="Calibri" panose="020F0502020204030204" pitchFamily="34" charset="0"/>
              </a:rPr>
              <a:t>dan</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niet</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met</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seksueel</a:t>
            </a:r>
            <a:r>
              <a:rPr lang="de-DE" dirty="0">
                <a:effectLst/>
                <a:latin typeface="Calibri" panose="020F0502020204030204" pitchFamily="34" charset="0"/>
                <a:ea typeface="Times New Roman" panose="02020603050405020304" pitchFamily="18" charset="0"/>
                <a:cs typeface="Calibri" panose="020F0502020204030204" pitchFamily="34" charset="0"/>
              </a:rPr>
              <a:t> </a:t>
            </a:r>
            <a:r>
              <a:rPr lang="de-DE" dirty="0" err="1">
                <a:effectLst/>
                <a:latin typeface="Calibri" panose="020F0502020204030204" pitchFamily="34" charset="0"/>
                <a:ea typeface="Times New Roman" panose="02020603050405020304" pitchFamily="18" charset="0"/>
                <a:cs typeface="Calibri" panose="020F0502020204030204" pitchFamily="34" charset="0"/>
              </a:rPr>
              <a:t>contact</a:t>
            </a:r>
            <a:r>
              <a:rPr lang="de-DE" dirty="0">
                <a:effectLst/>
                <a:latin typeface="Calibri" panose="020F0502020204030204" pitchFamily="34" charset="0"/>
                <a:ea typeface="Times New Roman" panose="02020603050405020304" pitchFamily="18" charset="0"/>
                <a:cs typeface="Calibri" panose="020F0502020204030204" pitchFamily="34" charset="0"/>
              </a:rPr>
              <a:t> tot </a:t>
            </a:r>
            <a:r>
              <a:rPr lang="de-DE" dirty="0" err="1">
                <a:effectLst/>
                <a:latin typeface="Calibri" panose="020F0502020204030204" pitchFamily="34" charset="0"/>
                <a:ea typeface="Times New Roman" panose="02020603050405020304" pitchFamily="18" charset="0"/>
                <a:cs typeface="Calibri" panose="020F0502020204030204" pitchFamily="34" charset="0"/>
              </a:rPr>
              <a:t>gevolg</a:t>
            </a:r>
            <a:r>
              <a:rPr lang="de-DE" dirty="0">
                <a:effectLst/>
                <a:latin typeface="Calibri" panose="020F0502020204030204" pitchFamily="34" charset="0"/>
                <a:ea typeface="Times New Roman" panose="02020603050405020304" pitchFamily="18" charset="0"/>
                <a:cs typeface="Calibri" panose="020F0502020204030204" pitchFamily="34" charset="0"/>
              </a:rPr>
              <a:t>.</a:t>
            </a:r>
            <a:endParaRPr lang="nl-BE"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3152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81D0FF-79F5-7CC5-97CB-4ED440621A60}"/>
              </a:ext>
            </a:extLst>
          </p:cNvPr>
          <p:cNvSpPr>
            <a:spLocks noGrp="1"/>
          </p:cNvSpPr>
          <p:nvPr>
            <p:ph type="title"/>
          </p:nvPr>
        </p:nvSpPr>
        <p:spPr/>
        <p:txBody>
          <a:bodyPr>
            <a:normAutofit/>
          </a:bodyPr>
          <a:lstStyle/>
          <a:p>
            <a:r>
              <a:rPr lang="nl-BE" sz="3600" dirty="0">
                <a:solidFill>
                  <a:srgbClr val="FF8A00"/>
                </a:solidFill>
              </a:rPr>
              <a:t>Duidelijk begrippenkader: verschillende vormen van grensoverschrijdend gedrag</a:t>
            </a:r>
            <a:endParaRPr lang="nl-BE" sz="3600" dirty="0"/>
          </a:p>
        </p:txBody>
      </p:sp>
      <p:sp>
        <p:nvSpPr>
          <p:cNvPr id="3" name="Tijdelijke aanduiding voor tekst 2">
            <a:extLst>
              <a:ext uri="{FF2B5EF4-FFF2-40B4-BE49-F238E27FC236}">
                <a16:creationId xmlns:a16="http://schemas.microsoft.com/office/drawing/2014/main" id="{99D81B6C-C7D9-3166-259D-B09B1D12CF62}"/>
              </a:ext>
            </a:extLst>
          </p:cNvPr>
          <p:cNvSpPr>
            <a:spLocks noGrp="1"/>
          </p:cNvSpPr>
          <p:nvPr>
            <p:ph type="body" sz="quarter" idx="11"/>
          </p:nvPr>
        </p:nvSpPr>
        <p:spPr/>
        <p:txBody>
          <a:bodyPr>
            <a:normAutofit lnSpcReduction="10000"/>
          </a:bodyPr>
          <a:lstStyle/>
          <a:p>
            <a:endParaRPr lang="nl-BE" sz="1800" dirty="0">
              <a:solidFill>
                <a:srgbClr val="323232"/>
              </a:solidFill>
              <a:latin typeface="Calibri" panose="020F0502020204030204" pitchFamily="34" charset="0"/>
              <a:ea typeface="Calibri" panose="020F0502020204030204" pitchFamily="34" charset="0"/>
              <a:cs typeface="Times New Roman" panose="02020603050405020304" pitchFamily="18" charset="0"/>
            </a:endParaRPr>
          </a:p>
          <a:p>
            <a:pPr algn="just"/>
            <a:r>
              <a:rPr lang="nl-BE" sz="2400" b="1" dirty="0">
                <a:latin typeface="Calibri" panose="020F0502020204030204" pitchFamily="34" charset="0"/>
                <a:cs typeface="Calibri" panose="020F0502020204030204" pitchFamily="34" charset="0"/>
              </a:rPr>
              <a:t>Aan toegevoegd</a:t>
            </a:r>
            <a:r>
              <a:rPr lang="nl-BE" sz="2400" dirty="0">
                <a:latin typeface="Calibri" panose="020F0502020204030204" pitchFamily="34" charset="0"/>
                <a:cs typeface="Calibri" panose="020F0502020204030204" pitchFamily="34" charset="0"/>
              </a:rPr>
              <a:t>: </a:t>
            </a:r>
          </a:p>
          <a:p>
            <a:pPr lvl="1" algn="just"/>
            <a:r>
              <a:rPr lang="nl-BE" dirty="0">
                <a:latin typeface="Calibri" panose="020F0502020204030204" pitchFamily="34" charset="0"/>
                <a:cs typeface="Calibri" panose="020F0502020204030204" pitchFamily="34" charset="0"/>
              </a:rPr>
              <a:t>Online persoonlijk: ‘Iemand stuurt me ongewenst seksueel getinte foto’s van zichzelf.”</a:t>
            </a:r>
          </a:p>
          <a:p>
            <a:pPr lvl="1"/>
            <a:r>
              <a:rPr lang="nl-BE" dirty="0">
                <a:latin typeface="Calibri" panose="020F0502020204030204" pitchFamily="34" charset="0"/>
                <a:cs typeface="Calibri" panose="020F0502020204030204" pitchFamily="34" charset="0"/>
              </a:rPr>
              <a:t>Online publiek: “Iemand verspreidt seksueel getinte foto’s van mij online.”</a:t>
            </a:r>
          </a:p>
          <a:p>
            <a:endParaRPr lang="nl-BE" sz="2400" dirty="0">
              <a:solidFill>
                <a:srgbClr val="323232"/>
              </a:solidFill>
              <a:latin typeface="Calibri" panose="020F0502020204030204" pitchFamily="34" charset="0"/>
              <a:ea typeface="Calibri" panose="020F0502020204030204" pitchFamily="34" charset="0"/>
              <a:cs typeface="Times New Roman" panose="02020603050405020304" pitchFamily="18" charset="0"/>
            </a:endParaRPr>
          </a:p>
          <a:p>
            <a:r>
              <a:rPr lang="nl-BE" sz="2400" dirty="0">
                <a:solidFill>
                  <a:srgbClr val="323232"/>
                </a:solidFill>
                <a:latin typeface="Calibri" panose="020F0502020204030204" pitchFamily="34" charset="0"/>
                <a:ea typeface="Calibri" panose="020F0502020204030204" pitchFamily="34" charset="0"/>
                <a:cs typeface="Times New Roman" panose="02020603050405020304" pitchFamily="18" charset="0"/>
              </a:rPr>
              <a:t>Definieer e</a:t>
            </a:r>
            <a:r>
              <a:rPr lang="nl-BE" sz="24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nkele </a:t>
            </a:r>
            <a:r>
              <a:rPr lang="nl-BE" sz="24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risicogroepen</a:t>
            </a:r>
            <a:r>
              <a:rPr lang="nl-BE" sz="24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Freelancers, personen met tijdelijke contracten en werkenden met een lagere status lopen meer risico op het meemaken van grensoverschrijdend gedrag omwille van de werkonzekerheid en de wisselende werkomgevingen (//HO). </a:t>
            </a:r>
          </a:p>
          <a:p>
            <a:endParaRPr lang="nl-BE" sz="2400" dirty="0">
              <a:solidFill>
                <a:srgbClr val="323232"/>
              </a:solidFill>
              <a:latin typeface="Calibri" panose="020F0502020204030204" pitchFamily="34" charset="0"/>
              <a:ea typeface="Calibri" panose="020F0502020204030204" pitchFamily="34" charset="0"/>
              <a:cs typeface="Times New Roman" panose="02020603050405020304" pitchFamily="18" charset="0"/>
            </a:endParaRPr>
          </a:p>
          <a:p>
            <a:r>
              <a:rPr lang="nl-BE" sz="24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Ten slotte zijn </a:t>
            </a:r>
            <a:r>
              <a:rPr lang="nl-BE" sz="2400" b="1"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posities waarin macht, lichamelijkheid, présence, competitie en netwerken een belangrijke rol spelen</a:t>
            </a:r>
            <a:r>
              <a:rPr lang="nl-BE" sz="24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kwetsbaarder (Willekens et. Al. 2018, 25-28). </a:t>
            </a:r>
          </a:p>
          <a:p>
            <a:pPr marL="0" indent="0">
              <a:buNone/>
            </a:pPr>
            <a:endParaRPr lang="nl-BE" dirty="0"/>
          </a:p>
        </p:txBody>
      </p:sp>
    </p:spTree>
    <p:extLst>
      <p:ext uri="{BB962C8B-B14F-4D97-AF65-F5344CB8AC3E}">
        <p14:creationId xmlns:p14="http://schemas.microsoft.com/office/powerpoint/2010/main" val="305973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A6B4AE-C11F-C2D6-5724-45E84670848F}"/>
              </a:ext>
            </a:extLst>
          </p:cNvPr>
          <p:cNvSpPr>
            <a:spLocks noGrp="1"/>
          </p:cNvSpPr>
          <p:nvPr>
            <p:ph type="title"/>
          </p:nvPr>
        </p:nvSpPr>
        <p:spPr>
          <a:xfrm>
            <a:off x="623887" y="312116"/>
            <a:ext cx="10515600" cy="1325563"/>
          </a:xfrm>
        </p:spPr>
        <p:txBody>
          <a:bodyPr/>
          <a:lstStyle/>
          <a:p>
            <a:r>
              <a:rPr lang="nl-BE" dirty="0">
                <a:solidFill>
                  <a:srgbClr val="FF8A00"/>
                </a:solidFill>
              </a:rPr>
              <a:t>4 vormen van “coping”</a:t>
            </a:r>
          </a:p>
        </p:txBody>
      </p:sp>
      <p:sp>
        <p:nvSpPr>
          <p:cNvPr id="3" name="Tijdelijke aanduiding voor tekst 2">
            <a:extLst>
              <a:ext uri="{FF2B5EF4-FFF2-40B4-BE49-F238E27FC236}">
                <a16:creationId xmlns:a16="http://schemas.microsoft.com/office/drawing/2014/main" id="{A3103477-4285-2D0A-0627-6D39DB7B7778}"/>
              </a:ext>
            </a:extLst>
          </p:cNvPr>
          <p:cNvSpPr>
            <a:spLocks noGrp="1"/>
          </p:cNvSpPr>
          <p:nvPr>
            <p:ph type="body" sz="quarter" idx="11"/>
          </p:nvPr>
        </p:nvSpPr>
        <p:spPr/>
        <p:txBody>
          <a:bodyPr>
            <a:normAutofit fontScale="70000" lnSpcReduction="20000"/>
          </a:bodyPr>
          <a:lstStyle/>
          <a:p>
            <a:pPr marL="0" indent="0">
              <a:buNone/>
            </a:pPr>
            <a:r>
              <a:rPr lang="de-DE" sz="2800" dirty="0">
                <a:effectLst/>
                <a:latin typeface="Calibri" panose="020F0502020204030204" pitchFamily="34" charset="0"/>
                <a:ea typeface="Times New Roman" panose="02020603050405020304" pitchFamily="18" charset="0"/>
                <a:cs typeface="Calibri" panose="020F0502020204030204" pitchFamily="34" charset="0"/>
              </a:rPr>
              <a:t>De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copingstijl</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is</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nl-BE" sz="2800" dirty="0">
                <a:effectLst/>
                <a:latin typeface="Calibri" panose="020F0502020204030204" pitchFamily="34" charset="0"/>
                <a:ea typeface="Times New Roman" panose="02020603050405020304" pitchFamily="18" charset="0"/>
                <a:cs typeface="Calibri" panose="020F0502020204030204" pitchFamily="34" charset="0"/>
              </a:rPr>
              <a:t>de manier waarop slachtoffers proberen om te gaan met de ervaring van grensoverschrijdend gedrag. Het vormt een belangrijk onderdeel van het verwerkingsproces</a:t>
            </a:r>
            <a:r>
              <a:rPr lang="nl-BE" sz="2800">
                <a:effectLst/>
                <a:latin typeface="Calibri" panose="020F0502020204030204" pitchFamily="34" charset="0"/>
                <a:ea typeface="Times New Roman" panose="02020603050405020304" pitchFamily="18" charset="0"/>
                <a:cs typeface="Calibri" panose="020F0502020204030204" pitchFamily="34" charset="0"/>
              </a:rPr>
              <a:t>. </a:t>
            </a:r>
          </a:p>
          <a:p>
            <a:pPr marL="0" indent="0">
              <a:buNone/>
            </a:pPr>
            <a:endParaRPr lang="nl-BE" sz="2800" dirty="0">
              <a:effectLst/>
              <a:latin typeface="Calibri" panose="020F0502020204030204" pitchFamily="34" charset="0"/>
              <a:ea typeface="Times New Roman" panose="02020603050405020304" pitchFamily="18" charset="0"/>
              <a:cs typeface="Calibri" panose="020F0502020204030204" pitchFamily="34" charset="0"/>
            </a:endParaRPr>
          </a:p>
          <a:p>
            <a:r>
              <a:rPr lang="nl-BE" sz="2800" dirty="0">
                <a:solidFill>
                  <a:srgbClr val="323232"/>
                </a:solidFill>
                <a:latin typeface="Calibri" panose="020F0502020204030204" pitchFamily="34" charset="0"/>
                <a:ea typeface="Calibri" panose="020F0502020204030204" pitchFamily="34" charset="0"/>
                <a:cs typeface="Times New Roman" panose="02020603050405020304" pitchFamily="18" charset="0"/>
              </a:rPr>
              <a:t>O</a:t>
            </a:r>
            <a:r>
              <a:rPr lang="nl-BE" sz="2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ntwijken of ontkennen (32,8%)</a:t>
            </a:r>
          </a:p>
          <a:p>
            <a:r>
              <a:rPr lang="nl-BE" sz="2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sociale coping (58%) :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Sociale</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coping</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is</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het</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zoeken</a:t>
            </a:r>
            <a:r>
              <a:rPr lang="de-DE" sz="2800" dirty="0">
                <a:effectLst/>
                <a:latin typeface="Calibri" panose="020F0502020204030204" pitchFamily="34" charset="0"/>
                <a:ea typeface="Times New Roman" panose="02020603050405020304" pitchFamily="18" charset="0"/>
                <a:cs typeface="Calibri" panose="020F0502020204030204" pitchFamily="34" charset="0"/>
              </a:rPr>
              <a:t> van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emotionele</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steun</a:t>
            </a:r>
            <a:r>
              <a:rPr lang="de-DE" sz="2800" dirty="0">
                <a:effectLst/>
                <a:latin typeface="Calibri" panose="020F0502020204030204" pitchFamily="34" charset="0"/>
                <a:ea typeface="Times New Roman" panose="02020603050405020304" pitchFamily="18" charset="0"/>
                <a:cs typeface="Calibri" panose="020F0502020204030204" pitchFamily="34" charset="0"/>
              </a:rPr>
              <a:t> en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advies</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bij</a:t>
            </a:r>
            <a:r>
              <a:rPr lang="de-DE" sz="2800" dirty="0">
                <a:effectLst/>
                <a:latin typeface="Calibri" panose="020F0502020204030204" pitchFamily="34" charset="0"/>
                <a:ea typeface="Times New Roman" panose="02020603050405020304" pitchFamily="18" charset="0"/>
                <a:cs typeface="Calibri" panose="020F0502020204030204" pitchFamily="34" charset="0"/>
              </a:rPr>
              <a:t> </a:t>
            </a:r>
            <a:r>
              <a:rPr lang="de-DE" sz="2800" dirty="0" err="1">
                <a:effectLst/>
                <a:latin typeface="Calibri" panose="020F0502020204030204" pitchFamily="34" charset="0"/>
                <a:ea typeface="Times New Roman" panose="02020603050405020304" pitchFamily="18" charset="0"/>
                <a:cs typeface="Calibri" panose="020F0502020204030204" pitchFamily="34" charset="0"/>
              </a:rPr>
              <a:t>vertrouwden</a:t>
            </a:r>
            <a:endParaRPr lang="nl-BE" sz="2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endParaRPr>
          </a:p>
          <a:p>
            <a:r>
              <a:rPr lang="nl-BE" sz="2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confrontatie met de persoon die het gedrag stelde (28,9%)</a:t>
            </a:r>
          </a:p>
          <a:p>
            <a:r>
              <a:rPr lang="nl-BE" sz="2800" dirty="0">
                <a:effectLst/>
                <a:latin typeface="Calibri" panose="020F0502020204030204" pitchFamily="34" charset="0"/>
                <a:ea typeface="Times New Roman" panose="02020603050405020304" pitchFamily="18" charset="0"/>
                <a:cs typeface="Calibri" panose="020F0502020204030204" pitchFamily="34" charset="0"/>
              </a:rPr>
              <a:t>Melden of het zoeken naar professionele hulp en steun van bevoegde organisaties/ personen.</a:t>
            </a:r>
            <a:endParaRPr lang="nl-BE"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l-BE" sz="2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 (8%). </a:t>
            </a:r>
          </a:p>
          <a:p>
            <a:pPr marL="0" indent="0">
              <a:buNone/>
            </a:pPr>
            <a:endParaRPr lang="nl-BE" sz="2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BE" sz="2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Opvallend is het grote aandeel respondenten dat besluit niets te doen na een ervaring van grensoverschrijdend gedrag.</a:t>
            </a:r>
            <a:r>
              <a:rPr lang="nl-BE" dirty="0">
                <a:effectLst/>
              </a:rPr>
              <a:t> </a:t>
            </a:r>
          </a:p>
          <a:p>
            <a:pPr marL="0" indent="0">
              <a:buNone/>
            </a:pPr>
            <a:r>
              <a:rPr lang="nl-BE" sz="2800" dirty="0">
                <a:solidFill>
                  <a:srgbClr val="323232"/>
                </a:solidFill>
                <a:effectLst/>
                <a:latin typeface="Calibri" panose="020F0502020204030204" pitchFamily="34" charset="0"/>
                <a:ea typeface="Calibri" panose="020F0502020204030204" pitchFamily="34" charset="0"/>
                <a:cs typeface="Times New Roman" panose="02020603050405020304" pitchFamily="18" charset="0"/>
              </a:rPr>
              <a:t>En 29,8% van de respondenten vindt dat problemen rond grensoverschrijdend gedrag in hun werkomgeving moeilijk tot zeer moeilijk bespreekbaar is.</a:t>
            </a:r>
          </a:p>
          <a:p>
            <a:endParaRPr lang="nl-BE" dirty="0"/>
          </a:p>
        </p:txBody>
      </p:sp>
    </p:spTree>
    <p:extLst>
      <p:ext uri="{BB962C8B-B14F-4D97-AF65-F5344CB8AC3E}">
        <p14:creationId xmlns:p14="http://schemas.microsoft.com/office/powerpoint/2010/main" val="462545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608F49-07A3-FB0E-659F-A247E0A53DB1}"/>
              </a:ext>
            </a:extLst>
          </p:cNvPr>
          <p:cNvSpPr>
            <a:spLocks noGrp="1"/>
          </p:cNvSpPr>
          <p:nvPr>
            <p:ph type="title"/>
          </p:nvPr>
        </p:nvSpPr>
        <p:spPr/>
        <p:txBody>
          <a:bodyPr/>
          <a:lstStyle/>
          <a:p>
            <a:r>
              <a:rPr lang="nl-BE" dirty="0">
                <a:solidFill>
                  <a:srgbClr val="FF8A00"/>
                </a:solidFill>
              </a:rPr>
              <a:t>Nood aan een duidelijke visietekst vanuit het bestuur</a:t>
            </a:r>
          </a:p>
        </p:txBody>
      </p:sp>
      <p:sp>
        <p:nvSpPr>
          <p:cNvPr id="3" name="Tijdelijke aanduiding voor inhoud 2">
            <a:extLst>
              <a:ext uri="{FF2B5EF4-FFF2-40B4-BE49-F238E27FC236}">
                <a16:creationId xmlns:a16="http://schemas.microsoft.com/office/drawing/2014/main" id="{38CB40E7-B44B-469A-C6C4-7D5C6132AE1A}"/>
              </a:ext>
            </a:extLst>
          </p:cNvPr>
          <p:cNvSpPr>
            <a:spLocks noGrp="1"/>
          </p:cNvSpPr>
          <p:nvPr>
            <p:ph idx="1"/>
          </p:nvPr>
        </p:nvSpPr>
        <p:spPr>
          <a:xfrm>
            <a:off x="838200" y="1944895"/>
            <a:ext cx="10515600" cy="4351338"/>
          </a:xfrm>
        </p:spPr>
        <p:txBody>
          <a:bodyPr>
            <a:normAutofit lnSpcReduction="10000"/>
          </a:bodyPr>
          <a:lstStyle/>
          <a:p>
            <a:r>
              <a:rPr lang="nl-BE" sz="2400" dirty="0">
                <a:solidFill>
                  <a:srgbClr val="323232"/>
                </a:solidFill>
                <a:effectLst/>
                <a:ea typeface="Calibri" panose="020F0502020204030204" pitchFamily="34" charset="0"/>
                <a:cs typeface="Times New Roman" panose="02020603050405020304" pitchFamily="18" charset="0"/>
              </a:rPr>
              <a:t>tekst waarin de </a:t>
            </a:r>
            <a:r>
              <a:rPr lang="nl-BE" sz="2400" b="1" dirty="0">
                <a:solidFill>
                  <a:srgbClr val="323232"/>
                </a:solidFill>
                <a:effectLst/>
                <a:ea typeface="Calibri" panose="020F0502020204030204" pitchFamily="34" charset="0"/>
                <a:cs typeface="Times New Roman" panose="02020603050405020304" pitchFamily="18" charset="0"/>
              </a:rPr>
              <a:t>visie</a:t>
            </a:r>
            <a:r>
              <a:rPr lang="nl-BE" sz="2400" dirty="0">
                <a:solidFill>
                  <a:srgbClr val="323232"/>
                </a:solidFill>
                <a:effectLst/>
                <a:ea typeface="Calibri" panose="020F0502020204030204" pitchFamily="34" charset="0"/>
                <a:cs typeface="Times New Roman" panose="02020603050405020304" pitchFamily="18" charset="0"/>
              </a:rPr>
              <a:t> op (on)gewenst gedrag duidelijk gemaakt wordt en een </a:t>
            </a:r>
            <a:r>
              <a:rPr lang="nl-BE" sz="2400" b="1" dirty="0">
                <a:solidFill>
                  <a:srgbClr val="323232"/>
                </a:solidFill>
                <a:effectLst/>
                <a:ea typeface="Calibri" panose="020F0502020204030204" pitchFamily="34" charset="0"/>
                <a:cs typeface="Times New Roman" panose="02020603050405020304" pitchFamily="18" charset="0"/>
              </a:rPr>
              <a:t>gedragscode </a:t>
            </a:r>
            <a:r>
              <a:rPr lang="nl-BE" sz="2400" dirty="0">
                <a:solidFill>
                  <a:srgbClr val="323232"/>
                </a:solidFill>
                <a:effectLst/>
                <a:ea typeface="Calibri" panose="020F0502020204030204" pitchFamily="34" charset="0"/>
                <a:cs typeface="Times New Roman" panose="02020603050405020304" pitchFamily="18" charset="0"/>
              </a:rPr>
              <a:t>met duidelijke afspraken over grensoverschrijdend gedrag, rolverdeling + sancties. </a:t>
            </a:r>
            <a:r>
              <a:rPr lang="nl-BE" sz="2400" dirty="0">
                <a:solidFill>
                  <a:srgbClr val="323232"/>
                </a:solidFill>
                <a:ea typeface="Calibri" panose="020F0502020204030204" pitchFamily="34" charset="0"/>
                <a:cs typeface="Times New Roman" panose="02020603050405020304" pitchFamily="18" charset="0"/>
              </a:rPr>
              <a:t> (En opgesteld in verschillende talen!)</a:t>
            </a:r>
            <a:endParaRPr lang="nl-BE" sz="2400" dirty="0">
              <a:solidFill>
                <a:srgbClr val="323232"/>
              </a:solidFill>
              <a:effectLst/>
              <a:ea typeface="Calibri" panose="020F0502020204030204" pitchFamily="34" charset="0"/>
              <a:cs typeface="Times New Roman" panose="02020603050405020304" pitchFamily="18" charset="0"/>
            </a:endParaRPr>
          </a:p>
          <a:p>
            <a:pPr marL="0" indent="0">
              <a:buNone/>
            </a:pPr>
            <a:endParaRPr lang="nl-BE" sz="2400" dirty="0">
              <a:solidFill>
                <a:srgbClr val="323232"/>
              </a:solidFill>
              <a:effectLst/>
              <a:ea typeface="Calibri" panose="020F0502020204030204" pitchFamily="34" charset="0"/>
              <a:cs typeface="Times New Roman" panose="02020603050405020304" pitchFamily="18" charset="0"/>
            </a:endParaRPr>
          </a:p>
          <a:p>
            <a:r>
              <a:rPr lang="nl-BE" sz="2400" dirty="0">
                <a:solidFill>
                  <a:srgbClr val="002E65"/>
                </a:solidFill>
                <a:effectLst/>
                <a:ea typeface="Calibri" panose="020F0502020204030204" pitchFamily="34" charset="0"/>
                <a:cs typeface="Times New Roman" panose="02020603050405020304" pitchFamily="18" charset="0"/>
              </a:rPr>
              <a:t>“Het is de taak van het management en van de beleidsmakers binnen een bedrijf om een punt te maken van zo’n integriteitsbeleid en het op de agenda te zetten. Vervolgens is het aan HR- en diversiteitsmanagers om dat beleid uit te stippelen. In opdracht van het directiecomité of de Raad van Bestuur bepalen zij op welke manier er aan de beoogde bedrijfscultuur gewerkt kan worden en welke acties ze kunnen opzetten om het beleid door te voeren. En uiteindelijk zijn het de vertrouwenspersonen en preventieadviseurs die op het terrein met de mensen die het doelwit waren en de daders aan de slag moeten gaan” (Stevens, 2019: 115).</a:t>
            </a:r>
            <a:endParaRPr lang="nl-BE" sz="2400" dirty="0">
              <a:effectLst/>
            </a:endParaRPr>
          </a:p>
          <a:p>
            <a:pPr marL="0" indent="0">
              <a:buNone/>
            </a:pPr>
            <a:endParaRPr lang="nl-BE" sz="2400" dirty="0">
              <a:effectLst/>
            </a:endParaRPr>
          </a:p>
          <a:p>
            <a:endParaRPr lang="nl-BE" sz="1800" b="1" dirty="0">
              <a:solidFill>
                <a:srgbClr val="002E65"/>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9923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DC281AC130A74284703C16F14CE81A" ma:contentTypeVersion="18" ma:contentTypeDescription="Een nieuw document maken." ma:contentTypeScope="" ma:versionID="46f042507537c9defb864549f5602ca0">
  <xsd:schema xmlns:xsd="http://www.w3.org/2001/XMLSchema" xmlns:xs="http://www.w3.org/2001/XMLSchema" xmlns:p="http://schemas.microsoft.com/office/2006/metadata/properties" xmlns:ns2="d560918c-d769-4f3c-9b9a-bc533462a577" xmlns:ns3="f2c6424c-536f-4179-bc65-bce013876e37" targetNamespace="http://schemas.microsoft.com/office/2006/metadata/properties" ma:root="true" ma:fieldsID="af92a131a91da1ebe83ef37f2c206ca2" ns2:_="" ns3:_="">
    <xsd:import namespace="d560918c-d769-4f3c-9b9a-bc533462a577"/>
    <xsd:import namespace="f2c6424c-536f-4179-bc65-bce013876e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60918c-d769-4f3c-9b9a-bc533462a5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06f0c581-e560-431d-b9ae-9d8734f733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6424c-536f-4179-bc65-bce013876e37"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0e818dbc-29fb-4f90-983d-8df305222417}" ma:internalName="TaxCatchAll" ma:showField="CatchAllData" ma:web="f2c6424c-536f-4179-bc65-bce013876e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2c6424c-536f-4179-bc65-bce013876e37" xsi:nil="true"/>
    <lcf76f155ced4ddcb4097134ff3c332f xmlns="d560918c-d769-4f3c-9b9a-bc533462a57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1C8B025-9F2C-4E05-92D6-A798391C9172}"/>
</file>

<file path=customXml/itemProps2.xml><?xml version="1.0" encoding="utf-8"?>
<ds:datastoreItem xmlns:ds="http://schemas.openxmlformats.org/officeDocument/2006/customXml" ds:itemID="{21F04014-F46B-45D6-96DA-37C9D7D2079F}"/>
</file>

<file path=customXml/itemProps3.xml><?xml version="1.0" encoding="utf-8"?>
<ds:datastoreItem xmlns:ds="http://schemas.openxmlformats.org/officeDocument/2006/customXml" ds:itemID="{AAC6DAB7-F379-412B-8AFB-4241B8E135DE}"/>
</file>

<file path=docProps/app.xml><?xml version="1.0" encoding="utf-8"?>
<Properties xmlns="http://schemas.openxmlformats.org/officeDocument/2006/extended-properties" xmlns:vt="http://schemas.openxmlformats.org/officeDocument/2006/docPropsVTypes">
  <TotalTime>450</TotalTime>
  <Words>2293</Words>
  <Application>Microsoft Office PowerPoint</Application>
  <PresentationFormat>Breedbeeld</PresentationFormat>
  <Paragraphs>137</Paragraphs>
  <Slides>19</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Arial</vt:lpstr>
      <vt:lpstr>Calibri</vt:lpstr>
      <vt:lpstr>Calibri Light</vt:lpstr>
      <vt:lpstr>ITC Officina Sans Std Book</vt:lpstr>
      <vt:lpstr>Office Theme</vt:lpstr>
      <vt:lpstr>Procesevaluatie van het Actieplan 2018 Grensoverschrijdend Gedrag in de Cultuur en de Audiovisuele Sector (2022).</vt:lpstr>
      <vt:lpstr>Conclusies communicatie, preventie en sensibilisering uit de beleidsevaluatie: preview </vt:lpstr>
      <vt:lpstr>Actieplan 2018: 3 actieterreinen</vt:lpstr>
      <vt:lpstr>Methodologie</vt:lpstr>
      <vt:lpstr>Kwantitatieve online bevraging</vt:lpstr>
      <vt:lpstr> Duidelijk begrippenkader: verschillende vormen van grensoverschrijdend gedrag (Cudos, 2018) </vt:lpstr>
      <vt:lpstr>Duidelijk begrippenkader: verschillende vormen van grensoverschrijdend gedrag</vt:lpstr>
      <vt:lpstr>4 vormen van “coping”</vt:lpstr>
      <vt:lpstr>Nood aan een duidelijke visietekst vanuit het bestuur</vt:lpstr>
      <vt:lpstr>Maak het beleid zo concreet mogelijk en voorzie de nodige handvatten</vt:lpstr>
      <vt:lpstr>Voorzie een model met verschillende niveaus van hulpverlening</vt:lpstr>
      <vt:lpstr>Model met verschillende niveaus van hulpverlening</vt:lpstr>
      <vt:lpstr>Rol van vertrouwenspersonen: intern of extern?</vt:lpstr>
      <vt:lpstr>Rol van vertrouwenspersonen: Intern of extern?</vt:lpstr>
      <vt:lpstr>Leidinggevenden</vt:lpstr>
      <vt:lpstr>Specifiek voor (kunst)onderwijs</vt:lpstr>
      <vt:lpstr>Samenvattend: Communicatie vanuit het beleid blijft een uitdaging</vt:lpstr>
      <vt:lpstr>Communicatie vanuit het beleid blijft een uitdaging</vt:lpstr>
      <vt:lpstr>Dank! Vragen?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Conclusies communicatie en sensibilisering uit de beleidsevaluatie</dc:title>
  <dc:creator>Astrid Soetewey</dc:creator>
  <cp:lastModifiedBy>Jo Breda</cp:lastModifiedBy>
  <cp:revision>28</cp:revision>
  <dcterms:created xsi:type="dcterms:W3CDTF">2022-12-16T09:25:29Z</dcterms:created>
  <dcterms:modified xsi:type="dcterms:W3CDTF">2023-03-06T09:24:26Z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0x010100A1DC281AC130A74284703C16F14CE81A</vt:lpwstr>
  </property>
</Properties>
</file>