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93455" r:id="rId5"/>
  </p:sldMasterIdLst>
  <p:notesMasterIdLst>
    <p:notesMasterId r:id="rId20"/>
  </p:notesMasterIdLst>
  <p:handoutMasterIdLst>
    <p:handoutMasterId r:id="rId21"/>
  </p:handoutMasterIdLst>
  <p:sldIdLst>
    <p:sldId id="282" r:id="rId6"/>
    <p:sldId id="294" r:id="rId7"/>
    <p:sldId id="611" r:id="rId8"/>
    <p:sldId id="286" r:id="rId9"/>
    <p:sldId id="613" r:id="rId10"/>
    <p:sldId id="615" r:id="rId11"/>
    <p:sldId id="617" r:id="rId12"/>
    <p:sldId id="616" r:id="rId13"/>
    <p:sldId id="618" r:id="rId14"/>
    <p:sldId id="619" r:id="rId15"/>
    <p:sldId id="612" r:id="rId16"/>
    <p:sldId id="283" r:id="rId17"/>
    <p:sldId id="284" r:id="rId18"/>
    <p:sldId id="285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A50"/>
    <a:srgbClr val="B1043C"/>
    <a:srgbClr val="A4B9AF"/>
    <a:srgbClr val="009995"/>
    <a:srgbClr val="263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814"/>
  </p:normalViewPr>
  <p:slideViewPr>
    <p:cSldViewPr snapToGrid="0" snapToObjects="1">
      <p:cViewPr varScale="1">
        <p:scale>
          <a:sx n="98" d="100"/>
          <a:sy n="98" d="100"/>
        </p:scale>
        <p:origin x="850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-687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6-B04B-ABA0-6434EEDB848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56-B04B-ABA0-6434EEDB848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56-B04B-ABA0-6434EEDB8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8966120"/>
        <c:axId val="-2128962936"/>
      </c:barChart>
      <c:catAx>
        <c:axId val="-2128966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pPr>
            <a:endParaRPr lang="nl-BE"/>
          </a:p>
        </c:txPr>
        <c:crossAx val="-2128962936"/>
        <c:crosses val="autoZero"/>
        <c:auto val="1"/>
        <c:lblAlgn val="ctr"/>
        <c:lblOffset val="100"/>
        <c:noMultiLvlLbl val="0"/>
      </c:catAx>
      <c:valAx>
        <c:axId val="-2128962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 i="0">
                <a:latin typeface="Signa Offc Pro Light"/>
                <a:cs typeface="Signa Offc Pro Light"/>
              </a:defRPr>
            </a:pPr>
            <a:endParaRPr lang="nl-BE"/>
          </a:p>
        </c:txPr>
        <c:crossAx val="-2128966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000" b="0" i="0">
              <a:latin typeface="Verdana"/>
              <a:cs typeface="Verdana"/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rgbClr val="009FB4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5-0B4F-8E1B-B80F663CC57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rgbClr val="B1093D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E5-0B4F-8E1B-B80F663CC57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E5-0B4F-8E1B-B80F663CC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495656"/>
        <c:axId val="-2131498856"/>
      </c:barChart>
      <c:catAx>
        <c:axId val="-2131495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pPr>
            <a:endParaRPr lang="nl-BE"/>
          </a:p>
        </c:txPr>
        <c:crossAx val="-2131498856"/>
        <c:crosses val="autoZero"/>
        <c:auto val="1"/>
        <c:lblAlgn val="ctr"/>
        <c:lblOffset val="100"/>
        <c:noMultiLvlLbl val="0"/>
      </c:catAx>
      <c:valAx>
        <c:axId val="-2131498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 i="0">
                <a:latin typeface="Signa Offc Pro Light"/>
                <a:cs typeface="Signa Offc Pro Light"/>
              </a:defRPr>
            </a:pPr>
            <a:endParaRPr lang="nl-BE"/>
          </a:p>
        </c:txPr>
        <c:crossAx val="-21314956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000" b="0" i="0">
              <a:latin typeface="Verdana"/>
              <a:cs typeface="Verdana"/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BD8FD-033E-9849-BA37-21D250D40694}" type="datetime1">
              <a:rPr lang="nl-BE" smtClean="0"/>
              <a:t>31/01/2023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4B7F7-1B81-6F45-9062-5292107A66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4921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86D7B-3315-6F4C-8C9E-EDDBADB446BF}" type="datetime1">
              <a:rPr lang="nl-BE" smtClean="0"/>
              <a:t>31/01/2023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D9AC6-2BF3-6346-9481-9A7F131FEC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759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D9AC6-2BF3-6346-9481-9A7F131FEC6D}" type="slidenum">
              <a:rPr lang="nl-NL" smtClean="0"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57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Beginnen met het eenvoudigste, een tekstslide. Zoveel mogelijk te vermijden, maar soms niet te omzeilen. Onderaan een balk waarin logo’s kunnen worden toegevoegd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D9AC6-2BF3-6346-9481-9A7F131FEC6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6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Koppeling video aanwezig: https://youtu.be/9aF4ntNQG8Y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Modelleer: hoe goed omstander gedrag stellen + tonen werk verschil het maakt</a:t>
            </a:r>
            <a:endParaRPr lang="nl-NL" strike="sngStrike" dirty="0"/>
          </a:p>
          <a:p>
            <a:r>
              <a:rPr lang="nl-NL" strike="sngStrike" dirty="0"/>
              <a:t>Mythes: </a:t>
            </a:r>
            <a:r>
              <a:rPr lang="nl-NL" strike="noStrike" dirty="0"/>
              <a:t>in vorming gaan we hier dieper op in. Bv gender in uitleg en voorbeelden</a:t>
            </a:r>
          </a:p>
          <a:p>
            <a:r>
              <a:rPr lang="nl-NL" dirty="0"/>
              <a:t>Representatief/inclusief: migratie-achtergrond, trans, bekende en onbekende mensen</a:t>
            </a:r>
          </a:p>
          <a:p>
            <a:r>
              <a:rPr lang="nl-NL" dirty="0"/>
              <a:t>Bepaal de doelgroep: jongeren</a:t>
            </a:r>
          </a:p>
          <a:p>
            <a:r>
              <a:rPr lang="nl-NL" dirty="0"/>
              <a:t>Participatief: betrek de doelgroep. Focusgroepen + pretesten</a:t>
            </a:r>
          </a:p>
          <a:p>
            <a:r>
              <a:rPr lang="nl-NL" dirty="0"/>
              <a:t>Herhalen </a:t>
            </a:r>
            <a:r>
              <a:rPr lang="nl-NL" dirty="0" err="1"/>
              <a:t>herhalen</a:t>
            </a:r>
            <a:r>
              <a:rPr lang="nl-NL" dirty="0"/>
              <a:t> </a:t>
            </a:r>
            <a:r>
              <a:rPr lang="nl-NL" dirty="0" err="1"/>
              <a:t>herhalen</a:t>
            </a:r>
            <a:r>
              <a:rPr lang="nl-NL" dirty="0"/>
              <a:t> </a:t>
            </a:r>
            <a:r>
              <a:rPr lang="nl-NL" dirty="0" err="1"/>
              <a:t>herhalen</a:t>
            </a:r>
            <a:r>
              <a:rPr lang="nl-NL" dirty="0"/>
              <a:t> </a:t>
            </a:r>
            <a:r>
              <a:rPr lang="nl-NL" dirty="0" err="1"/>
              <a:t>herhalen</a:t>
            </a:r>
            <a:r>
              <a:rPr lang="nl-NL" dirty="0"/>
              <a:t>: via VAD, via lokale besturen, sociale media, training, …</a:t>
            </a:r>
          </a:p>
          <a:p>
            <a:r>
              <a:rPr lang="nl-NL" dirty="0"/>
              <a:t>Trigger </a:t>
            </a:r>
            <a:r>
              <a:rPr lang="nl-NL" dirty="0" err="1"/>
              <a:t>warning</a:t>
            </a:r>
            <a:r>
              <a:rPr lang="nl-NL" dirty="0"/>
              <a:t>: doen we in de vorming</a:t>
            </a:r>
          </a:p>
          <a:p>
            <a:r>
              <a:rPr lang="nl-NL" dirty="0"/>
              <a:t>Hulpbronnen: altijd vermelden</a:t>
            </a:r>
          </a:p>
          <a:p>
            <a:r>
              <a:rPr lang="nl-NL" dirty="0"/>
              <a:t>Pas op voor </a:t>
            </a:r>
            <a:r>
              <a:rPr lang="nl-NL" dirty="0" err="1"/>
              <a:t>victim</a:t>
            </a:r>
            <a:r>
              <a:rPr lang="nl-NL" dirty="0"/>
              <a:t> </a:t>
            </a:r>
            <a:r>
              <a:rPr lang="nl-NL" dirty="0" err="1"/>
              <a:t>blaming</a:t>
            </a:r>
            <a:r>
              <a:rPr lang="nl-NL" dirty="0"/>
              <a:t>: niet slachtoffer moet stoppen.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D9AC6-2BF3-6346-9481-9A7F131FEC6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06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9" y="129"/>
            <a:ext cx="9143541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228" y="1462070"/>
            <a:ext cx="4752329" cy="982154"/>
          </a:xfrm>
        </p:spPr>
        <p:txBody>
          <a:bodyPr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1228" y="2574812"/>
            <a:ext cx="4752329" cy="417005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pic>
        <p:nvPicPr>
          <p:cNvPr id="4" name="Afbeelding 3" descr="VOLLE_LEEUW_WIT_NEG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88" y="3900349"/>
            <a:ext cx="1854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slide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"/>
            <a:ext cx="9144000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950" y="211753"/>
            <a:ext cx="7315173" cy="52578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773" y="1360714"/>
            <a:ext cx="4090891" cy="299024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 i="0">
                <a:solidFill>
                  <a:schemeClr val="tx1"/>
                </a:solidFill>
                <a:latin typeface="Signa Offc Pro Light"/>
                <a:cs typeface="Signa Offc Pro Light"/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206375"/>
            <a:ext cx="676275" cy="5254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BE" dirty="0"/>
              <a:t>1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300037" y="1360714"/>
            <a:ext cx="3971925" cy="299085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01019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"/>
            <a:ext cx="9144000" cy="51432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5950" y="205980"/>
            <a:ext cx="7369606" cy="54392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716496" y="4622111"/>
            <a:ext cx="2133600" cy="273844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457200" y="1366761"/>
            <a:ext cx="8392896" cy="296938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47650" y="206375"/>
            <a:ext cx="676275" cy="5254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rgbClr val="A4B9AF"/>
                </a:solidFill>
              </a:defRPr>
            </a:lvl1pPr>
          </a:lstStyle>
          <a:p>
            <a:pPr lvl="0"/>
            <a:r>
              <a:rPr lang="nl-BE" dirty="0"/>
              <a:t>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1392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"/>
            <a:ext cx="9144000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630" y="865499"/>
            <a:ext cx="5638972" cy="447644"/>
          </a:xfrm>
        </p:spPr>
        <p:txBody>
          <a:bodyPr anchor="b">
            <a:noAutofit/>
          </a:bodyPr>
          <a:lstStyle>
            <a:lvl1pPr algn="l">
              <a:defRPr sz="2400" b="1" cap="none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630" y="1409907"/>
            <a:ext cx="5076702" cy="903778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/>
          </p:nvPr>
        </p:nvSpPr>
        <p:spPr>
          <a:xfrm>
            <a:off x="7222249" y="2585879"/>
            <a:ext cx="1360488" cy="1270000"/>
          </a:xfrm>
        </p:spPr>
        <p:txBody>
          <a:bodyPr anchor="b">
            <a:noAutofit/>
          </a:bodyPr>
          <a:lstStyle>
            <a:lvl1pPr marL="0" indent="0" algn="r">
              <a:buNone/>
              <a:defRPr lang="nl-BE" sz="4000" b="1" kern="1200" cap="none" dirty="0" smtClean="0">
                <a:solidFill>
                  <a:schemeClr val="bg1"/>
                </a:solidFill>
                <a:effectLst/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G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"/>
            <a:ext cx="9143998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630" y="865499"/>
            <a:ext cx="5638972" cy="447644"/>
          </a:xfrm>
        </p:spPr>
        <p:txBody>
          <a:bodyPr anchor="b">
            <a:noAutofit/>
          </a:bodyPr>
          <a:lstStyle>
            <a:lvl1pPr algn="l">
              <a:defRPr sz="2400" b="1" cap="none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630" y="1409907"/>
            <a:ext cx="5076702" cy="903778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Afbeelding 7" descr="Sensoa_pictogrammen_PPT_WHITE_Tekengebied 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434" y="1663049"/>
            <a:ext cx="4395504" cy="31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10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"/>
            <a:ext cx="9143998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630" y="865499"/>
            <a:ext cx="5638972" cy="447644"/>
          </a:xfrm>
        </p:spPr>
        <p:txBody>
          <a:bodyPr anchor="b">
            <a:noAutofit/>
          </a:bodyPr>
          <a:lstStyle>
            <a:lvl1pPr algn="l">
              <a:defRPr sz="2400" b="1" cap="none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630" y="1409907"/>
            <a:ext cx="5076702" cy="903778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65" y="1669039"/>
            <a:ext cx="4395504" cy="31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02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ticoncepti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"/>
            <a:ext cx="9143998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630" y="865499"/>
            <a:ext cx="5638972" cy="447644"/>
          </a:xfrm>
        </p:spPr>
        <p:txBody>
          <a:bodyPr anchor="b">
            <a:noAutofit/>
          </a:bodyPr>
          <a:lstStyle>
            <a:lvl1pPr algn="l">
              <a:defRPr sz="2400" b="1" cap="none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630" y="1409907"/>
            <a:ext cx="5076702" cy="903778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343" y="1685676"/>
            <a:ext cx="4395502" cy="31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57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cha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"/>
            <a:ext cx="9143998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630" y="865499"/>
            <a:ext cx="5638972" cy="447644"/>
          </a:xfrm>
        </p:spPr>
        <p:txBody>
          <a:bodyPr anchor="b">
            <a:noAutofit/>
          </a:bodyPr>
          <a:lstStyle>
            <a:lvl1pPr algn="l">
              <a:defRPr sz="2400" b="1" cap="none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630" y="1409907"/>
            <a:ext cx="5076702" cy="903778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987" y="1669040"/>
            <a:ext cx="4395502" cy="31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9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95"/>
            <a:ext cx="9143998" cy="5143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5630" y="1146567"/>
            <a:ext cx="4667714" cy="489371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Bedankt</a:t>
            </a:r>
            <a:r>
              <a:rPr lang="en-US" dirty="0"/>
              <a:t>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6966185" y="2579875"/>
            <a:ext cx="169004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nl-NL" dirty="0" err="1"/>
              <a:t>sensoa.be</a:t>
            </a:r>
            <a:endParaRPr lang="nl-NL" dirty="0"/>
          </a:p>
          <a:p>
            <a:pPr>
              <a:lnSpc>
                <a:spcPct val="140000"/>
              </a:lnSpc>
            </a:pPr>
            <a:r>
              <a:rPr lang="nl-NL" dirty="0"/>
              <a:t>@</a:t>
            </a:r>
            <a:r>
              <a:rPr lang="nl-NL" dirty="0" err="1"/>
              <a:t>sensoa_be</a:t>
            </a:r>
            <a:endParaRPr lang="nl-NL" dirty="0"/>
          </a:p>
          <a:p>
            <a:pPr>
              <a:lnSpc>
                <a:spcPct val="140000"/>
              </a:lnSpc>
            </a:pPr>
            <a:r>
              <a:rPr lang="nl-NL" dirty="0" err="1"/>
              <a:t>sensoa</a:t>
            </a:r>
            <a:endParaRPr lang="nl-NL" dirty="0"/>
          </a:p>
          <a:p>
            <a:endParaRPr lang="nl-NL" dirty="0"/>
          </a:p>
        </p:txBody>
      </p:sp>
      <p:pic>
        <p:nvPicPr>
          <p:cNvPr id="14" name="Afbeelding 13" descr="Naamloos-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55" y="2761574"/>
            <a:ext cx="257210" cy="257210"/>
          </a:xfrm>
          <a:prstGeom prst="rect">
            <a:avLst/>
          </a:prstGeom>
        </p:spPr>
      </p:pic>
      <p:pic>
        <p:nvPicPr>
          <p:cNvPr id="15" name="Afbeelding 14" descr="Naamloos-4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651" y="3142078"/>
            <a:ext cx="276610" cy="276610"/>
          </a:xfrm>
          <a:prstGeom prst="rect">
            <a:avLst/>
          </a:prstGeom>
        </p:spPr>
      </p:pic>
      <p:pic>
        <p:nvPicPr>
          <p:cNvPr id="16" name="Afbeelding 15" descr="Naamloos-5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306" y="3532947"/>
            <a:ext cx="251464" cy="2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9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"/>
            <a:ext cx="9144000" cy="5143242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608353"/>
          </a:xfrm>
        </p:spPr>
        <p:txBody>
          <a:bodyPr/>
          <a:lstStyle/>
          <a:p>
            <a:r>
              <a:rPr lang="nl-NL" dirty="0"/>
              <a:t>          </a:t>
            </a:r>
          </a:p>
        </p:txBody>
      </p:sp>
      <p:sp>
        <p:nvSpPr>
          <p:cNvPr id="24" name="Tijdelijke aanduiding voor tekst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67136" y="3028174"/>
            <a:ext cx="3076864" cy="1580179"/>
          </a:xfrm>
          <a:blipFill rotWithShape="1">
            <a:blip r:embed="rId3"/>
            <a:stretch>
              <a:fillRect/>
            </a:stretch>
          </a:blipFill>
        </p:spPr>
        <p:txBody>
          <a:bodyPr lIns="396000" tIns="280800" rIns="360000" bIns="327600">
            <a:normAutofit/>
          </a:bodyPr>
          <a:lstStyle>
            <a:lvl1pPr marL="0" indent="0" algn="r">
              <a:buNone/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nl-BE" dirty="0"/>
              <a:t>Klik om de tekststijl van het        model te bewerken  </a:t>
            </a:r>
          </a:p>
        </p:txBody>
      </p:sp>
    </p:spTree>
    <p:extLst>
      <p:ext uri="{BB962C8B-B14F-4D97-AF65-F5344CB8AC3E}">
        <p14:creationId xmlns:p14="http://schemas.microsoft.com/office/powerpoint/2010/main" val="15542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media 2"/>
          <p:cNvSpPr>
            <a:spLocks noGrp="1"/>
          </p:cNvSpPr>
          <p:nvPr>
            <p:ph type="media" sz="quarter" idx="15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nl-NL"/>
              <a:t>Klik op het pictogram als u media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706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met fi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"/>
            <a:ext cx="9144000" cy="5143242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602809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9144000" cy="4602808"/>
          </a:xfrm>
          <a:blipFill dpi="0" rotWithShape="1">
            <a:blip r:embed="rId3">
              <a:alphaModFix amt="64000"/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77064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kst slide algeme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"/>
            <a:ext cx="9144000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52578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0714"/>
            <a:ext cx="8338464" cy="299024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 i="0">
                <a:solidFill>
                  <a:schemeClr val="tx1"/>
                </a:solidFill>
                <a:latin typeface="Signa Offc Pro Light"/>
                <a:cs typeface="Signa Offc Pro Light"/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slide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"/>
            <a:ext cx="9144000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52578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 i="0">
                <a:solidFill>
                  <a:schemeClr val="tx1"/>
                </a:solidFill>
                <a:latin typeface="Signa Offc Pro Light"/>
                <a:cs typeface="Signa Offc Pro Light"/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6C9FD7-3345-384E-A90D-9250E618C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773" y="1360714"/>
            <a:ext cx="3982027" cy="299024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F6F5C3D-0EDC-5C45-83CD-C2BA4BA56BD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1360714"/>
            <a:ext cx="3982027" cy="299024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09845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"/>
            <a:ext cx="9144000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52578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6244" y="1360714"/>
            <a:ext cx="3459419" cy="299024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 i="0">
                <a:solidFill>
                  <a:schemeClr val="tx1"/>
                </a:solidFill>
                <a:latin typeface="Signa Offc Pro Light"/>
                <a:cs typeface="Signa Offc Pro Light"/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4" name="Grafiek 3"/>
          <p:cNvGraphicFramePr/>
          <p:nvPr userDrawn="1">
            <p:extLst>
              <p:ext uri="{D42A27DB-BD31-4B8C-83A1-F6EECF244321}">
                <p14:modId xmlns:p14="http://schemas.microsoft.com/office/powerpoint/2010/main" val="949714661"/>
              </p:ext>
            </p:extLst>
          </p:nvPr>
        </p:nvGraphicFramePr>
        <p:xfrm>
          <a:off x="457200" y="1322244"/>
          <a:ext cx="4543074" cy="302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471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slide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"/>
            <a:ext cx="9144000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26" y="211753"/>
            <a:ext cx="8472397" cy="525782"/>
          </a:xfrm>
        </p:spPr>
        <p:txBody>
          <a:bodyPr/>
          <a:lstStyle>
            <a:lvl1pPr>
              <a:defRPr>
                <a:solidFill>
                  <a:srgbClr val="7C9D8B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773" y="1360714"/>
            <a:ext cx="4090891" cy="299024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 i="0">
                <a:solidFill>
                  <a:schemeClr val="tx1"/>
                </a:solidFill>
                <a:latin typeface="Signa Offc Pro Light"/>
                <a:cs typeface="Signa Offc Pro Light"/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300037" y="1360714"/>
            <a:ext cx="3971925" cy="299085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8010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iek slide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"/>
            <a:ext cx="9144000" cy="5143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950" y="211753"/>
            <a:ext cx="7315173" cy="52578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6244" y="1360714"/>
            <a:ext cx="3459419" cy="299024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 i="0">
                <a:solidFill>
                  <a:schemeClr val="tx1"/>
                </a:solidFill>
                <a:latin typeface="Signa Offc Pro Light"/>
                <a:cs typeface="Signa Offc Pro Light"/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4" name="Grafiek 3"/>
          <p:cNvGraphicFramePr/>
          <p:nvPr userDrawn="1">
            <p:extLst>
              <p:ext uri="{D42A27DB-BD31-4B8C-83A1-F6EECF244321}">
                <p14:modId xmlns:p14="http://schemas.microsoft.com/office/powerpoint/2010/main" val="2113696997"/>
              </p:ext>
            </p:extLst>
          </p:nvPr>
        </p:nvGraphicFramePr>
        <p:xfrm>
          <a:off x="457200" y="1322244"/>
          <a:ext cx="4543074" cy="302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206375"/>
            <a:ext cx="676275" cy="5254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BE" dirty="0"/>
              <a:t>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844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2064" y="475220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26365B"/>
                </a:solidFill>
                <a:latin typeface="Signa Offc Pro Light"/>
                <a:cs typeface="Signa Offc Pro Light"/>
              </a:defRPr>
            </a:lvl1pPr>
          </a:lstStyle>
          <a:p>
            <a:fld id="{2066355A-084C-D24E-9AD2-7E4FC41EA62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7" r:id="rId2"/>
    <p:sldLayoutId id="2147493479" r:id="rId3"/>
    <p:sldLayoutId id="2147493478" r:id="rId4"/>
    <p:sldLayoutId id="2147493457" r:id="rId5"/>
    <p:sldLayoutId id="2147493487" r:id="rId6"/>
    <p:sldLayoutId id="2147493475" r:id="rId7"/>
    <p:sldLayoutId id="2147493485" r:id="rId8"/>
    <p:sldLayoutId id="2147493476" r:id="rId9"/>
    <p:sldLayoutId id="2147493484" r:id="rId10"/>
    <p:sldLayoutId id="2147493467" r:id="rId11"/>
    <p:sldLayoutId id="2147493458" r:id="rId12"/>
    <p:sldLayoutId id="2147493480" r:id="rId13"/>
    <p:sldLayoutId id="2147493481" r:id="rId14"/>
    <p:sldLayoutId id="2147493482" r:id="rId15"/>
    <p:sldLayoutId id="2147493483" r:id="rId16"/>
    <p:sldLayoutId id="214749348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•"/>
        <a:defRPr sz="1800" b="0" i="0" kern="1200">
          <a:solidFill>
            <a:schemeClr val="tx1"/>
          </a:solidFill>
          <a:latin typeface="Verdana"/>
          <a:ea typeface="+mn-ea"/>
          <a:cs typeface="Verdana"/>
        </a:defRPr>
      </a:lvl1pPr>
      <a:lvl2pPr marL="633600" indent="-285750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/>
        </a:buClr>
        <a:buSzPct val="100000"/>
        <a:buFont typeface="Lucida Grande"/>
        <a:buChar char="&gt;"/>
        <a:defRPr sz="1600" b="0" i="0" kern="1200">
          <a:solidFill>
            <a:schemeClr val="tx1"/>
          </a:solidFill>
          <a:latin typeface="Verdana"/>
          <a:ea typeface="+mn-ea"/>
          <a:cs typeface="Verdana"/>
        </a:defRPr>
      </a:lvl2pPr>
      <a:lvl3pPr marL="871200" indent="-230400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•"/>
        <a:defRPr sz="1400" b="0" i="0" kern="1200">
          <a:solidFill>
            <a:schemeClr val="tx1"/>
          </a:solidFill>
          <a:latin typeface="Verdana"/>
          <a:ea typeface="+mn-ea"/>
          <a:cs typeface="Verdana"/>
        </a:defRPr>
      </a:lvl3pPr>
      <a:lvl4pPr marL="1108800" indent="-228600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200" b="0" i="0" kern="1200">
          <a:solidFill>
            <a:schemeClr val="tx1"/>
          </a:solidFill>
          <a:latin typeface="Verdana"/>
          <a:ea typeface="+mn-ea"/>
          <a:cs typeface="Verdana"/>
        </a:defRPr>
      </a:lvl4pPr>
      <a:lvl5pPr marL="1339200" indent="-228600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200" b="0" i="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youtu.be/9aF4ntNQG8Y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sensoa.be/materiaa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nswijs.be/voorbeelden-handelingsprotocollen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grenswijs.be/een-visie-rond-grensoverschrijdend-gedrag" TargetMode="External"/><Relationship Id="rId4" Type="http://schemas.openxmlformats.org/officeDocument/2006/relationships/hyperlink" Target="https://www.grenswijs.be/risicos-op-grensoverschrijdend-gedrag-opspore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Communicatie rond (seksueel) Grensoverschrijdend gedrag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821227" y="2991817"/>
            <a:ext cx="4752329" cy="417005"/>
          </a:xfrm>
        </p:spPr>
        <p:txBody>
          <a:bodyPr/>
          <a:lstStyle/>
          <a:p>
            <a:r>
              <a:rPr lang="nl-NL" dirty="0"/>
              <a:t>VLIR - 19 december 2022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7504371-2765-41AA-991A-5C264F1B6ECD}"/>
              </a:ext>
            </a:extLst>
          </p:cNvPr>
          <p:cNvSpPr txBox="1"/>
          <p:nvPr/>
        </p:nvSpPr>
        <p:spPr>
          <a:xfrm>
            <a:off x="6846073" y="4190337"/>
            <a:ext cx="229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Julia Day</a:t>
            </a:r>
          </a:p>
          <a:p>
            <a:pPr algn="ctr"/>
            <a:r>
              <a:rPr lang="nl-B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Tara De Laet</a:t>
            </a:r>
          </a:p>
        </p:txBody>
      </p:sp>
    </p:spTree>
    <p:extLst>
      <p:ext uri="{BB962C8B-B14F-4D97-AF65-F5344CB8AC3E}">
        <p14:creationId xmlns:p14="http://schemas.microsoft.com/office/powerpoint/2010/main" val="325080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C6BDCF-4C11-4CEF-9B5A-95CC7B54D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Communicatie: reactieniveau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9CEA33E-24B0-4396-8478-5D09096A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EFCECA-2CF0-420A-ABB9-577870540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0714"/>
            <a:ext cx="8229601" cy="2990246"/>
          </a:xfrm>
        </p:spPr>
        <p:txBody>
          <a:bodyPr>
            <a:normAutofit fontScale="77500" lnSpcReduction="20000"/>
          </a:bodyPr>
          <a:lstStyle/>
          <a:p>
            <a:r>
              <a:rPr lang="nl-BE" dirty="0"/>
              <a:t>Aanwezigheid vertrouwenspersonen / aanspreekpersoon integriteit / meldpunt:</a:t>
            </a:r>
          </a:p>
          <a:p>
            <a:pPr lvl="1"/>
            <a:r>
              <a:rPr lang="nl-BE" dirty="0"/>
              <a:t>Wie zijn ze? </a:t>
            </a:r>
            <a:r>
              <a:rPr lang="nl-BE" sz="1100" dirty="0"/>
              <a:t>bv. foto’s</a:t>
            </a:r>
          </a:p>
          <a:p>
            <a:pPr lvl="1"/>
            <a:r>
              <a:rPr lang="nl-BE" dirty="0"/>
              <a:t>Hoe te bereiken?</a:t>
            </a:r>
          </a:p>
          <a:p>
            <a:pPr lvl="1"/>
            <a:r>
              <a:rPr lang="nl-BE" b="1" dirty="0"/>
              <a:t>Wat doen ze? </a:t>
            </a:r>
          </a:p>
          <a:p>
            <a:pPr lvl="2"/>
            <a:r>
              <a:rPr lang="nl-BE" dirty="0"/>
              <a:t>Flowchart te nemen stappen</a:t>
            </a:r>
          </a:p>
          <a:p>
            <a:endParaRPr lang="nl-BE" dirty="0"/>
          </a:p>
          <a:p>
            <a:r>
              <a:rPr lang="nl-BE" dirty="0"/>
              <a:t>Transparantie reactieniveau: </a:t>
            </a:r>
          </a:p>
          <a:p>
            <a:pPr lvl="1"/>
            <a:r>
              <a:rPr lang="nl-BE" dirty="0"/>
              <a:t>Gevolgen voor betrokkenen? </a:t>
            </a:r>
          </a:p>
          <a:p>
            <a:pPr lvl="1"/>
            <a:r>
              <a:rPr lang="nl-BE" dirty="0"/>
              <a:t>Rapportage incidenten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 err="1">
                <a:sym typeface="Wingdings" panose="05000000000000000000" pitchFamily="2" charset="2"/>
              </a:rPr>
              <a:t>lessons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learned</a:t>
            </a:r>
            <a:r>
              <a:rPr lang="nl-BE" dirty="0">
                <a:sym typeface="Wingdings" panose="05000000000000000000" pitchFamily="2" charset="2"/>
              </a:rPr>
              <a:t> beleid (</a:t>
            </a:r>
            <a:r>
              <a:rPr lang="nl-BE" dirty="0" err="1">
                <a:sym typeface="Wingdings" panose="05000000000000000000" pitchFamily="2" charset="2"/>
              </a:rPr>
              <a:t>risico-analyse</a:t>
            </a:r>
            <a:r>
              <a:rPr lang="nl-BE" dirty="0">
                <a:sym typeface="Wingdings" panose="05000000000000000000" pitchFamily="2" charset="2"/>
              </a:rPr>
              <a:t>)</a:t>
            </a:r>
            <a:endParaRPr lang="nl-BE" dirty="0"/>
          </a:p>
          <a:p>
            <a:endParaRPr lang="nl-BE" dirty="0"/>
          </a:p>
          <a:p>
            <a:r>
              <a:rPr lang="nl-BE" dirty="0"/>
              <a:t>Andere hulpbronnen: maak ze kenbaar </a:t>
            </a:r>
            <a:r>
              <a:rPr lang="nl-BE" sz="1400" dirty="0"/>
              <a:t>(1712, De Genderkamer, …)</a:t>
            </a:r>
          </a:p>
          <a:p>
            <a:endParaRPr lang="nl-BE" dirty="0"/>
          </a:p>
          <a:p>
            <a:r>
              <a:rPr lang="nl-BE" dirty="0"/>
              <a:t>Communicatie na incident: </a:t>
            </a:r>
            <a:r>
              <a:rPr lang="nl-BE" i="1" dirty="0" err="1"/>
              <a:t>nice</a:t>
            </a:r>
            <a:r>
              <a:rPr lang="nl-BE" i="1" dirty="0"/>
              <a:t> </a:t>
            </a:r>
            <a:r>
              <a:rPr lang="nl-BE" i="1" dirty="0" err="1"/>
              <a:t>to</a:t>
            </a:r>
            <a:r>
              <a:rPr lang="nl-BE" i="1" dirty="0"/>
              <a:t> </a:t>
            </a:r>
            <a:r>
              <a:rPr lang="nl-BE" i="1" dirty="0" err="1"/>
              <a:t>know</a:t>
            </a:r>
            <a:r>
              <a:rPr lang="nl-BE" i="1" dirty="0"/>
              <a:t> </a:t>
            </a:r>
            <a:r>
              <a:rPr lang="nl-BE" dirty="0"/>
              <a:t>– </a:t>
            </a:r>
            <a:r>
              <a:rPr lang="nl-BE" i="1" dirty="0" err="1"/>
              <a:t>need</a:t>
            </a:r>
            <a:r>
              <a:rPr lang="nl-BE" i="1" dirty="0"/>
              <a:t> </a:t>
            </a:r>
            <a:r>
              <a:rPr lang="nl-BE" i="1" dirty="0" err="1"/>
              <a:t>to</a:t>
            </a:r>
            <a:r>
              <a:rPr lang="nl-BE" i="1" dirty="0"/>
              <a:t> </a:t>
            </a:r>
            <a:r>
              <a:rPr lang="nl-BE" i="1" dirty="0" err="1"/>
              <a:t>know</a:t>
            </a:r>
            <a:endParaRPr lang="nl-BE" i="1" dirty="0"/>
          </a:p>
          <a:p>
            <a:pPr lvl="1"/>
            <a:r>
              <a:rPr lang="nl-BE" dirty="0"/>
              <a:t>Link met beleid – preventie </a:t>
            </a:r>
          </a:p>
          <a:p>
            <a:pPr marL="347850" lvl="1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313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850130-ADEC-4BC3-8A89-2731291EB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Deel 2: communicatie bij sensibilisering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4326A6-A44C-41AE-A486-7EEDDBC0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1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7C9D8B"/>
                </a:solidFill>
              </a:rPr>
              <a:t>Vuistregels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trike="sngStrike" dirty="0"/>
              <a:t>Mythes</a:t>
            </a:r>
          </a:p>
          <a:p>
            <a:r>
              <a:rPr lang="nl-NL" dirty="0"/>
              <a:t>Representatief/inclusief</a:t>
            </a:r>
          </a:p>
          <a:p>
            <a:r>
              <a:rPr lang="nl-NL" dirty="0"/>
              <a:t>Bepaal de doelgroep</a:t>
            </a:r>
          </a:p>
          <a:p>
            <a:r>
              <a:rPr lang="nl-NL" dirty="0"/>
              <a:t>Participatief: betrek de doelgroep</a:t>
            </a:r>
          </a:p>
          <a:p>
            <a:r>
              <a:rPr lang="nl-NL" dirty="0"/>
              <a:t>Herhalen </a:t>
            </a:r>
            <a:r>
              <a:rPr lang="nl-NL" dirty="0" err="1"/>
              <a:t>herhalen</a:t>
            </a:r>
            <a:r>
              <a:rPr lang="nl-NL" dirty="0"/>
              <a:t> </a:t>
            </a:r>
            <a:r>
              <a:rPr lang="nl-NL" dirty="0" err="1"/>
              <a:t>herhalen</a:t>
            </a:r>
            <a:r>
              <a:rPr lang="nl-NL" dirty="0"/>
              <a:t> </a:t>
            </a:r>
            <a:r>
              <a:rPr lang="nl-NL" dirty="0" err="1"/>
              <a:t>herhalen</a:t>
            </a:r>
            <a:r>
              <a:rPr lang="nl-NL" dirty="0"/>
              <a:t> </a:t>
            </a:r>
            <a:r>
              <a:rPr lang="nl-NL" dirty="0" err="1"/>
              <a:t>herhalen</a:t>
            </a:r>
            <a:endParaRPr lang="nl-NL" dirty="0"/>
          </a:p>
          <a:p>
            <a:r>
              <a:rPr lang="nl-NL" dirty="0"/>
              <a:t>Trigger </a:t>
            </a:r>
            <a:r>
              <a:rPr lang="nl-NL" dirty="0" err="1"/>
              <a:t>warning</a:t>
            </a:r>
            <a:endParaRPr lang="nl-NL" dirty="0"/>
          </a:p>
          <a:p>
            <a:r>
              <a:rPr lang="nl-NL" dirty="0"/>
              <a:t>Hulpbronnen</a:t>
            </a:r>
          </a:p>
          <a:p>
            <a:r>
              <a:rPr lang="nl-NL" dirty="0"/>
              <a:t>Pas op voor </a:t>
            </a:r>
            <a:r>
              <a:rPr lang="nl-NL" dirty="0" err="1"/>
              <a:t>victim</a:t>
            </a:r>
            <a:r>
              <a:rPr lang="nl-NL" dirty="0"/>
              <a:t> </a:t>
            </a:r>
            <a:r>
              <a:rPr lang="nl-NL" dirty="0" err="1"/>
              <a:t>blaming</a:t>
            </a:r>
            <a:endParaRPr lang="nl-NL" dirty="0"/>
          </a:p>
          <a:p>
            <a:r>
              <a:rPr lang="nl-NL" dirty="0"/>
              <a:t>Modelleer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880200" lvl="3" indent="0">
              <a:buNone/>
            </a:pPr>
            <a:endParaRPr lang="nl-NL" dirty="0"/>
          </a:p>
          <a:p>
            <a:pPr lvl="3"/>
            <a:endParaRPr lang="nl-NL" dirty="0"/>
          </a:p>
          <a:p>
            <a:pPr lvl="3"/>
            <a:endParaRPr lang="nl-NL" dirty="0"/>
          </a:p>
          <a:p>
            <a:pPr lvl="3"/>
            <a:endParaRPr lang="nl-NL" dirty="0"/>
          </a:p>
          <a:p>
            <a:pPr lvl="3"/>
            <a:endParaRPr lang="nl-NL" dirty="0"/>
          </a:p>
          <a:p>
            <a:pPr lvl="3"/>
            <a:endParaRPr lang="nl-NL" dirty="0"/>
          </a:p>
          <a:p>
            <a:pPr lvl="3"/>
            <a:endParaRPr lang="nl-NL" dirty="0"/>
          </a:p>
          <a:p>
            <a:pPr lvl="3"/>
            <a:endParaRPr lang="nl-NL" dirty="0"/>
          </a:p>
          <a:p>
            <a:pPr lvl="3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1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794C0-5A73-4091-A5BA-403F392F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Vuistregels toepassen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D7AD1F-A36A-4C12-A75D-4EDA1F1DD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Voordien meenemen in ontwikkeling concept</a:t>
            </a:r>
          </a:p>
          <a:p>
            <a:r>
              <a:rPr lang="nl-BE" dirty="0"/>
              <a:t>Tijdens de ontwikkeling gebruiken als check: zijn we goed bezig?</a:t>
            </a:r>
          </a:p>
          <a:p>
            <a:r>
              <a:rPr lang="nl-BE" dirty="0"/>
              <a:t>Nadien: </a:t>
            </a:r>
            <a:r>
              <a:rPr lang="nl-BE" dirty="0" err="1"/>
              <a:t>lessons</a:t>
            </a:r>
            <a:r>
              <a:rPr lang="nl-BE" dirty="0"/>
              <a:t> </a:t>
            </a:r>
            <a:r>
              <a:rPr lang="nl-BE" dirty="0" err="1"/>
              <a:t>learned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46D8C5-FD01-4A2A-9029-292FD43F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2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56634-8937-45BD-B128-7FD61DCF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Tijdelijke aanduiding voor inhoud 4">
            <a:hlinkClick r:id="rId3"/>
            <a:extLst>
              <a:ext uri="{FF2B5EF4-FFF2-40B4-BE49-F238E27FC236}">
                <a16:creationId xmlns:a16="http://schemas.microsoft.com/office/drawing/2014/main" id="{4F97F9A2-C01C-4E3F-8FF1-C30DE616B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8513" y="2457232"/>
            <a:ext cx="2160417" cy="2164381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4F3F8A-B280-4221-9024-E2F0B6F4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A81213-F1B4-473C-BCA1-3CC0DCD07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87" y="261764"/>
            <a:ext cx="2568219" cy="19026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423F493-0BA6-4763-8E2C-F9B6B6DDF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9678" y="-38328"/>
            <a:ext cx="3264643" cy="261007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CF0061C-452F-4CBF-A600-3C57F7EC21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7632" y="2431910"/>
            <a:ext cx="1955901" cy="271158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82D5ECF-3202-4078-94C3-B266014266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9756" y="2457232"/>
            <a:ext cx="1997050" cy="268626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A00BF09-FDB2-4D81-9082-8658C8B59C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7793" y="1041713"/>
            <a:ext cx="2882141" cy="41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9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63130-D824-4E4A-BAFC-F5BDB33E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Sensoa als organisatie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D9E6AE-4BD6-442E-9DC8-5118F1E7E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0214"/>
            <a:ext cx="8338464" cy="358198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nl-BE" sz="2100" dirty="0">
                <a:latin typeface="Verdana" panose="020B0604030504040204" pitchFamily="34" charset="0"/>
                <a:ea typeface="Verdana" panose="020B0604030504040204" pitchFamily="34" charset="0"/>
              </a:rPr>
              <a:t>Als </a:t>
            </a:r>
            <a:r>
              <a:rPr lang="nl-BE" sz="2100" b="1" dirty="0">
                <a:latin typeface="Verdana" panose="020B0604030504040204" pitchFamily="34" charset="0"/>
                <a:ea typeface="Verdana" panose="020B0604030504040204" pitchFamily="34" charset="0"/>
              </a:rPr>
              <a:t>partnerorganisatie</a:t>
            </a:r>
            <a:r>
              <a:rPr lang="nl-BE" sz="2100" dirty="0">
                <a:latin typeface="Verdana" panose="020B0604030504040204" pitchFamily="34" charset="0"/>
                <a:ea typeface="Verdana" panose="020B0604030504040204" pitchFamily="34" charset="0"/>
              </a:rPr>
              <a:t> van de Vlaamse overheid wil Sensoa </a:t>
            </a:r>
          </a:p>
          <a:p>
            <a:pPr marL="0" indent="0" algn="ctr">
              <a:buNone/>
            </a:pPr>
            <a:r>
              <a:rPr lang="nl-BE" sz="2100" dirty="0">
                <a:latin typeface="Verdana" panose="020B0604030504040204" pitchFamily="34" charset="0"/>
                <a:ea typeface="Verdana" panose="020B0604030504040204" pitchFamily="34" charset="0"/>
              </a:rPr>
              <a:t>door </a:t>
            </a:r>
            <a:r>
              <a:rPr lang="nl-BE" sz="2100" b="1" dirty="0">
                <a:latin typeface="Verdana" panose="020B0604030504040204" pitchFamily="34" charset="0"/>
                <a:ea typeface="Verdana" panose="020B0604030504040204" pitchFamily="34" charset="0"/>
              </a:rPr>
              <a:t>samenwerking</a:t>
            </a:r>
            <a:r>
              <a:rPr lang="nl-BE" sz="2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nl-BE" sz="2100" dirty="0">
                <a:latin typeface="Verdana" panose="020B0604030504040204" pitchFamily="34" charset="0"/>
                <a:ea typeface="Verdana" panose="020B0604030504040204" pitchFamily="34" charset="0"/>
              </a:rPr>
              <a:t>seksuele gezondheid bevorderen </a:t>
            </a:r>
            <a:r>
              <a:rPr lang="nl-BE" sz="2100" b="1" dirty="0">
                <a:latin typeface="Verdana" panose="020B0604030504040204" pitchFamily="34" charset="0"/>
                <a:ea typeface="Verdana" panose="020B0604030504040204" pitchFamily="34" charset="0"/>
              </a:rPr>
              <a:t>in al zijn aspecten</a:t>
            </a:r>
            <a:r>
              <a:rPr lang="nl-BE" sz="21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endParaRPr lang="nl-BE" sz="2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l" rtl="0" fontAlgn="base">
              <a:buNone/>
            </a:pPr>
            <a:r>
              <a:rPr lang="nl-BE" sz="2100" b="1" dirty="0">
                <a:solidFill>
                  <a:srgbClr val="1526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Onze kernthema’s zijn</a:t>
            </a:r>
            <a:endParaRPr lang="nl-BE" sz="2100" b="1" i="0" dirty="0">
              <a:solidFill>
                <a:srgbClr val="15264B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indent="-514350" algn="l" rtl="0" fontAlgn="base">
              <a:buFont typeface="+mj-lt"/>
              <a:buAutoNum type="arabicPeriod"/>
            </a:pPr>
            <a:r>
              <a:rPr lang="nl-NL" sz="2100" dirty="0">
                <a:solidFill>
                  <a:srgbClr val="1526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Preventie van s</a:t>
            </a:r>
            <a:r>
              <a:rPr lang="nl-NL" sz="2100" b="0" u="none" strike="noStrike" dirty="0">
                <a:solidFill>
                  <a:srgbClr val="15264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eksueel grensoverschrijdend gedrag</a:t>
            </a:r>
            <a:r>
              <a:rPr lang="nl-NL" sz="2100" b="0" dirty="0">
                <a:solidFill>
                  <a:srgbClr val="15264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nl-NL" sz="2100" b="0" u="none" strike="noStrike" dirty="0">
                <a:solidFill>
                  <a:srgbClr val="15264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Seksuele ontwikkeling</a:t>
            </a:r>
            <a:r>
              <a:rPr lang="nl-NL" sz="2100" b="0" dirty="0">
                <a:solidFill>
                  <a:srgbClr val="15264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nl-NL" sz="2100" dirty="0">
                <a:solidFill>
                  <a:srgbClr val="1526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Preventie van h</a:t>
            </a:r>
            <a:r>
              <a:rPr lang="nl-NL" sz="2100" b="0" u="none" strike="noStrike" dirty="0">
                <a:solidFill>
                  <a:srgbClr val="15264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iv en soa’s</a:t>
            </a:r>
            <a:r>
              <a:rPr lang="nl-NL" sz="2100" b="0" dirty="0">
                <a:solidFill>
                  <a:srgbClr val="15264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nl-NL" sz="2100" b="0" u="none" strike="noStrike" dirty="0">
                <a:solidFill>
                  <a:srgbClr val="15264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Seksueel welbevinden</a:t>
            </a:r>
            <a:r>
              <a:rPr lang="nl-NL" sz="2100" b="0" dirty="0">
                <a:solidFill>
                  <a:srgbClr val="15264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nl-NL" sz="2100" b="0" u="none" strike="noStrike" dirty="0">
                <a:solidFill>
                  <a:srgbClr val="15264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Reproductieve gezondheid</a:t>
            </a:r>
            <a:r>
              <a:rPr lang="nl-BE" sz="2100" b="0" dirty="0">
                <a:solidFill>
                  <a:srgbClr val="15264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nl-NL" sz="2600" b="0" i="0" dirty="0">
              <a:solidFill>
                <a:srgbClr val="15264B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8A8499-0886-4498-B9CF-C499D9AB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Wat kan Sensoa voor jou betekenen?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Signa Offc Pro Ligh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64B"/>
              </a:solidFill>
              <a:effectLst/>
              <a:uLnTx/>
              <a:uFillTx/>
              <a:latin typeface="Signa Offc Pro Light"/>
              <a:ea typeface="+mn-ea"/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704773" y="1360713"/>
            <a:ext cx="4090891" cy="3391489"/>
          </a:xfrm>
        </p:spPr>
        <p:txBody>
          <a:bodyPr>
            <a:normAutofit fontScale="77500" lnSpcReduction="20000"/>
          </a:bodyPr>
          <a:lstStyle/>
          <a:p>
            <a:r>
              <a:rPr lang="en-BE"/>
              <a:t>Informatie </a:t>
            </a:r>
          </a:p>
          <a:p>
            <a:pPr lvl="1"/>
            <a:r>
              <a:rPr lang="en-BE"/>
              <a:t>Sensoa.be </a:t>
            </a:r>
          </a:p>
          <a:p>
            <a:pPr lvl="1"/>
            <a:r>
              <a:rPr lang="en-BE"/>
              <a:t>Allesoverseks.be</a:t>
            </a:r>
          </a:p>
          <a:p>
            <a:pPr lvl="1"/>
            <a:r>
              <a:rPr lang="en-BE"/>
              <a:t>Zanzu.be</a:t>
            </a:r>
          </a:p>
          <a:p>
            <a:pPr marL="347850" lvl="1" indent="0">
              <a:buNone/>
            </a:pPr>
            <a:endParaRPr lang="en-BE"/>
          </a:p>
          <a:p>
            <a:r>
              <a:rPr lang="en-BE"/>
              <a:t>Vorming en trajectbegeleiding</a:t>
            </a:r>
          </a:p>
          <a:p>
            <a:pPr lvl="1"/>
            <a:r>
              <a:rPr lang="en-BE"/>
              <a:t>R</a:t>
            </a:r>
            <a:r>
              <a:rPr lang="nl-BE"/>
              <a:t>e</a:t>
            </a:r>
            <a:r>
              <a:rPr lang="en-BE"/>
              <a:t>l</a:t>
            </a:r>
            <a:r>
              <a:rPr lang="nl-BE"/>
              <a:t>a</a:t>
            </a:r>
            <a:r>
              <a:rPr lang="en-BE"/>
              <a:t>t</a:t>
            </a:r>
            <a:r>
              <a:rPr lang="nl-BE"/>
              <a:t>i</a:t>
            </a:r>
            <a:r>
              <a:rPr lang="en-BE"/>
              <a:t>o</a:t>
            </a:r>
            <a:r>
              <a:rPr lang="nl-BE"/>
              <a:t>n</a:t>
            </a:r>
            <a:r>
              <a:rPr lang="en-BE"/>
              <a:t>e</a:t>
            </a:r>
            <a:r>
              <a:rPr lang="nl-BE"/>
              <a:t>l</a:t>
            </a:r>
            <a:r>
              <a:rPr lang="en-BE"/>
              <a:t>e </a:t>
            </a:r>
            <a:r>
              <a:rPr lang="nl-BE"/>
              <a:t>e</a:t>
            </a:r>
            <a:r>
              <a:rPr lang="en-BE"/>
              <a:t>n </a:t>
            </a:r>
            <a:r>
              <a:rPr lang="en-BE" err="1"/>
              <a:t>seksuele</a:t>
            </a:r>
            <a:r>
              <a:rPr lang="en-BE"/>
              <a:t> </a:t>
            </a:r>
            <a:r>
              <a:rPr lang="en-BE" err="1"/>
              <a:t>vorming</a:t>
            </a:r>
            <a:r>
              <a:rPr lang="en-BE"/>
              <a:t> </a:t>
            </a:r>
          </a:p>
          <a:p>
            <a:pPr lvl="1"/>
            <a:r>
              <a:rPr lang="en-BE"/>
              <a:t>Vlaggensysteem</a:t>
            </a:r>
          </a:p>
          <a:p>
            <a:pPr lvl="1"/>
            <a:r>
              <a:rPr lang="nl-NL"/>
              <a:t>S</a:t>
            </a:r>
            <a:r>
              <a:rPr lang="en-BE"/>
              <a:t>exting</a:t>
            </a:r>
          </a:p>
          <a:p>
            <a:pPr lvl="1"/>
            <a:r>
              <a:rPr lang="nl-BE"/>
              <a:t>G</a:t>
            </a:r>
            <a:r>
              <a:rPr lang="en-BE"/>
              <a:t>r</a:t>
            </a:r>
            <a:r>
              <a:rPr lang="nl-BE"/>
              <a:t>e</a:t>
            </a:r>
            <a:r>
              <a:rPr lang="en-BE"/>
              <a:t>n</a:t>
            </a:r>
            <a:r>
              <a:rPr lang="nl-BE"/>
              <a:t>s</a:t>
            </a:r>
            <a:r>
              <a:rPr lang="en-BE"/>
              <a:t>wijs.be</a:t>
            </a:r>
          </a:p>
          <a:p>
            <a:pPr lvl="1"/>
            <a:r>
              <a:rPr lang="en-BE"/>
              <a:t>...</a:t>
            </a:r>
          </a:p>
          <a:p>
            <a:pPr marL="347850" lvl="1" indent="0">
              <a:buNone/>
            </a:pPr>
            <a:endParaRPr lang="en-BE"/>
          </a:p>
          <a:p>
            <a:r>
              <a:rPr lang="en-BE"/>
              <a:t>Materiaal ontwikkelen en aanbieden</a:t>
            </a:r>
          </a:p>
          <a:p>
            <a:pPr marL="0" indent="0">
              <a:buNone/>
            </a:pPr>
            <a:endParaRPr lang="en-BE"/>
          </a:p>
          <a:p>
            <a:r>
              <a:rPr lang="en-BE"/>
              <a:t>Beleidswerk</a:t>
            </a:r>
          </a:p>
          <a:p>
            <a:pPr lvl="1"/>
            <a:r>
              <a:rPr lang="en-BE"/>
              <a:t>Advocacy</a:t>
            </a:r>
          </a:p>
          <a:p>
            <a:pPr lvl="1"/>
            <a:r>
              <a:rPr lang="en-BE"/>
              <a:t>Platform</a:t>
            </a:r>
          </a:p>
          <a:p>
            <a:pPr indent="-285750"/>
            <a:endParaRPr lang="en-BE"/>
          </a:p>
        </p:txBody>
      </p:sp>
      <p:sp>
        <p:nvSpPr>
          <p:cNvPr id="6" name="AutoShape 2" descr="data:image/jpg;base64,%20/9j/4AAQSkZJRgABAQEAYABgAAD/2wBDAAUDBAQEAwUEBAQFBQUGBwwIBwcHBw8LCwkMEQ8SEhEPERETFhwXExQaFRERGCEYGh0dHx8fExciJCIeJBweHx7/2wBDAQUFBQcGBw4ICA4eFBEUHh4eHh4eHh4eHh4eHh4eHh4eHh4eHh4eHh4eHh4eHh4eHh4eHh4eHh4eHh4eHh4eHh7/wAARCADYAc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mvHnjvwr4Ht7ebxNqi2QuWKwqI2kdyOuFUE4GRzjvQNRcnZHS0VwOhfGL4ea1BqNxY69+5063+03Uk1tLEsceQucuoyckDA55qppXxz+Geqana6bZa7NLc3cyQQr9gnAZ2ICjJTA5PU0F+xqfys9JorkvDXxI8FeJPEd14e0XXre61K23b4QGGdpw20kYbHsTUF98VPAljoV1rV1rqR2VrfPp8jGF932hfvIq4yxHsDQL2c72sdpRXC+D/i14D8Wax/ZOh6xJPd+U0xV7SWIBF6nc6gfrVGf45fDCG9a1bxKpdX2FktpWTP+8Fxj3zik3bc6KGX4rENqjTlK29k2ekUVh6/4v8N6D4cj8RarrFtb6XLs8q5LZWTcMrtx1yOeKt+G9c0rxHo0GsaLfRXtjOCY5ozkHBwR7EHtTOZwkt0aNFFFBIUUUUAFFFFABRRRQAUUUUAFFFFABRRRQAUUUUAFFFFABRRRQAUUUUAFFFFABRRRQAUUUUAFFFFABRRRQAUUUUAFFFFABRRRQAUUUUAFFeR/F346aD4E1VtFt7OTVtUjAM0cbhEhyMgMx7+wrz3/AIaouP8AoTl/8DP/ALGlc9rDcPZjiaaqU6ej21S/Nn09RXzD/wANUXH/AEJy/wDgZ/8AY0f8NUXH/QnL/wCBn/2NFzf/AFVzT/n3+K/zPp6ivKfhB8btB8fah/Y8lrLpWrFS0cErhlmAHOxh1I6464r1amePi8HWwlT2VaNmFFFFBzBXjP7RGj2Da94b8SDxpovhrVrETR239rKrQzoQN2FPcZ9O4r2aszXfD+h675P9taRZah5OfK+0wrJszjOM9M4H5UGlKfJK58neLfGGs6p4W8ZeF7y/0TxRbQ6fBdx6notuI0ibzUyrFRhgM9PWuj+H/iDUG1Pw/bn4ueDJkM1uhsU0xBM4yo8oNs4Y9M+tfRmleGvD2lW89vpuh6daRXAxMkVuqiQejADkfWq1v4L8I29zHcweGdIimjcOkiWiBlYHIIOODmnc6HiIWtb8j5c8NQx6B4M8H/EeGMRnSfFd1bX8qjk20spBLHuF5/76q5pGm6LrXgG916Txdp2gPaeNbu40y9vFElvMzDIUg8NkLkdehr6hh8O6DDo8ujRaPYrp0zM0tqIF8pyxySVxjJPNRDwp4Z/seHR/7A0z+zoX8yK2+zL5aNz8wXGM8nn3ouN4pdv+GPmu38WeKL3VNT8IWPiPQPF66joV1ILrSLJYmtnVSdu5QOoBGP8AaFdDpPjz4AweEY7Ofw9FFIsIWSzk04vOWxg/vMcn33CvedG8PaDo0jyaTo9hYvINrtb26oWHoSBUEvhLwvLdG6k8O6U85bcXa0Qkn16VEld6Hp4LNMPTpunVjK17rklyu/np93bXufLt5PqerS/D/wAI6f4cvNWttNE2ty6R5gD/AGdpW8lHLccJjr2f3r0T9lm8vdI1bxX4D1XT5tLntLr+0LWzmYM8cMv8ORwcfLyOPmr2uDSNLg1WXVYdPto7+WMRSXCxgSMgxhS3XHA49qVdK0xdYbWFsLZdReLyWuhGPMZM52luuOBxVLRWPPxeOWJnOXLbmbfzbuXKKKKDzwooooAKKKKACiiigAooooAKKKKACiiigAooooAKKKKACiiigAooooAKKKKACiiigAooooAKKKKACiiigAooooAKD0oooAwf+KiSFFi2vJhvMabaRuwPu7cYXOcZyfWmE+KkkIUWsuZDyygKFxx/FnJPPeuhoqubyMXR/vP7yjpP9ofvzfNnLAx/IFwuOnBPer1FFS2axVlY+CPFMn9kfFnxJ/wkcLPcfbLkb5IRNsdnJWTY3DjHQHjBFYGoPos/jCSW1ZYdHlud674mxHGedpUHPHTg/jX2v8TfhH4R8fXC3uqW81tqCrtF3asFdlHQNkEMB+fvXCf8Mv8AhH/oOav/AOOf4VNj9MwfFOA9nF1W4ytZq2nqv0Pn6T/hXsxklmW8gkZHKQ2sjeWrZ+UZdScbe/OTn7oqbUG+GclzeXEP9qbXkZoIlbywB2XG04HXvwMe+Pe/+GX/AAj/ANBzV/8Axz/Cj/hl/wAI/wDQc1f/AMc/wosX/rFln/P2f4nz/wDC23ef4z6FF4dM7xrqqtAzD5hErZJb/gOc199Vwnwy+FPhLwA8lzpFvLPfyLse7uWDyBe6rgAKPoPxru6aVj5LiLNqeY14ukvdirXe7CiiimfPBRRWZrF7qFrMgs9Pa6jKbnK9Qd6jH5En8KaVyZyUVdmnRWENY1M7WGjTMmQG+8CeeoBH88Vc06/urq2tppNNmhaVyrq/BjAB5IP5fjQ4tExqxk7I0aK5Ntf8RW8mbnQJJI2mEcfkI7EqZWXc3HyjbtPPv6imxeIvEEkJi/4R2dbkWokMnlv5e/ZkqMgE88Y9fwNI0eh11FclceJtX82WCDw7fllmkiSRrd9pAUEP06ZOOvPbNdYhJUE8HHNAC0UUUAFFFFABRRRQAUUUUAFFFFABRRRQAUUUUAFFFFABRRRQAUUUUAFFFFABRRRQAUUUUAFFFFABRRRQAUUUUAFFFFABRRRQAUUUUAFFFFABRRRQAUUUUAFFFFABRRRQAUUUUAFFFcl8Q/EmoeH59INjHbvDJcbr/wA1SStsCquy4IwQXByc8A0AdbRXGad4q1K48eappbW8Mmmw20r2flqRLJJCY1lBJOPvSADgdOtQeIPHs1noesyWui3A1TTraO4+zyshBjdmUPlWwQCjZGc0dAO6orkr/wAc21j5qXGl3vnWlstzfxpsJtUOSM/N8xwpOFycU3VPGln9n1NreC/a1sYkea9gVCqh0V127upIYdqAOvorntU8UR6ZqcNreaddJbSzRwLdAoU3uQF+XO7GTjOKSbxQkOtRaXdaddWxuZHhtp2KMjuqs2MAkjIUkZHahgdFRWL4Dv7rVPBGh6lfSCS6utPgmmcLgM7Rgk4HTk1tU2rOwIKKKKQBRRRQAUUUUAFFFFABRRRQAUUUUAFFFFABRRRQAUUUUAFFFFABRRRQAUUUUAFFFFABRRRQAUUUUAFFFFABRRRQAUUUUAFFFFABRRRQAUUUUAFFFFABRRRQAUUUUAFYfiDw7DrV20lzORC2nXFi0QTqJtmWznqAmMe9blYPifxBd6PPDHb+G9X1cSKWL2SIVTnodzDmgDEl+H3n6LaWM+uXBnisrq2nuki2vO07KzP14+ZBxzkcZqG1+HKpBraSXmmW7apYR2f/ABLtKFqibGdg7Lvbe2X9RwK3fDniW81a/NrceFdb0tAhbzruNAhPp8rE5roqAOG1LwCb7VP7YuJtEudRmgjiu2vNFWeKTYTtZFZ90ZwcH5iDgcVo33g+G40/X7NLsQprHl4CQjEASNEAAzyPk9utdRRQBwN58OVuNdfUPt1gyPqKXxefTBLdoVZW2JPvBVPlwBt4BIo0v4crY63Z3326wkS0upbhZTpgF5IXEg2yXG/LAeYf4RnaPSu+ooAzvDGljQ/Dem6MsxnFjaRWwlK7d+xQucc4zjpWjRRQ3cAooooAKKKKACiiigAooooAKKKKACiiigAooooAKKKKACiiigAooooAKKKKACiiigAooooAKKKKACiiigAooooAKKKKACiiigAooooAKKKKACiiigAooooAKKKKACiiigAooqlqX30+lAmy7mjNYaXEDhNk8beYpZMMDuA6keo5FF1cQ2tvJcXEqxxRqWdiegHegXMbmaM1hRXMMhVUkyWUsAQRxxz+oqXPTkc9OaA5jYzRmscH3ooDmNjNGax6KA5jYzRmseigOY2M0ZrHLAHBYA/WigOY2KKitf8Aj3T6V51rFr8QLjw/4jvNIuri2nmmdLCC4YGWOGJSAyfKRvkcZw3AUjvQUj0qiuH8JTeNP+Euu4tatmbT2Rij9EjAWPYFP8RYmTPoRVaw1P4hbtL+2WNvGs0Pm3LeQx8t9+DEQuSMLht3HJ9qAPQaK8zg134k/ZIBP4fxM5EchVNy7vPiDMOhVfKaUjcAcr+dLTLz4laZoUqyWd7e3X2e3+zrKikI3lOZCzDJJ3qox/tDoOaOgdT1mivNodS+IyM5kscedeFiZIdy28RhRkVQvLDeXU9xgetamh6n42aXUzqWlxBUtJZbQFdgMqyyqiE56FFjbPvQCO1ory7QfEvj3U3jCWEQthclJLl7duCI4CV2jOV3NMN3+yOanfWPiato8h0WHzElkhRVjyZWjQbH68RyPnn+ECgD0qivOJNX+Iv2iSOTSQLeSQgyRxZeFPPkXKjPzExiNvxJqnoOofEy38PwwXGnf6VBa20aiaNpHmJEW+RmHAYZlyM9h+ItQZ6nRWT4Tn1a40VJNbgEF6JpUYAY3IsjBGx7qFP41rUAFFFFABRRRQAUUUUAFFFFABRRRQAUUUUAFFFFABRRRQAUUVxvimTxpD4heXQYkurX7KfLhkwiLIFf5i38WW2Db8pGM9KAOyorgWl+IdwjsyxWsUUtuY9kSmWaMzN5hIJwD5YU49Safa33xEae1FxY2McbXTC42qzGJQVwB/eBG87h0wuTQB3dFcbdXHjuLwlp80VrazaxIS11GFAWM7GKqOeRv2gtngEntU/gzUvEt/daq+sWi29pFJJHbMYypLLLIvAP3l2CM7u5JoA6uiuOh1rXkj3PHG7FU4a3cAHPzHjJ/D8e1aV1qOpQaZayRpG8rwuz70Y5cEYHHTqfyq3Bo5o4qElc36K5FNc1tXy1tDIpTeV8uQEnaPlHHHOetOk1zWmedI7eJVUkRsYn+boM/wAz+FHIw+t0zrKK57RNU1O51GOC4iTyTGWZzG6tu/LA+hOa6GpasbU6iqK6CiiikWFUtR++n0q7VLUvvp9KBS2OFufDd+wkWKRFit5h9lQEHfCXLuhzxySowePkHY08eGbh9Kv7WZ5JmmgjSFppcOmGJIypwByBweQBXR2N/Z3ySPaXCSrG5jcj+Fh1FOt7y1uJZ4oZ0d7d/LlAP3GxnB98EUEHK3Oi383iBolZzbDdIcytt2GSEqpPc4jfj/GnSeG9R+3IwuZUtQ2IkgZc2+Ji+4biMAqQpxzgYxiuv3D+8PzqKa6t4ZYIZZkWSdykSk8uwBYgfgCfwoAx/D+kXGn3MUshXm1KTkOSXk8wkE568HGfwrdoooEFFFFABRRRQBXvLGzvCpurWKVlGFZl+Zfoeo/Cqekv5OoXenrcNNDGqPEXfcyg5BXPU4I7881qVQtNIsbXVLrUoImW4uQBIdxK8eg6DPU+tUno7mU4PmUor1Oitf8Aj3T6VLUMDBbVCfSj7Qv9x/yqTpWxNRUH2hf7j/lR9oX+4/5UDJ6Kg+0L/cf8qPtC/wBx/wAqAJ6Kg+0L/cf8qPtC/wBx/wAqAJwAowoAHoKKg+0L/cf8qPtC/wBx/wAqAJ6Kg+0L/cf8qPtC/wBx/wAqAJ6Kg+0L/cf8qPtC/wBx/wAqAJ6Kg+0L/cf8qPtC/wBx/wAqAJ6Kg+0L/cf8qPtC/wBx/wAqAJ6Kg+0L/cf8qPtC/wBx/wAqAJ6Kg+0L/cf8qPtC/wBx/wAqAJ6Kg+0L/cf8qPtC/wBx/wAqAJ6Kg+0L/cf8qPtC/wBx/wAqAJ6Kg+0L/cf8qPtC/wBx/wAqAJ6Kg+0L/cf8qPtC/wBx/wAqAJ6Kg+0L/cf8qPtC/wBx/wAqAJ6Kg+0L/cf8qPtC/wBx/wAqAJ6Kg+0L/cf8qPtC/wBx/wAqAJ6Kg+0L/cf8qPtC/wBx/wAqAJ6Kg+0L/cf8qPtC/wBx/wAqAJ6KhFwv91h9RUwORmgAooooAKpaj99PpV2qWo/fT6UClschqHg3Sr1LlZpLj9+7uTv6FpPMPTHGeMelV7nwDok0QRZLmDDs+6J8HJCd+pxsGMk967eytldBLKN2fuqegFWfIh/54x/98iglJnByeCNJZnP2i6UPJvwH4A+fj3PzthuowuOgqxZ+EtNtdVs9Rhkm821LsobB3FjJk57f6xvrgeldp5EP/PGP/vkUeRD/AM8Y/wDvkUD5TLorU8iH/njH/wB8ijyIf+eMf/fIoFymXRWp5EP/ADxj/wC+RR5EP/PGP/vkUBymXRWp5EP/ADxj/wC+RR5EP/PGP/vkUBymXRV5PsM0jwoIWdPvAYyKq3MXky7ckqRlc/yoBqxZP/Hin0q0Pu/hVVv+PFPpWf46s7/UPBOsWOlhjfT2UsduFfYS5UgYYkY575FBcehtggjI5FArynw7YfEbSrGOyi05lgnudxDXMb/Z0NypbdukOAYtwCoWwfSq76V8VbC0uZNLlc3U0Nn8rvC8cQVGEqxqzj5t208kAgnnNAHr1GRnGea43wtF46TXPN124iksXWZTGqRqFI2eWwwScnL5GTjA/Hj5tN+Lkd9f6jZBY7u5a3imd/IcFE84nyU8wDZl0++QxGeKAPYSwBxkZpa868fad4lXVBrVjEskcOnRpOwYdVZ2fCZyTyuMZ9KqGH4rLpUklhJAsrQFYYJljxGAItpGTneQZhhjjIGcUAeoUVwHhmH4kDU7CbWriNrVTGtxH5cS7lMTb2O1mwwkCjgkcn8Ok1lfEw0fVv7PksmvSD/Z4CkYHo244LdcdBnGaGBt0AjJ9utec20XxQaSGQzRxxxlCsUwhLOpmcESlSQCI9hOw4z07isS0074tW7S3VqFiuLzUI5L1pvIkYqsESZRRIFEe9X4zvxjjNCA9hyM4zz6UV5adJ+I48SaXq28vcGOWG4JaHyI0NyGCsu7cR5Q4KgndjNSo/xYh02SRrVLi4+ZfL3QK28wSDcp3bfKE3lkZIfGcijoO2tj02ivMb+3+K0017bD7K9m8U8MbbowWO3ej9eMljFjttDd81X8R3HxL0fR72/F1BHEqOqI3k4iAkgEe0lurKZuvTA/EEerUVjeB7u6v/B+k3l8bg3U1rG8xniEblyOSVHA57elbNDBBRRRQAUUUUAFFFFABRRRQAUjsqKWdgqjqSaWs7xL/wAgS5/3R/MUAW/tVt/z8Rf99Cl+1W3/AD8Rf99CvOWZVHQVjavqf2VC+4KACTQ9APV59X0qCXyptStI5MZ2tMoP5ZqaK8tJRmO6hcf7Lg18W+I9UfWtduNRmwzSNhDjoo4A/KrGjQ3t1IVtLiSIqMk+YVxXTUoRpU3UqSslufOU89nWxHsKNLmbdlZ6v8D7O86H/nqn/fVJ58P/AD1T/vqvjZPFmu6fqbadDrd+LhOqCRmA/Pjsa2LX4h+Locf8TUyD/ppEh/pRHDOSvGSZrLPoU3y1qcos+sfPh/56p/31S+dD/wA9E/OvluH4seKYj86WEvsYSD+hrStvjHrC487SLGT/AHWYUPC1DaGe4OXV/cfSXnQ/89U/76pysGG5SCPUV4LonxY/tDU7axm0PY08qxh0m4GTjOCK9x0ldunxL6A/zrKdKUPiPQw+Lo4lN0nexaooorM6CK6/1DU+L7gpl3/qGp8X3BQA6iiigAqlqX31+lXapaj99PpQKWxNYOrWyKOqDaR6YqesdSytuRireoqT7Rcf89m/If4UCUjUorL+0XH/AD2b8h/hR9ouP+ezfkP8KA5kalFZf2i4/wCezfkP8KPtFx/z2b8h/hQHMjUorL+0XH/PZvyH+FH2i4/57N+Q/wAKA5kalFZf2i4/57N+Q/wo+0XH/PZvyH+FAcyLEFgsN2s8c0m0BgIzggBjk479aj1B1edVXnYDn6mommnYYMz49sf4UwDAoE5F1v8AjxT6VaH3RVVv+PFPpS6pbvdaZNbxy+U8ibQ/pQUi1kUHjrXPzaLeGWF01Ly3R8qMdguNo6e/bvVhNKvJIfLvL4OPtXnAIDgJtxs5z35oGbFFYLaTqnnJ/wATcrFtwwGdzNg85zgc46AdKnt7PUfsl5aTXySGVXCyjO+NioA4/M9vpQBr0VhRaTqa3CbtU/cLwwUEPJznJOcZ+lSadpupW86PdaqZ/lKlcEA/e5x+I/KgDZFGRWFZaTqFtPbN/aKrHGR5kSg4kwoGeT1ODntz61DdaBdzyTsNUby5N2xDkhcggd/Rj+lAHR0VgRaTq0F21ympK+ZGkMbZw/ygKCe3T071YvNMu575rmO/ZEcKPLGcLjGSD6kAj8aANeiue/sPUPNUtqWY0Zdq/NwM898Ht2qyNOvRpqWzX4klWRX8185yB/U/zoA2KKwF0jWBEN2sEydOh24yCBjOfXvnmhNJ1cyL5mskxg/OqggkZ6Zz/h7YoA36CRWXplpfwmRbu8S6ikXluQykADjtzz6VnN4dvpIGSTVmkZudxB9GB7+4/KgDpaKx4NO1AWNzA18RJvH2VyM7AMEZ9ec8emKjg0rUorkO2qHyEYFIxnoCvUk88Aj05oA3KK5+40XUzdzzW2q+SJZC2NpPGTgfhkevSrFlpd7b3yzf2gzx7t0itkljsCn9Rn2oA2KKxLXSb6GyuLeS+EoklWRdwPYglT7HGP8AGoRourRRyLBqwBco2WVjswoBxzznHegDoe9FY19pN1PqDXMV4YgWVgMnPAA7YwO+ORmmLpGpGPEmrS7u20kY6/n1H5UAblZ3ib/kB3X+6P5il0mzvbWWVrq9+0KwUICDlcf5FM8UnGgXZ/2R/wChCgDzy8l2oa8z+JmrGDTJI0b55j5Y+nf9K7fWLnZGea8T8eagbzW2hVvktxt/4EetaUoe0qqJ5mcYr6thJSW70XzMSN8HvWjbyXEKCaMyRg8bxnmsuPORitW3naNBGtygAH3JEr1azaSsrn51hkpzbcmrbNW3+9EMgX7T5xyJcEbs88+tKG61allnl4MME3GNykVBJLbqqRyWzIwxnnqO9ZU63aGvlY3qUXvKpotuZNfLqRluPanBsf5608/YXYYlePI9OM+lQzeWpXypN4PXI6VpCqpu1mvVDlRlTjfmTXk0b3gc7vF2kKehvIuP+BCvsSzGLdR9f518c+APm8baMP8Ap8j/APQq+xrT/UL+P865sb0Pq+GnelP1RLRRRXAfSkV3/qGp8X3BTLv/AFDU+L7goAdRRRQAVS1HmRB7VdqlqP30+lApbHG6d40066ikeSGe3w7BCyFldVdUJ3AYGGZQR6mnyeOPDMcM00l9IiQoXctbyD5RjJHHP3lPHY1uG1sjGFNvAURSANowoJ3H6cgH6ioJNM0eeIb7CykjbgZjUg/5wPyoIKv/AAkummz1G5jaWYafC80yxxsflXdwDjBJ2niqT+ONDgW5N+89oYZNgDwOS47EADn3HUd66BLO0RJFW2hVZQVkAQYceh9ep/OoRp+lsDGLS1OOwUZGP1oAyj4z8OiSVDeSAx7sk28mCVzkA456Hp1wa27C6gvrGC9tZPMguI1lifGNysMg/kagk07S5Q/mWVo4yS2UHB7k/rViH7PDEkMJijjQBERSAFAHAA+lAiWigEMAVIIPQjvRQAUUUUAFFFFAF1v+PFPpS6nB9q02a33hPMQruPQZpG/48U+lO1G1F7p8tqzbRIu3OM4/Cg1RlSaDO0xmGpTb9uFBdsAlsnHPHGB+FK2iz4X/AInFyJMEBjIeW+bnGcdxx7VE3h2585SNXuChGGz1X5cZXnrnpnOPenjw421fM1O4d0kDo5HThuOvfdzQAwaFduZJTrExdySHDH5RhsAf99H6VPHocqac9suoXCyvKZHl3ncflIAz7cH8KguPD1wsG221CXeeDnhcHvjPbt9a6IUAYL6HeNcI51WcxxkeWu48fXnkjJ+vGaamg3iwY/ta5aUZAZnJwCMcen1roKKAMfT9JuoLz7Rc6jJc4Xaqt0zjBPtninXGlTSW9qqXRieGHy3xnDkDg/gea1qKAMjTdKurUMZtQlui0bIVlJKnOMflg/XNMOizC2tkjvHV4VdSQxAO5g3b6Y+hraooAyYtJmi05rX7U0rmZZfMkJzwQT9On60XOly/ZXjtZAkstz5rPkgKO2B9McVrUUAYdrot8k8LzatPJHGOU3H5vmzz/L3FWb/S5Lu2ng+1PB5k6yh4+oAxx+OK06KAMCTQbpoHRdSlTduBVSQmCc4xnj69aE0G7VZF/ti75VgmHIAztxgdsAEd+ua36KAMeHSLqO0nh/tS5Z5UC7yxJUg9Qe3HHFNGk3kVncRrfTXDyxqgEkh4IPXP09BzW1RQBgtot+FLLq1w0gBCjcQDwRzz34+namWmh6hsVrjV7kP5agqshKqwTbx6885PWuhooAyLHSbm3V9+pXEhaJk+Zy2MgYP1HPPvVeTQLpgFGsXgj3ElfMPIye5yehAx7Vv0UAYt7o93PHAsWqXEHlwCMiNyASO/rz0z1FWtJsJrNpGkvZrjeOkjE45J/kQPwrQooAKyfGLbfDV63og/9CFa1YfjxtnhHUG9EH/oQoA8O8X6mtrZTTs3CIT9T2rxV3aaV5ZPvsxZj7muz+JmpFhFYxt80h3v9B0/X+VcjZzWlupmu4jPhgqxjPOfp/nmurCtUqcqzVz5LOlPH42GCpNL1dlf/hiI+aEZraUwzD7kmM7T2NVtJs72B5ZL2889mAVMZwqgkjr35rXuUszfSqkwjiwCu0FgD3Hr+NOjsTNuFvdW8pHbftJGPevThyztOx8jVlXoKphotNN62trYrcjp1pGJY/Nk9utTy2d2i72gk2/3gMj86rkkew961djgSktGAHNaMmk3kdn9rZQY9oY4PIFZ6kdP1rQ/tS8azNoZAU27c45x6Zrhxf1q8Pq9t9b9vI9vLPqFqn1zmvb3eW2/nfoavw758c6Lz/y+x8fjX2Paf6hfx/nXxz8Nwp8d6J/1+x/zr7Gs/wDj3X8f51ljeh9Rwx/Cn6/oS0UUVwH05Fd/6hqfF9wUy7/1DU+L7goAdRRRQAVS1L76/SrtUtS++v0oFLYxG0tGs7q2MuVuI/LJK9Bg+hBPX1FYzeEJWdD/AG7dKqBdiLEAqlTnjnoe468nnmthrO8+xXcXn4kki2xtG2GU4POT0PIrMgsfFEaRr9vj2BRlVYZPIyAW3HPXkkjHAoIAeGbxVkVdfnAfdkGAEAkt2Ldt3fOcCoR4OwmV1m4E/l7DP5Q3ZIALdepxz+NI+meLiDs1WGPy0QQ4UMQQrBz75yOvTFX9UtfEj2oWw1CGOX7Mql2Rc+d0LAEYx3x6igBlh4d+xW92q3rXEtzCqM0iYJK+pz0Pfj1qP/hFY/t32z7bKp8/zhCEXaB1KZ9yPvdcccCljs/FTPcPLqcSqSxhSNU/2MDJX2fr3IqjFpnipGtbBr+TyNqmWdGXjAwRkjJYkA+mM5oA6jTLdrXT4LdipaNAp29B7D2qxXKvpvjCTcsusQlSUI2oqhSAPbJGQcjg9MHFXdIs/EcT7tQ1RJxsZdvlqBnHB4Hr79O1AjdorlbnR9fm+e11Oa1QxIBE7ZIfjOSG6Dk+pJ7jit/So54oJFn3f61ygY5O3P8AU5I9iKALdFFFAF1v+PFPpUt4tw9lKlpKkVwUIjd13BWxwSO4qJv+PFPpS6rcyWemTXMMPnPGm4Jzz+XbvQaWujHl0zxE+gtbtq0bajPMJJZVBRIh/cjwCQMgDnOcn1qnNpnjK5iuxJrEMPmE+UiKNqg4BGcZIA3EdDkjNPk8V3kVtJI2jSvtjLLKj/unO/aCCedpGGz6VEPF2oPbyldBnjeEr5jyuqpjIDHrkDnIzjjnpQ9QguVJIdcWXjJfLWPUVfLKrlNgAG05blem4A9zggdiataXYeKY76KW+1pJoVncvGsSqGQgYA4J4PuD61HH4uZpAraNepu4GcfeyAFPpuzkeoGaQeKrySVRFoF9ggjDgLzjd1/3cficdjQNE3inS/Ed9rej3Oj6wtjZW0u6/gP/AC8puU7R8px0PPfp3yIZ9L8SC5u5LPUDD5krlS8m8FS2VwpBC7RwQOvNOHiszWN7cW9iytaTRI6SuAcM2Du/ukDnB9qk0/Xr69sbqZLAwzQ20dwIZchvmL5Ugcg4T9aNjSVRzio9hv8AZ3itpCX1uLZ5oZVSIDK5OVOR6Y6Yqsum+MooIYYNWgGxowWdQwICkHtnB475yPQ0y28YXk1on/EnkN04DIsZ3Iw3lc5/Ac9twqa08W3U8qR/2DddYw7rIpUBhyRznA+gz2osZkNto/jBZudeMcLszMu1GYZJ/iK9c46DGK6S9j1NtIKWc9vHqGwbXkQtGWHXIHODz+dYup+KLmz1v7Emj3E8QdYy6sAQSRyckADBOO57UXviO+tdWktP7NaVPNVItvBfO7oT6bRn0BouJq6aJbvSdabSbeAaq812GdppQ3lDewOCAP4VJ+6eoHNVLnR/FUk6SDXM7WkKggBRkqVyAoyBtPfvUkXiy6kuTCPD96u141Yll4DAknGc4GPx7V01v5vkR+fs83aN+z7u7HOPahu4RjyqyOTOmeNfsTbfECiYx4BaBCQcryBjGcbh1xyK3dDt9Utxcf2nfC7LyFoztA2D04A9vWtKigYUUUUAFFFFABRRRQAUUUUAFFFFABXO/EttngbVG9I1/wDQ1roq5f4r2Gqap8PNY0/Rbc3GoTwhYYwwXJ3rnk8dMmi19CZS5YuVtj46168/tDWLi43ZUNtT/dFRNbzxxrI8Toh6Ejg12Vv8IfiJGUJ8NsQCMg3MXP8A49XQar8OfHl1Yi3i8NSgkgndcRcY/wCBV1VcVUoTpU6UeaL3d9j4qnlf1yniMRiHKM1rFcrfM+x5YF9hikK84x0rux8I/iHjnw8//gRF/wDFUn/CpPiJj/kXm/8AAiL/AOKr01Wh/Mj515bi/wDn1L7mcOkkkf8Aq5XT/dYitKPU48BZoGOABkEOPyNdN/wqP4h5/wCRdb/wJi/+KoHwi+IQPHh5z/28xf8AxVJ1ab+0i4YHGw2py+5nNb9MlYbgiA9coyY/LIovLWzW3MtvPuPHyiRW/wDr/pXSr8IviEAc+H2/8CYv/iqcPhH8Qs8+Hm/8CIv/AIqpdSH8x0xweJtrRf3MzPhnz480QY5+2pz+NfYtl/x7L+P86+avAnwz8cad4u0q+vdDaK3guVeR/PjOFH0bNfS1orJAqsMHn+dcWLnGVrM+s4do1KVKaqRa16qxLRRRXEfQkV3/AKhqfF9wUy7/ANQ1Pi+4KAHUUUUAFUtS++v0q7VLUvvr9KBS2MPdqYtLpljBnEf7kNjBbn/61Zcd/wCKElCpo0ssKox3XDoJHO4gD5TgcYPTpWr9uuPsl1N9mZmhj3qm0ruIBJUep4/WsX/hLbhCBLoV42Q5BjI/hUN/FjOQR06c+lBBJeX3i35ooNJjOTIvmqR8uF+QgE8gnv8AhjvSpf8AixhMzaPEgRmCKWBLjnBGD9D7+1NTxVKTbyvpE8UEqyZ3OpfK7egB5GCenpmmxeLmuAqW+i3hlaEyAMVwpzjBOfx46jpQBNq114hOnxfYoCl81sjmEqPvlvn9R8o28ZP3j9ansJtYGpCO88wRvOwQFVwY9hOeBkYOBnJzmqj+KrhJord9DvBIRukI2lRjOQOcn6j1FWF166bR475bNd7+cwjL8FUbAwenPBz6AmgDforCtddlnZFaGKNisDFN5JO8kEDgemQe49K3aBBRRRQAUUUUAXW/48U+lWx0FVG/48U+lO1O1N7ps1qJGiMqFd6kgr7jFBpd20LNFc5JoOpLvW21u6RCGxl+cl93JIPJHGe3pVttJu2sY4TqU3mrMZGlJ5IORtHpwaqy7mSqTvblNjIzRWJp2j3lpeJOdRkkUuzyhv4+MAfy/L3rXto3ihCSStK2T8xHv0pNFwlJ7qwscUUZcxxohdtzlVA3H1PqaVY41d5FjVXfG9gMFscDPrTqKRYUUUUAFNaONpEkaNWdM7WI5XPXB7U6igAooooAKKKKACiiigAooooAKKKKACiiigAooooAKKKKACiiigAooooAKKKKACiiigAooooAKKKKAIrv/UNT4vuCmXf+oanxfcFADqKKKACqWpffX6VdqlqX30+lApbGJNqsUdjdXZikZbaLzSq4JYYJwPfiqEfi/SWkMTNPHLltsboQzAHA49zkD6VpSXWnx2lzNII1gjQyTEpxt55I79DVR7/w3cbJZH0+VpB/HGpbaepIIyBxzmggbpPibT794YgzQzSxGVY3IyFAyc4PpT9M8SaXqUkcdpK8nmKSrbTtOATjPrhSfwpsGoeGUm8yCbS42jG3zUCLtHy8bv8AgQ496sR3Gi29stxb/YlhDMoeFF2qQCW6dMDdn8aAKH/CX6UI43fz1Vl3MxT5UG0nOfTII+tPPijRXSOZmk8vlllaI7VwBk57feA/GnpqHhy4WNUW0lVkDLi3BG08Dtx978jWoLS0VAgtLcKOiiJcD8Mew/KgRm2WvWOpW7z20MkyRSIsZZRh3bgbSf51BB4qsrh9tvBNIc9OFPOdnB/vEH+da4sbNYWijtYYkbGREgTocjp6Uj6fYsGH2O3UtuyyxqGy3DEEDIJ7mgCaCVZoI5k+66hh9DT6RFVECKMKowB6CloAKKKKALp5sV+lTiaLA/eL+dNt9v2ZN3TFNzbe1BotiXzov+eifnR50X/PRPzqLNt/s0Ztv9mgZL50X/PRPzo86L/non51Fm2/2aM23+zQBL50X/PRPzo86L/non51Fm2/2aM23+zQBL50X/PRPzo86L/non51Fm2/2aM23+zQBL50X/PRPzo86L/non51Fm2/2aM23+zQBL50X/PRPzo86L/non51Fm2/2aM23+zQBL50X/PRPzo86L/non51Fm2/2aM23+zQBL50X/PRPzo86L/non51Fm2/2aM23+zQBL50X/PRPzo86L/non51Fm2/2aM23+zQBL50X/PRPzo86L/non51Fm2/2aM23+zQBL50X/PRPzo86L/non51Fm2/2aM23+zQBL50X/PRPzo86L/non51Fm2/2aM23+zQBL50X/PRPzo86L/non51Fm2/2aM23+zQBL50X/PRPzo86L/non51Fm2/2aM23+zQBL50X/PRPzo86L/non51Fm2/2aM23+zQBL50X/PRPzo86L/non51Fm2/2aM23+zQBL50X/PRPzo86L/non51Fm2/2aM23+zQBL50X/PRPzo86L/non51Fm2/2aM23+zQBL50X/PRPzo86L/non51Fm2/2aM23+zQAtxJG0LKrqT6A1LH9wVEpt88YzU46cUAFFFFABVLUvvp9KKKBS2MdrXTpLW4gZYmhlTbMN2QVOeD7dazptB8Nxie4eKGFcbJH3hQmOMZ7Y4GOnTiiiggcnhrw/JD9nW2jkjjJULuDBDxnjpngZq0mjaeloLOJdsO93KAjDbgQw+hBI4oooEMXQdNj/1fmIx+8d+d3zAknPc4AJ9Kvm8tPIef7VD5SEh33jauOuTRRQA5LiCSRo0mjZ0+8oYEj6igTwlwgmjLFigG4ZLAZx9cc0UUAMW8tGkMa3UJcDcVDjOM4z+fFSo6SAlGVgCVODnBHBFFFADqKKKALp/48V+lWBHHgfu1/Kiig0Wwvlx/880/Kjy4/wDnmn5UUUDDy4/+eaflR5cf/PNPyoooAPLj/wCeaflR5cf/ADzT8qKKADy4/wDnmn5UeXH/AM80/KiigA8uP/nmn5UeXH/zzT8qKKADy4/+eaflR5cf/PNPyoooAPLj/wCeaflR5cf/ADzT8qKKADy4/wDnmn5UeXH/AM80/KiigA8uP/nmn5UeXH/zzT8qKKADy4/+eaflR5cf/PNPyoooAPLj/wCeaflR5cf/ADzT8qKKADy4/wDnmn5UeXH/AM80/KiigA8uP/nmn5UeXH/zzT8qKKADy4/+eaflR5cf/PNPyoooAPLj/wCeaflR5cf/ADzT8qKKADy4/wDnmn5UeXH/AM80/KiigA8uP/nmn5UeXH/zzT8qKKADy4/+eaflR5cf/PNPyoooAPLj/wCeaflR5cf/ADzT8qKKAIrlEWFiqKD6gVLH9wUUUAOooooA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526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365125" y="3472337"/>
            <a:ext cx="3613149" cy="824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63360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871200" indent="-230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1088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339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2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Verdana"/>
                <a:ea typeface="+mn-ea"/>
              </a:rPr>
              <a:t>O</a:t>
            </a:r>
            <a:r>
              <a:rPr kumimoji="0" lang="en-BE" sz="1400" b="0" i="0" u="none" strike="noStrike" kern="1200" cap="none" spc="0" normalizeH="0" baseline="0" noProof="0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Verdana"/>
                <a:ea typeface="+mn-ea"/>
              </a:rPr>
              <a:t>n</a:t>
            </a:r>
            <a:r>
              <a:rPr kumimoji="0" lang="nl-BE" sz="1400" b="0" i="0" u="none" strike="noStrike" kern="1200" cap="none" spc="0" normalizeH="0" baseline="0" noProof="0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Verdana"/>
                <a:ea typeface="+mn-ea"/>
              </a:rPr>
              <a:t>l</a:t>
            </a:r>
            <a:r>
              <a:rPr kumimoji="0" lang="en-BE" sz="1400" b="0" i="0" u="none" strike="noStrike" kern="1200" cap="none" spc="0" normalizeH="0" baseline="0" noProof="0" err="1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Verdana"/>
                <a:ea typeface="+mn-ea"/>
              </a:rPr>
              <a:t>i</a:t>
            </a:r>
            <a:r>
              <a:rPr kumimoji="0" lang="nl-BE" sz="1400" b="0" i="0" u="none" strike="noStrike" kern="1200" cap="none" spc="0" normalizeH="0" baseline="0" noProof="0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Verdana"/>
                <a:ea typeface="+mn-ea"/>
              </a:rPr>
              <a:t>n</a:t>
            </a:r>
            <a:r>
              <a:rPr kumimoji="0" lang="en-BE" sz="1400" b="0" i="0" u="none" strike="noStrike" kern="1200" cap="none" spc="0" normalizeH="0" baseline="0" noProof="0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Verdana"/>
                <a:ea typeface="+mn-ea"/>
              </a:rPr>
              <a:t>e verzameling lesmaterialen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Verdana"/>
                <a:ea typeface="+mn-ea"/>
                <a:hlinkClick r:id="rId2"/>
              </a:rPr>
              <a:t>www.sensoa.be/materiaal</a:t>
            </a:r>
            <a:r>
              <a:rPr kumimoji="0" lang="en-BE" sz="1400" b="0" i="0" u="none" strike="noStrike" kern="1200" cap="none" spc="0" normalizeH="0" baseline="0" noProof="0">
                <a:ln>
                  <a:noFill/>
                </a:ln>
                <a:solidFill>
                  <a:srgbClr val="15264B"/>
                </a:solidFill>
                <a:effectLst/>
                <a:uLnTx/>
                <a:uFillTx/>
                <a:latin typeface="Verdana"/>
                <a:ea typeface="+mn-ea"/>
              </a:rPr>
              <a:t>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5264B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pic>
        <p:nvPicPr>
          <p:cNvPr id="2052" name="Picture 4" descr="Afbeeldingsresultaat voor allesoverse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246" y="1750687"/>
            <a:ext cx="1159891" cy="36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zanz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559" y="1620209"/>
            <a:ext cx="618558" cy="61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Tijdelijke aanduiding voor inhoud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533" y="1043587"/>
            <a:ext cx="810631" cy="59943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96E9BE7-C4A8-457F-8918-599DDF1D6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25" y="1436913"/>
            <a:ext cx="3489326" cy="1773690"/>
          </a:xfrm>
          <a:prstGeom prst="rect">
            <a:avLst/>
          </a:prstGeom>
        </p:spPr>
      </p:pic>
      <p:sp>
        <p:nvSpPr>
          <p:cNvPr id="7" name="AutoShape 2" descr="https://euc-powerpoint.officeapps.live.com/pods/GetClipboardImage.ashx?Id=227c4d5b-b54b-40af-93f0-27f26a908008&amp;DC=GEU6&amp;pkey=4b720a8a-3cd0-48d4-bd59-5b6e3b304c4c&amp;wdwaccluster=GEU6">
            <a:extLst>
              <a:ext uri="{FF2B5EF4-FFF2-40B4-BE49-F238E27FC236}">
                <a16:creationId xmlns:a16="http://schemas.microsoft.com/office/drawing/2014/main" id="{0D849421-E80F-4EA6-A3D3-E72057F39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624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08372-D584-44BE-955B-D4A8D1D2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AB3AF48-B709-4392-9470-EF21374A0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2214" y="1388859"/>
            <a:ext cx="2237845" cy="2237845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D25DC9-2F8A-4F9B-94BE-7A28C68E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6D1657E-F127-445D-B9FE-3BD090B3BE36}"/>
              </a:ext>
            </a:extLst>
          </p:cNvPr>
          <p:cNvSpPr txBox="1"/>
          <p:nvPr/>
        </p:nvSpPr>
        <p:spPr>
          <a:xfrm>
            <a:off x="5327939" y="3952484"/>
            <a:ext cx="2668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Julia Day</a:t>
            </a:r>
          </a:p>
          <a:p>
            <a:r>
              <a:rPr lang="nl-BE" sz="1400" dirty="0"/>
              <a:t>Beleidsmedewerker Preventie van seksueel grensoverschrijdend gedrag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00135DD-E87B-4FE0-B5A5-A53B44711A6E}"/>
              </a:ext>
            </a:extLst>
          </p:cNvPr>
          <p:cNvSpPr txBox="1"/>
          <p:nvPr/>
        </p:nvSpPr>
        <p:spPr>
          <a:xfrm>
            <a:off x="803082" y="4030133"/>
            <a:ext cx="2668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Tara De Laet</a:t>
            </a:r>
          </a:p>
          <a:p>
            <a:pPr algn="ctr"/>
            <a:r>
              <a:rPr lang="nl-BE" sz="1400" dirty="0"/>
              <a:t>Beleidsmedewerker Integriteit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721B4FE-752F-4F59-A27F-DF98EAB40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888" y="1388858"/>
            <a:ext cx="2237845" cy="22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4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2862D-4CA7-42A3-AA11-EFCBF3960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850130-ADEC-4BC3-8A89-2731291EB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630" y="1409907"/>
            <a:ext cx="5076702" cy="1270000"/>
          </a:xfrm>
        </p:spPr>
        <p:txBody>
          <a:bodyPr/>
          <a:lstStyle/>
          <a:p>
            <a:r>
              <a:rPr lang="nl-BE" dirty="0"/>
              <a:t>Deel 1: communicatie over beleid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4326A6-A44C-41AE-A486-7EEDDBC0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F3AABE-0E59-4BC8-87A1-140E67B80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790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743A6-033A-4EBD-8AD4-2D612678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Beleid: 3 niveaus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67E7E85-2AA7-4334-B9E0-0710075F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 descr="Maak een grenswijs beleid met de beleidsdriehoek | Grenswijs">
            <a:extLst>
              <a:ext uri="{FF2B5EF4-FFF2-40B4-BE49-F238E27FC236}">
                <a16:creationId xmlns:a16="http://schemas.microsoft.com/office/drawing/2014/main" id="{8CA3D671-C824-4C14-9FA4-E2B84C4506BF}"/>
              </a:ext>
            </a:extLst>
          </p:cNvPr>
          <p:cNvPicPr>
            <a:picLocks noGrp="1" noChangeAspect="1" noChangeArrowheads="1"/>
          </p:cNvPicPr>
          <p:nvPr>
            <p:ph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1942"/>
            <a:ext cx="3788797" cy="24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3789AE40-F754-4189-A6C1-5D636DDE7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1360488"/>
            <a:ext cx="3981450" cy="2990850"/>
          </a:xfrm>
        </p:spPr>
        <p:txBody>
          <a:bodyPr>
            <a:normAutofit fontScale="77500" lnSpcReduction="20000"/>
          </a:bodyPr>
          <a:lstStyle/>
          <a:p>
            <a:r>
              <a:rPr lang="nl-BE" b="1" dirty="0"/>
              <a:t>Reactie</a:t>
            </a:r>
            <a:r>
              <a:rPr lang="nl-BE" dirty="0"/>
              <a:t> </a:t>
            </a:r>
          </a:p>
          <a:p>
            <a:pPr marL="0" indent="0">
              <a:buNone/>
            </a:pPr>
            <a:r>
              <a:rPr lang="nl-BE" dirty="0"/>
              <a:t>= richtlijnen om als organisatie te reageren op grensoverschrijdend gedrag en richtlijnen over zorg, herstel en leerkansen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Preventie</a:t>
            </a:r>
          </a:p>
          <a:p>
            <a:pPr marL="0" indent="0">
              <a:buNone/>
            </a:pPr>
            <a:r>
              <a:rPr lang="nl-BE" dirty="0"/>
              <a:t>= het voorkomen van grensoverschrijdend gedrag </a:t>
            </a:r>
          </a:p>
          <a:p>
            <a:endParaRPr lang="nl-BE" dirty="0"/>
          </a:p>
          <a:p>
            <a:r>
              <a:rPr lang="nl-BE" b="1" dirty="0"/>
              <a:t>Kwaliteit</a:t>
            </a:r>
          </a:p>
          <a:p>
            <a:pPr marL="0" indent="0">
              <a:buNone/>
            </a:pPr>
            <a:r>
              <a:rPr lang="nl-BE" dirty="0"/>
              <a:t>= het kader waarin samenleven, spelen en werken op een veilige en fijne manier kan en waar seksualiteit op een oké manier kan beleefd worden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6480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FFD37C-223D-4018-AAD9-F5D5F22A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Uitwerking per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2CBFC7C-FED5-49EA-A0C8-3A4601823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 descr="Maak een grenswijs beleid met de beleidsdriehoek | Grenswijs">
            <a:extLst>
              <a:ext uri="{FF2B5EF4-FFF2-40B4-BE49-F238E27FC236}">
                <a16:creationId xmlns:a16="http://schemas.microsoft.com/office/drawing/2014/main" id="{D3B49E8C-504B-4B72-9B39-9DF13D9C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7" y="1562100"/>
            <a:ext cx="3810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8341DF0-4E50-4267-B105-405794C52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773" y="1360714"/>
            <a:ext cx="4090891" cy="2990246"/>
          </a:xfrm>
        </p:spPr>
        <p:txBody>
          <a:bodyPr>
            <a:normAutofit fontScale="77500" lnSpcReduction="20000"/>
          </a:bodyPr>
          <a:lstStyle/>
          <a:p>
            <a:r>
              <a:rPr lang="nl-BE" b="1" dirty="0"/>
              <a:t>Reactie</a:t>
            </a:r>
            <a:r>
              <a:rPr lang="nl-BE" dirty="0"/>
              <a:t>: </a:t>
            </a:r>
          </a:p>
          <a:p>
            <a:pPr lvl="1"/>
            <a:r>
              <a:rPr lang="nl-BE" dirty="0">
                <a:hlinkClick r:id="rId3"/>
              </a:rPr>
              <a:t>Handelingsprotocol</a:t>
            </a:r>
            <a:endParaRPr lang="nl-BE" dirty="0"/>
          </a:p>
          <a:p>
            <a:pPr lvl="1"/>
            <a:r>
              <a:rPr lang="nl-BE" dirty="0"/>
              <a:t>Aanspreekpersoon Integriteit / vertrouwenspersoon </a:t>
            </a:r>
            <a:endParaRPr lang="nl-BE" i="1" dirty="0"/>
          </a:p>
          <a:p>
            <a:endParaRPr lang="nl-BE" dirty="0"/>
          </a:p>
          <a:p>
            <a:r>
              <a:rPr lang="nl-BE" b="1" dirty="0"/>
              <a:t>Preventie</a:t>
            </a:r>
            <a:r>
              <a:rPr lang="nl-BE" dirty="0"/>
              <a:t>: </a:t>
            </a:r>
          </a:p>
          <a:p>
            <a:pPr lvl="1"/>
            <a:r>
              <a:rPr lang="nl-BE" dirty="0" err="1">
                <a:hlinkClick r:id="rId4"/>
              </a:rPr>
              <a:t>Risico-analyse</a:t>
            </a:r>
            <a:endParaRPr lang="nl-BE" dirty="0"/>
          </a:p>
          <a:p>
            <a:pPr lvl="1"/>
            <a:r>
              <a:rPr lang="nl-BE" dirty="0"/>
              <a:t>Vorming en nascholing</a:t>
            </a:r>
          </a:p>
          <a:p>
            <a:pPr lvl="2"/>
            <a:r>
              <a:rPr lang="nl-BE" dirty="0"/>
              <a:t>GOG: wat is het?</a:t>
            </a:r>
          </a:p>
          <a:p>
            <a:pPr lvl="2"/>
            <a:r>
              <a:rPr lang="nl-BE" dirty="0"/>
              <a:t>Omstanders</a:t>
            </a:r>
          </a:p>
          <a:p>
            <a:pPr marL="347850" lvl="1" indent="0">
              <a:buNone/>
            </a:pPr>
            <a:endParaRPr lang="nl-BE" dirty="0"/>
          </a:p>
          <a:p>
            <a:r>
              <a:rPr lang="nl-BE" b="1" dirty="0"/>
              <a:t>Kwaliteit: </a:t>
            </a:r>
          </a:p>
          <a:p>
            <a:pPr lvl="1"/>
            <a:r>
              <a:rPr lang="nl-BE" dirty="0">
                <a:hlinkClick r:id="rId5"/>
              </a:rPr>
              <a:t>Visie</a:t>
            </a:r>
            <a:r>
              <a:rPr lang="nl-BE" dirty="0"/>
              <a:t> + sensibilisering</a:t>
            </a:r>
          </a:p>
          <a:p>
            <a:pPr lvl="1"/>
            <a:r>
              <a:rPr lang="nl-BE" dirty="0"/>
              <a:t>Regels en afspraken over gewenst gedrag (gedragscode)</a:t>
            </a:r>
          </a:p>
          <a:p>
            <a:pPr marL="34785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858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EE7B3-AB2E-4679-937A-70B48F37E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Communicatie: kwaliteitsniveau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535F26D-5638-4F9C-A6FB-FE543F4F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FA1004-BDA1-447F-808F-745835EA5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97" y="1248355"/>
            <a:ext cx="8098403" cy="3102605"/>
          </a:xfrm>
        </p:spPr>
        <p:txBody>
          <a:bodyPr>
            <a:normAutofit/>
          </a:bodyPr>
          <a:lstStyle/>
          <a:p>
            <a:r>
              <a:rPr lang="nl-BE" dirty="0"/>
              <a:t>Doel: thema bespreekbaar maken én open klimaat </a:t>
            </a:r>
          </a:p>
          <a:p>
            <a:pPr lvl="1"/>
            <a:r>
              <a:rPr lang="nl-BE" dirty="0"/>
              <a:t>Begrippenkader rond GOG helder krijgen + consequent gebruiken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Visie + gedragscode participatief opstellen </a:t>
            </a:r>
            <a:r>
              <a:rPr lang="nl-BE" dirty="0">
                <a:sym typeface="Wingdings" panose="05000000000000000000" pitchFamily="2" charset="2"/>
              </a:rPr>
              <a:t> aansluiting vinden</a:t>
            </a:r>
            <a:endParaRPr lang="nl-BE" dirty="0"/>
          </a:p>
          <a:p>
            <a:pPr lvl="1"/>
            <a:endParaRPr lang="nl-BE" dirty="0"/>
          </a:p>
          <a:p>
            <a:pPr lvl="1"/>
            <a:r>
              <a:rPr lang="nl-BE" dirty="0"/>
              <a:t>Visie rond GOG breed verspreiden </a:t>
            </a:r>
          </a:p>
          <a:p>
            <a:pPr marL="347850" lvl="1" indent="0">
              <a:buNone/>
            </a:pPr>
            <a:r>
              <a:rPr lang="nl-BE" sz="1200" i="1" dirty="0"/>
              <a:t>Bv. campagne, arbeidsreglement, onderwijs- examenreglement, …</a:t>
            </a:r>
          </a:p>
          <a:p>
            <a:pPr lvl="1"/>
            <a:endParaRPr lang="nl-BE" dirty="0"/>
          </a:p>
          <a:p>
            <a:endParaRPr lang="nl-BE" dirty="0"/>
          </a:p>
          <a:p>
            <a:r>
              <a:rPr lang="nl-BE" dirty="0"/>
              <a:t>Alle doelgroepen bereiken (studenten – personeel) </a:t>
            </a:r>
          </a:p>
          <a:p>
            <a:endParaRPr lang="nl-BE" dirty="0"/>
          </a:p>
          <a:p>
            <a:pPr marL="34785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7880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F96A1-CC9B-4252-AF80-7CE61E82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Communicatie: preventieniveau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D6BDD38-D287-4EA5-8FB0-762B79F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DD1019-9FE9-4117-A129-558C7F18A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57" y="1360714"/>
            <a:ext cx="8042744" cy="2990246"/>
          </a:xfrm>
        </p:spPr>
        <p:txBody>
          <a:bodyPr/>
          <a:lstStyle/>
          <a:p>
            <a:r>
              <a:rPr lang="nl-BE" dirty="0"/>
              <a:t>Inzetten op bijscholing </a:t>
            </a:r>
          </a:p>
          <a:p>
            <a:pPr lvl="1"/>
            <a:r>
              <a:rPr lang="nl-BE" dirty="0"/>
              <a:t>Traject voor bestaande medewerkers / studenten</a:t>
            </a:r>
          </a:p>
          <a:p>
            <a:pPr lvl="1"/>
            <a:r>
              <a:rPr lang="nl-BE" dirty="0"/>
              <a:t>Traject voor nieuwe medewerkers / studenten </a:t>
            </a:r>
          </a:p>
          <a:p>
            <a:pPr lvl="1"/>
            <a:r>
              <a:rPr lang="nl-BE" dirty="0"/>
              <a:t>Herhaling</a:t>
            </a:r>
          </a:p>
          <a:p>
            <a:pPr lvl="1"/>
            <a:r>
              <a:rPr lang="nl-BE" dirty="0"/>
              <a:t>Motiveren om deel te nemen </a:t>
            </a:r>
          </a:p>
          <a:p>
            <a:pPr marL="347850" lvl="1" indent="0">
              <a:buNone/>
            </a:pPr>
            <a:endParaRPr lang="nl-BE" dirty="0"/>
          </a:p>
          <a:p>
            <a:r>
              <a:rPr lang="nl-BE" dirty="0"/>
              <a:t>Verschillende lagen </a:t>
            </a:r>
          </a:p>
          <a:p>
            <a:pPr lvl="1"/>
            <a:r>
              <a:rPr lang="nl-BE" dirty="0"/>
              <a:t>Medewerkers én studenten</a:t>
            </a:r>
          </a:p>
          <a:p>
            <a:pPr lvl="1"/>
            <a:r>
              <a:rPr lang="nl-BE" dirty="0"/>
              <a:t>Diverse insteken </a:t>
            </a:r>
            <a:r>
              <a:rPr lang="nl-BE" sz="1100" dirty="0"/>
              <a:t>(wat is GOG, wat indien slachtoffer, hoe grenzen herkennen, omstanders activeren, hoe als leidinggevende omgaan met klachten over GOG, …) </a:t>
            </a:r>
          </a:p>
          <a:p>
            <a:pPr marL="347850" lvl="1" indent="0">
              <a:buNone/>
            </a:pPr>
            <a:endParaRPr lang="nl-BE" sz="1100" dirty="0"/>
          </a:p>
        </p:txBody>
      </p:sp>
    </p:spTree>
    <p:extLst>
      <p:ext uri="{BB962C8B-B14F-4D97-AF65-F5344CB8AC3E}">
        <p14:creationId xmlns:p14="http://schemas.microsoft.com/office/powerpoint/2010/main" val="25756864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5">
      <a:dk1>
        <a:srgbClr val="15264B"/>
      </a:dk1>
      <a:lt1>
        <a:sysClr val="window" lastClr="FFFFFF"/>
      </a:lt1>
      <a:dk2>
        <a:srgbClr val="B1093D"/>
      </a:dk2>
      <a:lt2>
        <a:srgbClr val="EEECE1"/>
      </a:lt2>
      <a:accent1>
        <a:srgbClr val="B1093D"/>
      </a:accent1>
      <a:accent2>
        <a:srgbClr val="199B97"/>
      </a:accent2>
      <a:accent3>
        <a:srgbClr val="7C9D8B"/>
      </a:accent3>
      <a:accent4>
        <a:srgbClr val="1C355E"/>
      </a:accent4>
      <a:accent5>
        <a:srgbClr val="CB4F42"/>
      </a:accent5>
      <a:accent6>
        <a:srgbClr val="009FB4"/>
      </a:accent6>
      <a:hlink>
        <a:srgbClr val="B1093D"/>
      </a:hlink>
      <a:folHlink>
        <a:srgbClr val="512C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4A916708-9E36-429A-951C-A9A5B6C82B1B}" vid="{6F7079DF-C411-4A19-B618-16C59C25C88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angepast 10">
    <a:dk1>
      <a:srgbClr val="15264B"/>
    </a:dk1>
    <a:lt1>
      <a:sysClr val="window" lastClr="FFFFFF"/>
    </a:lt1>
    <a:dk2>
      <a:srgbClr val="B1093D"/>
    </a:dk2>
    <a:lt2>
      <a:srgbClr val="EEECE1"/>
    </a:lt2>
    <a:accent1>
      <a:srgbClr val="B1093D"/>
    </a:accent1>
    <a:accent2>
      <a:srgbClr val="199B97"/>
    </a:accent2>
    <a:accent3>
      <a:srgbClr val="A4B9AF"/>
    </a:accent3>
    <a:accent4>
      <a:srgbClr val="1C355E"/>
    </a:accent4>
    <a:accent5>
      <a:srgbClr val="CB4F42"/>
    </a:accent5>
    <a:accent6>
      <a:srgbClr val="009FB4"/>
    </a:accent6>
    <a:hlink>
      <a:srgbClr val="B1093D"/>
    </a:hlink>
    <a:folHlink>
      <a:srgbClr val="512C4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60918c-d769-4f3c-9b9a-bc533462a577">
      <Terms xmlns="http://schemas.microsoft.com/office/infopath/2007/PartnerControls"/>
    </lcf76f155ced4ddcb4097134ff3c332f>
    <TaxCatchAll xmlns="f2c6424c-536f-4179-bc65-bce013876e3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DC281AC130A74284703C16F14CE81A" ma:contentTypeVersion="16" ma:contentTypeDescription="Een nieuw document maken." ma:contentTypeScope="" ma:versionID="9aba995a92a10ef13b3f96ac7c209d20">
  <xsd:schema xmlns:xsd="http://www.w3.org/2001/XMLSchema" xmlns:xs="http://www.w3.org/2001/XMLSchema" xmlns:p="http://schemas.microsoft.com/office/2006/metadata/properties" xmlns:ns2="d560918c-d769-4f3c-9b9a-bc533462a577" xmlns:ns3="f2c6424c-536f-4179-bc65-bce013876e37" targetNamespace="http://schemas.microsoft.com/office/2006/metadata/properties" ma:root="true" ma:fieldsID="22f8c8f413d835d7916dd15f38d7ad9a" ns2:_="" ns3:_="">
    <xsd:import namespace="d560918c-d769-4f3c-9b9a-bc533462a577"/>
    <xsd:import namespace="f2c6424c-536f-4179-bc65-bce013876e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0918c-d769-4f3c-9b9a-bc533462a5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06f0c581-e560-431d-b9ae-9d8734f733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6424c-536f-4179-bc65-bce013876e3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818dbc-29fb-4f90-983d-8df305222417}" ma:internalName="TaxCatchAll" ma:showField="CatchAllData" ma:web="f2c6424c-536f-4179-bc65-bce013876e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a633db6b-2f94-4151-a1db-28fd557bdfdb"/>
    <ds:schemaRef ds:uri="a98011b6-6e9e-4d1e-877c-24385949d8d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d5e38e56-cfc0-4be1-83c7-5039599b4a1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F3A9A-304D-401B-8162-8D923C765815}"/>
</file>

<file path=customXml/itemProps4.xml><?xml version="1.0" encoding="utf-8"?>
<ds:datastoreItem xmlns:ds="http://schemas.openxmlformats.org/officeDocument/2006/customXml" ds:itemID="{0719E733-D9B8-4A58-ABAF-5C78FD149DF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</Template>
  <TotalTime>141</TotalTime>
  <Words>634</Words>
  <Application>Microsoft Office PowerPoint</Application>
  <PresentationFormat>Diavoorstelling (16:9)</PresentationFormat>
  <Paragraphs>152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Lucida Grande</vt:lpstr>
      <vt:lpstr>Signa Offc Pro Light</vt:lpstr>
      <vt:lpstr>Verdana</vt:lpstr>
      <vt:lpstr>Kantoorthema</vt:lpstr>
      <vt:lpstr>Communicatie rond (seksueel) Grensoverschrijdend gedrag</vt:lpstr>
      <vt:lpstr>Sensoa als organisatie</vt:lpstr>
      <vt:lpstr>Wat kan Sensoa voor jou betekenen?</vt:lpstr>
      <vt:lpstr>PowerPoint-presentatie</vt:lpstr>
      <vt:lpstr>PowerPoint-presentatie</vt:lpstr>
      <vt:lpstr>Beleid: 3 niveaus</vt:lpstr>
      <vt:lpstr>Uitwerking per niveau</vt:lpstr>
      <vt:lpstr>Communicatie: kwaliteitsniveau</vt:lpstr>
      <vt:lpstr>Communicatie: preventieniveau</vt:lpstr>
      <vt:lpstr>Communicatie: reactieniveau</vt:lpstr>
      <vt:lpstr>PowerPoint-presentatie</vt:lpstr>
      <vt:lpstr>Vuistregels</vt:lpstr>
      <vt:lpstr>Vuistregels toepassen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Communicatie rond Seksueel Grensoverschrijdend gedrag</dc:title>
  <dc:creator>Julia Day</dc:creator>
  <cp:lastModifiedBy>Jo Breda</cp:lastModifiedBy>
  <cp:revision>11</cp:revision>
  <cp:lastPrinted>2019-01-31T12:33:54Z</cp:lastPrinted>
  <dcterms:created xsi:type="dcterms:W3CDTF">2022-12-07T09:46:00Z</dcterms:created>
  <dcterms:modified xsi:type="dcterms:W3CDTF">2023-01-31T07:22:56Z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0x010100A1DC281AC130A74284703C16F14CE81A</vt:lpwstr>
  </property>
  <property fmtid="{D5CDD505-2E9C-101B-9397-08002B2CF9AE}" pid="3" name="_dlc_DocIdItemGuid">
    <vt:lpwstr>6a9d1bb1-c62c-4dca-b48d-f47b394e8854</vt:lpwstr>
  </property>
  <property fmtid="{D5CDD505-2E9C-101B-9397-08002B2CF9AE}" pid="4" name="MediaServiceImageTags">
    <vt:lpwstr/>
  </property>
</Properties>
</file>