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sldIdLst>
    <p:sldId id="271" r:id="rId5"/>
    <p:sldId id="718" r:id="rId6"/>
    <p:sldId id="414" r:id="rId7"/>
    <p:sldId id="404" r:id="rId8"/>
    <p:sldId id="415" r:id="rId9"/>
    <p:sldId id="416" r:id="rId10"/>
    <p:sldId id="417" r:id="rId11"/>
    <p:sldId id="419" r:id="rId12"/>
    <p:sldId id="420" r:id="rId13"/>
    <p:sldId id="421" r:id="rId14"/>
    <p:sldId id="422" r:id="rId15"/>
    <p:sldId id="376" r:id="rId16"/>
    <p:sldId id="405" r:id="rId17"/>
    <p:sldId id="381" r:id="rId18"/>
    <p:sldId id="719" r:id="rId19"/>
    <p:sldId id="721" r:id="rId20"/>
    <p:sldId id="613" r:id="rId21"/>
    <p:sldId id="614" r:id="rId22"/>
    <p:sldId id="722" r:id="rId23"/>
    <p:sldId id="615" r:id="rId24"/>
    <p:sldId id="616" r:id="rId25"/>
    <p:sldId id="618" r:id="rId26"/>
    <p:sldId id="620" r:id="rId27"/>
    <p:sldId id="623" r:id="rId28"/>
    <p:sldId id="624" r:id="rId29"/>
    <p:sldId id="625" r:id="rId30"/>
    <p:sldId id="723" r:id="rId31"/>
    <p:sldId id="626" r:id="rId32"/>
    <p:sldId id="627" r:id="rId33"/>
    <p:sldId id="387" r:id="rId34"/>
    <p:sldId id="406" r:id="rId35"/>
    <p:sldId id="409" r:id="rId36"/>
    <p:sldId id="410" r:id="rId37"/>
    <p:sldId id="411" r:id="rId38"/>
    <p:sldId id="306" r:id="rId39"/>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8D24E6-E4E1-2BF5-9C8C-8AC83AA89BE0}" name="Marijke Weewauters (Instituut voor de gelijkheid - Institut pour l'égalité)" initials="MW(vdgIpl" userId="S::Marijke.WEEWAUTERS@meta.fgov.be::02c3bb43-3bc7-410b-a417-2fe1c0251f9e" providerId="AD"/>
  <p188:author id="{3FE769E7-019F-F858-26A5-9CB4F0C1C7B9}" name="Morgane Vandenhove (Instituut voor de gelijkheid - Institut pour l'égalité)" initials="MV(vdgIpl" userId="S::Morgane.Vandenhove@meta.fgov.be::7ec0fdc4-625c-4533-9174-3ac15a192b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atrise Manukyan (Instituut voor de gelijkheid - Institut pour l'égalité)" initials="BM(vdg-Ipl" lastIdx="10" clrIdx="0">
    <p:extLst>
      <p:ext uri="{19B8F6BF-5375-455C-9EA6-DF929625EA0E}">
        <p15:presenceInfo xmlns:p15="http://schemas.microsoft.com/office/powerpoint/2012/main" userId="S::Beatrise.Manukyan@meta.fgov.be::8d03aecf-7d2a-4bff-ae16-2a169ab657e6" providerId="AD"/>
      </p:ext>
    </p:extLst>
  </p:cmAuthor>
  <p:cmAuthor id="2" name="Marijke Weewauters (Instituut voor de gelijkheid - Institut pour l'égalité)" initials="MW(vdgIpl" lastIdx="11" clrIdx="1">
    <p:extLst>
      <p:ext uri="{19B8F6BF-5375-455C-9EA6-DF929625EA0E}">
        <p15:presenceInfo xmlns:p15="http://schemas.microsoft.com/office/powerpoint/2012/main" userId="S::Marijke.WEEWAUTERS@meta.fgov.be::02c3bb43-3bc7-410b-a417-2fe1c0251f9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29" autoAdjust="0"/>
    <p:restoredTop sz="71679" autoAdjust="0"/>
  </p:normalViewPr>
  <p:slideViewPr>
    <p:cSldViewPr>
      <p:cViewPr varScale="1">
        <p:scale>
          <a:sx n="63" d="100"/>
          <a:sy n="63" d="100"/>
        </p:scale>
        <p:origin x="1718" y="67"/>
      </p:cViewPr>
      <p:guideLst>
        <p:guide orient="horz" pos="2160"/>
        <p:guide pos="2880"/>
      </p:guideLst>
    </p:cSldViewPr>
  </p:slideViewPr>
  <p:outlineViewPr>
    <p:cViewPr>
      <p:scale>
        <a:sx n="33" d="100"/>
        <a:sy n="33" d="100"/>
      </p:scale>
      <p:origin x="0" y="-2049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1EA21D7-1AE7-412E-AD4F-5A0DE8F1A6AF}" type="datetimeFigureOut">
              <a:rPr lang="fr-BE" smtClean="0"/>
              <a:t>28-08-23</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B2EDCE7-D8D0-4137-8A5E-39AA84E9C1AF}" type="slidenum">
              <a:rPr lang="fr-BE" smtClean="0"/>
              <a:t>‹nr.›</a:t>
            </a:fld>
            <a:endParaRPr lang="fr-BE"/>
          </a:p>
        </p:txBody>
      </p:sp>
    </p:spTree>
    <p:extLst>
      <p:ext uri="{BB962C8B-B14F-4D97-AF65-F5344CB8AC3E}">
        <p14:creationId xmlns:p14="http://schemas.microsoft.com/office/powerpoint/2010/main" val="295088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nl-BE" noProof="0" dirty="0"/>
          </a:p>
        </p:txBody>
      </p:sp>
      <p:sp>
        <p:nvSpPr>
          <p:cNvPr id="4" name="Espace réservé du numéro de diapositive 3"/>
          <p:cNvSpPr>
            <a:spLocks noGrp="1"/>
          </p:cNvSpPr>
          <p:nvPr>
            <p:ph type="sldNum" sz="quarter" idx="10"/>
          </p:nvPr>
        </p:nvSpPr>
        <p:spPr/>
        <p:txBody>
          <a:bodyPr/>
          <a:lstStyle/>
          <a:p>
            <a:fld id="{3B2EDCE7-D8D0-4137-8A5E-39AA84E9C1AF}" type="slidenum">
              <a:rPr lang="fr-BE" smtClean="0"/>
              <a:t>1</a:t>
            </a:fld>
            <a:endParaRPr lang="fr-BE"/>
          </a:p>
        </p:txBody>
      </p:sp>
    </p:spTree>
    <p:extLst>
      <p:ext uri="{BB962C8B-B14F-4D97-AF65-F5344CB8AC3E}">
        <p14:creationId xmlns:p14="http://schemas.microsoft.com/office/powerpoint/2010/main" val="3218753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a:p>
            <a:r>
              <a:rPr lang="nl-BE" b="0" dirty="0"/>
              <a:t>Wat is digitaal seksueel geweld? </a:t>
            </a:r>
            <a:r>
              <a:rPr lang="nl-BE" sz="1800" b="0" i="0" u="none" strike="noStrike" baseline="0" dirty="0">
                <a:solidFill>
                  <a:srgbClr val="92CCDC"/>
                </a:solidFill>
                <a:latin typeface="Calibri" panose="020F0502020204030204" pitchFamily="34" charset="0"/>
              </a:rPr>
              <a:t>elke vorm van seksuele intimidatie, uitbuiting of misbruik dat plaatsvindt online en/of via het gebruik van technologie.</a:t>
            </a:r>
          </a:p>
          <a:p>
            <a:endParaRPr lang="nl-BE" sz="1800" b="0" i="0" u="none" strike="noStrike" baseline="0" dirty="0">
              <a:solidFill>
                <a:srgbClr val="92CCDC"/>
              </a:solidFill>
              <a:latin typeface="Calibri" panose="020F0502020204030204" pitchFamily="34" charset="0"/>
            </a:endParaRPr>
          </a:p>
          <a:p>
            <a:r>
              <a:rPr lang="nl-BE" dirty="0"/>
              <a:t>Een problematiek waar vandaag meer en meer aandacht aan wordt besteed en men zich steeds meer bewust van wordt (o.a. veel technologische ontwikkeling, telewerk dat enorm gestegen is door COVID-19, …). Veel ‘fysieke’ feiten hebben tegenwoordig ook een online component (denk bv. bij seksueel geweld aan een verkrachting die wordt gefilmd, maar ook NCII (“wraakporno”), collega’s die naaktbeelden verspreiden). </a:t>
            </a:r>
          </a:p>
          <a:p>
            <a:endParaRPr lang="nl-BE" dirty="0"/>
          </a:p>
          <a:p>
            <a:r>
              <a:rPr lang="nl-BE" dirty="0"/>
              <a:t>Veel </a:t>
            </a:r>
            <a:r>
              <a:rPr lang="nl-BE" b="0" u="none" dirty="0"/>
              <a:t>verschillende vormen </a:t>
            </a:r>
            <a:r>
              <a:rPr lang="nl-BE" dirty="0"/>
              <a:t>van DSG: 	</a:t>
            </a:r>
          </a:p>
          <a:p>
            <a:endParaRPr lang="nl-BE" dirty="0"/>
          </a:p>
          <a:p>
            <a:pPr marL="628650" lvl="1" indent="-171450">
              <a:buFont typeface="Arial" panose="020B0604020202020204" pitchFamily="34" charset="0"/>
              <a:buChar char="•"/>
            </a:pPr>
            <a:r>
              <a:rPr lang="nl-BE" b="0" u="none" dirty="0"/>
              <a:t>Ongewenste seksueel getinte berichten &amp; bedreigingen,</a:t>
            </a:r>
            <a:r>
              <a:rPr lang="nl-BE" u="none" dirty="0"/>
              <a:t> bv. door collega’s, leidinggevenden (bv. “wat is jouw bh-maat?”, herhaaldelijk vragen om tijdens een zakenreis “samen een hotelkamer te delen” of “nog iets te bespreken in de kamer”).  </a:t>
            </a:r>
          </a:p>
          <a:p>
            <a:pPr marL="628650" lvl="1" indent="-171450">
              <a:buFont typeface="Arial" panose="020B0604020202020204" pitchFamily="34" charset="0"/>
              <a:buChar char="•"/>
            </a:pPr>
            <a:r>
              <a:rPr lang="nl-BE" b="0" u="none" dirty="0"/>
              <a:t>NCII</a:t>
            </a:r>
            <a:r>
              <a:rPr lang="nl-BE" b="1" u="none" dirty="0"/>
              <a:t>:</a:t>
            </a:r>
            <a:r>
              <a:rPr lang="nl-BE" u="none" dirty="0"/>
              <a:t> niet-consensuele verspreiding van intieme beelden, bv. via sociale media, chat, e-mail, enz. Uit #MeToo-onderzoek van het Instituut: 1% van de Belgen kreeg hier al mee te maken (bijna evenveel vrouwen als mannen), voor bevolking tussen 18-64 jaar zijn dit ongeveer 70.000 gevallen. Vaak door een ex-partner verspreid, in 1/3 van de gevallen door een kennis, vriend of vriendin (</a:t>
            </a:r>
            <a:r>
              <a:rPr lang="nl-BE" u="none" dirty="0">
                <a:sym typeface="Wingdings" panose="05000000000000000000" pitchFamily="2" charset="2"/>
              </a:rPr>
              <a:t> collega’s). Het verspreiden van iemands seksueel getinte inhoud zonder toestemming is strafbaar, maar slechts 1/6 doet aangifte bij de politie (bron: #YouToo enquête van het Instituut, rapport m.b.t. wraakporno, online seksuele intimidatie en andere vormen van cyberpesten -https://igvm-iefh.belgium.be/nl/activiteiten/discriminatie/seksisme/enquete_youtoo).</a:t>
            </a:r>
            <a:endParaRPr lang="nl-BE" b="0" u="none" dirty="0">
              <a:sym typeface="Wingdings" panose="05000000000000000000" pitchFamily="2" charset="2"/>
            </a:endParaRPr>
          </a:p>
          <a:p>
            <a:pPr marL="628650" lvl="1" indent="-171450">
              <a:buFont typeface="Arial" panose="020B0604020202020204" pitchFamily="34" charset="0"/>
              <a:buChar char="•"/>
            </a:pPr>
            <a:r>
              <a:rPr lang="nl-BE" b="0" u="none" dirty="0" err="1"/>
              <a:t>Sextortion</a:t>
            </a:r>
            <a:r>
              <a:rPr lang="nl-BE" b="1" u="none" dirty="0"/>
              <a:t>:</a:t>
            </a:r>
            <a:r>
              <a:rPr lang="nl-BE" u="none" dirty="0"/>
              <a:t> dreigen met het verspreiden van seksueel </a:t>
            </a:r>
            <a:r>
              <a:rPr lang="nl-BE" u="none" dirty="0" err="1"/>
              <a:t>getitne</a:t>
            </a:r>
            <a:r>
              <a:rPr lang="nl-BE" u="none" dirty="0"/>
              <a:t> inhoud om bv. geld, meer beelden of meer seksuele handelingen te bekomen. </a:t>
            </a:r>
          </a:p>
          <a:p>
            <a:pPr marL="628650" lvl="1" indent="-171450">
              <a:buFont typeface="Arial" panose="020B0604020202020204" pitchFamily="34" charset="0"/>
              <a:buChar char="•"/>
            </a:pPr>
            <a:r>
              <a:rPr lang="nl-BE" b="0" u="none" dirty="0"/>
              <a:t>Voyeurisme,</a:t>
            </a:r>
            <a:r>
              <a:rPr lang="nl-BE" b="1" u="none" dirty="0"/>
              <a:t> </a:t>
            </a:r>
            <a:r>
              <a:rPr lang="nl-BE" u="none" dirty="0"/>
              <a:t>ook digitale component, zonder toestemming seksueel getinte beelden van iemand anders bekijken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BE" u="none" dirty="0"/>
              <a:t>Computer gegenereerde en gefotoshopte seksueel getinte inhoud, bv. </a:t>
            </a:r>
            <a:r>
              <a:rPr lang="nl-BE" u="none" dirty="0" err="1"/>
              <a:t>deepnudes</a:t>
            </a:r>
            <a:r>
              <a:rPr lang="nl-BE" u="none" dirty="0"/>
              <a:t> </a:t>
            </a:r>
            <a:r>
              <a:rPr lang="nl-BE" dirty="0"/>
              <a:t>of </a:t>
            </a:r>
            <a:r>
              <a:rPr lang="nl-BE" dirty="0" err="1"/>
              <a:t>deepfakes</a:t>
            </a:r>
            <a:endParaRPr lang="nl-BE" dirty="0"/>
          </a:p>
          <a:p>
            <a:pPr marL="628650" lvl="1" indent="-171450">
              <a:buFont typeface="Arial" panose="020B0604020202020204" pitchFamily="34" charset="0"/>
              <a:buChar char="•"/>
            </a:pPr>
            <a:endParaRPr lang="nl-BE" b="1" dirty="0"/>
          </a:p>
          <a:p>
            <a:r>
              <a:rPr lang="nl-BE" dirty="0"/>
              <a:t>Belangrijk om bij uitwerking van een beleid </a:t>
            </a:r>
            <a:r>
              <a:rPr lang="nl-BE" b="1" dirty="0"/>
              <a:t>ook aandacht te hebben voor digitaal geweld</a:t>
            </a:r>
            <a:r>
              <a:rPr lang="nl-BE" dirty="0"/>
              <a:t>!</a:t>
            </a:r>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10</a:t>
            </a:fld>
            <a:endParaRPr lang="fr-BE"/>
          </a:p>
        </p:txBody>
      </p:sp>
    </p:spTree>
    <p:extLst>
      <p:ext uri="{BB962C8B-B14F-4D97-AF65-F5344CB8AC3E}">
        <p14:creationId xmlns:p14="http://schemas.microsoft.com/office/powerpoint/2010/main" val="2277589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Waarvoor kan men terecht bij het Instituut? </a:t>
            </a:r>
          </a:p>
          <a:p>
            <a:endParaRPr lang="nl-BE" dirty="0"/>
          </a:p>
          <a:p>
            <a:r>
              <a:rPr lang="nl-BE" dirty="0"/>
              <a:t>Informatie voor slachtoffers op de website: bijvoorbeeld templates voor melders, gericht tegen daders </a:t>
            </a:r>
          </a:p>
          <a:p>
            <a:endParaRPr lang="nl-BE" dirty="0"/>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11</a:t>
            </a:fld>
            <a:endParaRPr lang="fr-BE"/>
          </a:p>
        </p:txBody>
      </p:sp>
    </p:spTree>
    <p:extLst>
      <p:ext uri="{BB962C8B-B14F-4D97-AF65-F5344CB8AC3E}">
        <p14:creationId xmlns:p14="http://schemas.microsoft.com/office/powerpoint/2010/main" val="2218056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800" dirty="0">
                <a:effectLst/>
                <a:latin typeface="Calibri" panose="020F0502020204030204" pitchFamily="34" charset="0"/>
                <a:ea typeface="Calibri" panose="020F0502020204030204" pitchFamily="34" charset="0"/>
                <a:cs typeface="Times New Roman" panose="02020603050405020304" pitchFamily="18" charset="0"/>
              </a:rPr>
              <a:t>Het Instituut heeft reeds verschillende beslissingsbomen uitgewerkt voor verschillende doelgroepen van professionals om hen te ondersteunen (in hun handelingsmogelijkheden) bij de bescherming van slachtoffers van gendergerelateerd geweld.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sz="1800" dirty="0">
                <a:effectLst/>
                <a:latin typeface="Calibri" panose="020F0502020204030204" pitchFamily="34" charset="0"/>
                <a:ea typeface="Calibri" panose="020F0502020204030204" pitchFamily="34" charset="0"/>
                <a:cs typeface="Times New Roman" panose="02020603050405020304" pitchFamily="18" charset="0"/>
              </a:rPr>
              <a:t>In 2019 heeft het Instituut bijvoorbeeld een meldcode en bijhorende handleiding uitgewerkt voor ambtenaren van de burgerlijke stand om hen te ondersteunen in het signaleren van gedwongen huwelijken. Ambtenaren van de burgerlijke stand zijn nl. één van de laatste actoren die een gedwongen huwelijk kunnen voorkomen. De meldcode omvat een schema met belangrijke risicofactoren en signalen van een gedwongen huwelijk, alsook verschillende handelingsmogelijkheden afhankelijk van de situatie, gebaseerd op een kleurenschema (bv.: groen: geen vermoedens van een gedwongen huwelijk, oranje: vermoedens, rood: bijna zekerheid van een gedwongen huwelijk). De handleiding geeft meer informatie, zoals de context van gedwongen huwelijken, het wettelijk kader, een lijst met signalen, tips en tricks alsook contactgegevens, bv. van hulpverlening, voor de doorverwijzing van slachtoffers).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BE"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dirty="0">
                <a:sym typeface="Wingdings" panose="05000000000000000000" pitchFamily="2" charset="2"/>
              </a:rPr>
              <a:t>Verder heeft het Instituut ook, in samenwerking met de Orde der Artsen en de </a:t>
            </a:r>
            <a:r>
              <a:rPr lang="nl-BE" dirty="0" err="1">
                <a:sym typeface="Wingdings" panose="05000000000000000000" pitchFamily="2" charset="2"/>
              </a:rPr>
              <a:t>Ugent</a:t>
            </a:r>
            <a:r>
              <a:rPr lang="nl-BE" dirty="0">
                <a:sym typeface="Wingdings" panose="05000000000000000000" pitchFamily="2" charset="2"/>
              </a:rPr>
              <a:t>, handleidingen opgesteld bij de meldcodes voor ‘partnergeweld, seksueel geweld en vrouwelijke genitale verminking’ om artsen en zorgverleners een houvast te bieden bij de hulpverlening aan slachtoffers van partnergeweld, seksueel geweld en vrouwelijke genitale verminking. Ook hier bestaat de meldcode uit één bladzijde met een concreet stappenplan (zie volgende slide).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BE"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BE" dirty="0">
              <a:sym typeface="Wingdings" panose="05000000000000000000" pitchFamily="2" charset="2"/>
            </a:endParaRPr>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12</a:t>
            </a:fld>
            <a:endParaRPr lang="fr-BE"/>
          </a:p>
        </p:txBody>
      </p:sp>
    </p:spTree>
    <p:extLst>
      <p:ext uri="{BB962C8B-B14F-4D97-AF65-F5344CB8AC3E}">
        <p14:creationId xmlns:p14="http://schemas.microsoft.com/office/powerpoint/2010/main" val="1727173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dirty="0">
                <a:sym typeface="Wingdings" panose="05000000000000000000" pitchFamily="2" charset="2"/>
              </a:rPr>
              <a:t>Illustratie van de meldcode seksueel geweld.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l-BE"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dirty="0">
                <a:sym typeface="Wingdings" panose="05000000000000000000" pitchFamily="2" charset="2"/>
              </a:rPr>
              <a:t>Voor deze presentatie ligt vooral de focus op de meldcode seksueel geweld, die dus op één pagina een concreet stappenplan omvat. </a:t>
            </a:r>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13</a:t>
            </a:fld>
            <a:endParaRPr lang="fr-BE"/>
          </a:p>
        </p:txBody>
      </p:sp>
    </p:spTree>
    <p:extLst>
      <p:ext uri="{BB962C8B-B14F-4D97-AF65-F5344CB8AC3E}">
        <p14:creationId xmlns:p14="http://schemas.microsoft.com/office/powerpoint/2010/main" val="3469828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highlight>
                  <a:srgbClr val="FFFF00"/>
                </a:highlight>
              </a:rPr>
              <a:t>Slachtoffer van seksisme: dan gaat het over grapjes of misplaatste opmerkingen. Slechts 6% fysiek.</a:t>
            </a:r>
          </a:p>
          <a:p>
            <a:endParaRPr lang="nl-BE" b="0" dirty="0"/>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14</a:t>
            </a:fld>
            <a:endParaRPr lang="fr-BE"/>
          </a:p>
        </p:txBody>
      </p:sp>
    </p:spTree>
    <p:extLst>
      <p:ext uri="{BB962C8B-B14F-4D97-AF65-F5344CB8AC3E}">
        <p14:creationId xmlns:p14="http://schemas.microsoft.com/office/powerpoint/2010/main" val="986030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Vooraleer dieper wordt ingegaan op concrete tips en tricks bij de opmaak van een beslissingsboom, belangrijk even stil te staan bij de context van (seksueel) grensoverschrijdend gedrag. </a:t>
            </a:r>
          </a:p>
          <a:p>
            <a:endParaRPr lang="nl-BE" dirty="0"/>
          </a:p>
          <a:p>
            <a:r>
              <a:rPr lang="nl-BE" b="0" dirty="0">
                <a:solidFill>
                  <a:schemeClr val="tx1"/>
                </a:solidFill>
              </a:rPr>
              <a:t>Verschillende vormen van (seksueel) grensoverschrijdend gedrag, hands on (bv. “aanranding”, verkrachting) en hands off (Bv. (seksuele) intimidatie, pesten op het werk, DSG) </a:t>
            </a:r>
          </a:p>
          <a:p>
            <a:endParaRPr lang="nl-BE" b="0" dirty="0">
              <a:solidFill>
                <a:schemeClr val="tx1"/>
              </a:solidFill>
            </a:endParaRPr>
          </a:p>
          <a:p>
            <a:r>
              <a:rPr lang="nl-BE" b="1" dirty="0"/>
              <a:t>Vorm van intimidatie, machtsmisbruik! </a:t>
            </a:r>
          </a:p>
          <a:p>
            <a:pPr marL="1085850" lvl="2" indent="-171450">
              <a:buFont typeface="Arial" panose="020B0604020202020204" pitchFamily="34" charset="0"/>
              <a:buChar char="•"/>
            </a:pPr>
            <a:endParaRPr lang="nl-BE" b="1" dirty="0"/>
          </a:p>
          <a:p>
            <a:pPr marL="0" lvl="0" indent="0">
              <a:buFont typeface="Arial" panose="020B0604020202020204" pitchFamily="34" charset="0"/>
              <a:buNone/>
            </a:pPr>
            <a:r>
              <a:rPr lang="nl-BE" b="0" dirty="0"/>
              <a:t>UN-MENAMAIS-onderzoek (2021): 64% van de personen tussen 16-69 jaar in België maakte al SGG mee (4/5 vrouwen, ½ jongens en mannen). De jongste groep 16-24 jaar gaf het vaakst aan dat de het voorbije jaar SGG hadden meegemaakt. Studenten zijn extra kwetsbaar voor seksueel grensoverschrijdend gedrag.</a:t>
            </a:r>
          </a:p>
          <a:p>
            <a:pPr marL="0" lvl="0" indent="0">
              <a:buFont typeface="Arial" panose="020B0604020202020204" pitchFamily="34" charset="0"/>
              <a:buNone/>
            </a:pPr>
            <a:endParaRPr lang="nl-BE"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BE" b="0" dirty="0"/>
              <a:t>Zeer groot </a:t>
            </a:r>
            <a:r>
              <a:rPr lang="nl-BE" b="0" dirty="0" err="1"/>
              <a:t>dark</a:t>
            </a:r>
            <a:r>
              <a:rPr lang="nl-BE" b="0" dirty="0"/>
              <a:t> </a:t>
            </a:r>
            <a:r>
              <a:rPr lang="nl-BE" b="0" dirty="0" err="1"/>
              <a:t>number</a:t>
            </a:r>
            <a:r>
              <a:rPr lang="nl-BE" b="0" dirty="0"/>
              <a:t>: bijvoorbeeld de door de politiediensten geregistreerde feiten zijn slechts het topje van de ijsberg. UN-MENAMAIS-onderzoek: Slechts 7% van de slachtoffers zocht professionele hulp en 4% meldde SO-schap bij de politie.</a:t>
            </a:r>
          </a:p>
          <a:p>
            <a:pPr marL="1085850" lvl="2" indent="-171450">
              <a:buFont typeface="Arial" panose="020B0604020202020204" pitchFamily="34" charset="0"/>
              <a:buChar char="•"/>
            </a:pPr>
            <a:endParaRPr lang="nl-BE" b="1" dirty="0"/>
          </a:p>
          <a:p>
            <a:pPr marL="0" lvl="0" indent="0">
              <a:buFont typeface="Arial" panose="020B0604020202020204" pitchFamily="34" charset="0"/>
              <a:buNone/>
            </a:pPr>
            <a:r>
              <a:rPr lang="nl-BE" b="0" dirty="0"/>
              <a:t>Waarom zoeken slachtoffers niet onmiddellijk hulp? Slachtoffers ervaren veel drempels om te spreken over het geweld, zoals angst voor stigmatisering en niet geloofd te worden of niet serieus genomen te worden, schuld en schaamte, ze erkennen zichzelf niet als slachtoffer, </a:t>
            </a:r>
            <a:r>
              <a:rPr lang="nl-BE" b="0" dirty="0" err="1"/>
              <a:t>Fight</a:t>
            </a:r>
            <a:r>
              <a:rPr lang="nl-BE" b="0" dirty="0"/>
              <a:t>-flight-</a:t>
            </a:r>
            <a:r>
              <a:rPr lang="nl-BE" b="0" dirty="0" err="1"/>
              <a:t>freeze</a:t>
            </a:r>
            <a:r>
              <a:rPr lang="nl-BE" b="0" dirty="0"/>
              <a:t>-</a:t>
            </a:r>
            <a:r>
              <a:rPr lang="nl-BE" b="0" dirty="0" err="1"/>
              <a:t>fawn</a:t>
            </a:r>
            <a:r>
              <a:rPr lang="nl-BE" b="0" dirty="0"/>
              <a:t>-reactie, band met de dader (bv. bekende, maar ook belang machtsrelatie !), angst voor de gevolgen (bron: onderzoek FRA 2014). </a:t>
            </a:r>
          </a:p>
          <a:p>
            <a:pPr marL="0" lvl="0" indent="0">
              <a:buFont typeface="Arial" panose="020B0604020202020204" pitchFamily="34" charset="0"/>
              <a:buNone/>
            </a:pPr>
            <a:endParaRPr lang="nl-BE" b="0" dirty="0"/>
          </a:p>
          <a:p>
            <a:pPr marL="0" lvl="0" indent="0">
              <a:buFont typeface="Arial" panose="020B0604020202020204" pitchFamily="34" charset="0"/>
              <a:buNone/>
            </a:pPr>
            <a:r>
              <a:rPr lang="nl-BE" b="0" dirty="0"/>
              <a:t>Holistische, multidisciplinaire zorg is zeer belangrijk na seksueel geweld! Denk bv. aan initiatieven zoals de </a:t>
            </a:r>
            <a:r>
              <a:rPr lang="nl-BE" b="0" dirty="0" err="1"/>
              <a:t>ZSG’s</a:t>
            </a:r>
            <a:r>
              <a:rPr lang="nl-BE" b="0" dirty="0"/>
              <a:t>. Zorgt voor grotere kans op herstel, minder kans om opnieuw slachtoffer te worden (bron: handleiding seksueel geweld, op basis van onderzoek van </a:t>
            </a:r>
            <a:r>
              <a:rPr lang="nl-BE" b="0" dirty="0" err="1"/>
              <a:t>Keygnaert</a:t>
            </a:r>
            <a:r>
              <a:rPr lang="nl-BE" b="0" dirty="0"/>
              <a:t> et al.). Aangiftebereidheid in een ZSG: 63% van de slachtoffers of steunfiguren (ouders, voogd, …) besloot om klacht neer te leggen tijdens de eerste aanmelding op het ZSG.</a:t>
            </a:r>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15</a:t>
            </a:fld>
            <a:endParaRPr lang="fr-BE"/>
          </a:p>
        </p:txBody>
      </p:sp>
    </p:spTree>
    <p:extLst>
      <p:ext uri="{BB962C8B-B14F-4D97-AF65-F5344CB8AC3E}">
        <p14:creationId xmlns:p14="http://schemas.microsoft.com/office/powerpoint/2010/main" val="4204693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a:p>
            <a:r>
              <a:rPr lang="nl-BE" dirty="0"/>
              <a:t>Uitgangspunt en lijst waaraan je je beleid steeds moet toetsen</a:t>
            </a:r>
          </a:p>
          <a:p>
            <a:endParaRPr lang="nl-BE" dirty="0"/>
          </a:p>
          <a:p>
            <a:r>
              <a:rPr lang="nl-BE" dirty="0"/>
              <a:t>! </a:t>
            </a:r>
            <a:r>
              <a:rPr lang="nl-BE" dirty="0" err="1"/>
              <a:t>Policies</a:t>
            </a:r>
            <a:r>
              <a:rPr lang="nl-BE" dirty="0"/>
              <a:t>: </a:t>
            </a:r>
            <a:r>
              <a:rPr lang="nl-BE" dirty="0" err="1"/>
              <a:t>victim</a:t>
            </a:r>
            <a:r>
              <a:rPr lang="nl-BE" dirty="0"/>
              <a:t> </a:t>
            </a:r>
            <a:r>
              <a:rPr lang="nl-BE" dirty="0" err="1"/>
              <a:t>centered</a:t>
            </a:r>
            <a:endParaRPr lang="nl-BE" dirty="0"/>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16</a:t>
            </a:fld>
            <a:endParaRPr lang="fr-BE"/>
          </a:p>
        </p:txBody>
      </p:sp>
    </p:spTree>
    <p:extLst>
      <p:ext uri="{BB962C8B-B14F-4D97-AF65-F5344CB8AC3E}">
        <p14:creationId xmlns:p14="http://schemas.microsoft.com/office/powerpoint/2010/main" val="3765218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a:p>
            <a:r>
              <a:rPr lang="nl-BE" dirty="0"/>
              <a:t>WELK GEDRAG &amp; WELKE SPECIFIEKE RISICOFACTOREN &amp; WELKE ‘KLASSIEKE’ TECHNIEKEN</a:t>
            </a:r>
          </a:p>
          <a:p>
            <a:endParaRPr lang="nl-BE" dirty="0"/>
          </a:p>
          <a:p>
            <a:r>
              <a:rPr lang="nl-BE" sz="1200" dirty="0">
                <a:solidFill>
                  <a:schemeClr val="tx1">
                    <a:lumMod val="65000"/>
                    <a:lumOff val="35000"/>
                  </a:schemeClr>
                </a:solidFill>
                <a:latin typeface="+mj-lt"/>
              </a:rPr>
              <a:t>Vlaams expertisecentrum voor seksuele gezondheid</a:t>
            </a:r>
            <a:endParaRPr lang="nl-BE" dirty="0"/>
          </a:p>
          <a:p>
            <a:endParaRPr lang="nl-BE" dirty="0"/>
          </a:p>
          <a:p>
            <a:r>
              <a:rPr lang="nl-BE" dirty="0"/>
              <a:t>Wederzijdse toestemming: alle betrokkenen gaan akkoord en voelen zich er prettig bij.</a:t>
            </a:r>
          </a:p>
          <a:p>
            <a:r>
              <a:rPr lang="nl-BE" dirty="0"/>
              <a:t>Vrijwilligheid: er is geen sprake van beloning, manipulatie, druk of dwang.</a:t>
            </a:r>
          </a:p>
          <a:p>
            <a:r>
              <a:rPr lang="nl-BE" dirty="0"/>
              <a:t>Gelijkwaardigheid: de partners zijn gelijkwaardig op vlak van leeftijd, intelligentie, macht, maturiteit.</a:t>
            </a:r>
          </a:p>
          <a:p>
            <a:r>
              <a:rPr lang="nl-BE" dirty="0"/>
              <a:t>Ontwikkeling: het gedrag is typisch en aanvaardbaar voor de ontwikkelingsfase.</a:t>
            </a:r>
          </a:p>
          <a:p>
            <a:r>
              <a:rPr lang="nl-BE" dirty="0"/>
              <a:t>Context: het gedrag houdt rekening met de omgeving en stoort/choqueert niemand.</a:t>
            </a:r>
          </a:p>
          <a:p>
            <a:r>
              <a:rPr lang="nl-BE" dirty="0"/>
              <a:t>Zelfrespect: het gedrag veroorzaakt geen fysieke, emotionele of psychische schade bij de persoon zelf. Vaak is het ook cultureel of maatschappelijk bepaald. Wat voor jou niet aanvaardbaar is, kan dat wel zijn voor anderen</a:t>
            </a:r>
          </a:p>
          <a:p>
            <a:endParaRPr lang="nl-BE" dirty="0"/>
          </a:p>
          <a:p>
            <a:endParaRPr lang="nl-BE" dirty="0"/>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17</a:t>
            </a:fld>
            <a:endParaRPr lang="nl-BE"/>
          </a:p>
        </p:txBody>
      </p:sp>
    </p:spTree>
    <p:extLst>
      <p:ext uri="{BB962C8B-B14F-4D97-AF65-F5344CB8AC3E}">
        <p14:creationId xmlns:p14="http://schemas.microsoft.com/office/powerpoint/2010/main" val="926769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a:p>
            <a:r>
              <a:rPr lang="nl-BE" dirty="0"/>
              <a:t>Hiërarchische</a:t>
            </a:r>
            <a:r>
              <a:rPr lang="nl-BE" baseline="0" dirty="0"/>
              <a:t> verhoudingen </a:t>
            </a:r>
            <a:r>
              <a:rPr lang="nl-BE" baseline="0" dirty="0" err="1"/>
              <a:t>cfr</a:t>
            </a:r>
            <a:r>
              <a:rPr lang="nl-BE" baseline="0" dirty="0"/>
              <a:t>. volgende getuigenissen</a:t>
            </a:r>
          </a:p>
          <a:p>
            <a:pPr marL="171450" indent="-171450">
              <a:buFont typeface="Arial" panose="020B0604020202020204" pitchFamily="34" charset="0"/>
              <a:buChar char="•"/>
            </a:pPr>
            <a:r>
              <a:rPr lang="nl-BE" dirty="0"/>
              <a:t>Het begint al met de relatie tussen doctoraatsstudent en promotor: als doctoraatsstudent ben je zeer afhankelijk van de goede wil van jouw begeleidende promotor. Of je teksten worden nagelezen en worden gepubliceerd, of je je doctoraat kan verdedigen of niet … Alles hangt af van die promotor: het is een soort feodale patroon-cliëntrelatie. Zo’n relatie is de ideale voedingsbodem voor machtsmisbruik</a:t>
            </a:r>
          </a:p>
          <a:p>
            <a:pPr marL="171450" indent="-171450">
              <a:buFont typeface="Arial" panose="020B0604020202020204" pitchFamily="34" charset="0"/>
              <a:buChar char="•"/>
            </a:pPr>
            <a:r>
              <a:rPr lang="nl-BE" dirty="0"/>
              <a:t>“Het eigenlijke verhaal beperkt zich niet tot één betrokken professor, maar gaat vooral over kromme universitaire structuren en hiërarchieën die machtsmisbruik in stand houden én verzwijgen</a:t>
            </a:r>
            <a:r>
              <a:rPr lang="nl-BE" baseline="0" dirty="0"/>
              <a:t> </a:t>
            </a:r>
            <a:r>
              <a:rPr lang="nl-BE" dirty="0"/>
              <a:t>(schamper- getuigenis bevestigt klachten seksuele intimidatie Gentse professor).</a:t>
            </a:r>
          </a:p>
          <a:p>
            <a:endParaRPr lang="nl-BE" dirty="0"/>
          </a:p>
          <a:p>
            <a:r>
              <a:rPr lang="nl-BE" dirty="0"/>
              <a:t>Leeftijd waarop ze hun grenzen verkennen</a:t>
            </a:r>
          </a:p>
          <a:p>
            <a:endParaRPr lang="nl-BE" dirty="0"/>
          </a:p>
          <a:p>
            <a:r>
              <a:rPr lang="nl-BE" dirty="0"/>
              <a:t>Interculturele context vb. doctoraatsstudenten, </a:t>
            </a:r>
            <a:r>
              <a:rPr lang="nl-BE" dirty="0" err="1"/>
              <a:t>erasmusstudenten</a:t>
            </a:r>
            <a:r>
              <a:rPr lang="nl-BE" dirty="0"/>
              <a:t> -&gt; mogelijk andere interpretatie van waar grens ligt, omdat grens ook cultureel bepaald is</a:t>
            </a:r>
          </a:p>
          <a:p>
            <a:endParaRPr lang="nl-BE" dirty="0"/>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18</a:t>
            </a:fld>
            <a:endParaRPr lang="nl-BE"/>
          </a:p>
        </p:txBody>
      </p:sp>
    </p:spTree>
    <p:extLst>
      <p:ext uri="{BB962C8B-B14F-4D97-AF65-F5344CB8AC3E}">
        <p14:creationId xmlns:p14="http://schemas.microsoft.com/office/powerpoint/2010/main" val="196761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a:p>
            <a:r>
              <a:rPr lang="nl-BE" dirty="0"/>
              <a:t>Hiërarchische</a:t>
            </a:r>
            <a:r>
              <a:rPr lang="nl-BE" baseline="0" dirty="0"/>
              <a:t> verhoudingen </a:t>
            </a:r>
            <a:r>
              <a:rPr lang="nl-BE" baseline="0" dirty="0" err="1"/>
              <a:t>cfr</a:t>
            </a:r>
            <a:r>
              <a:rPr lang="nl-BE" baseline="0" dirty="0"/>
              <a:t>. volgende getuigenissen</a:t>
            </a:r>
          </a:p>
          <a:p>
            <a:pPr marL="171450" indent="-171450">
              <a:buFont typeface="Arial" panose="020B0604020202020204" pitchFamily="34" charset="0"/>
              <a:buChar char="•"/>
            </a:pPr>
            <a:r>
              <a:rPr lang="nl-BE" dirty="0"/>
              <a:t>Het begint al met de relatie tussen doctoraatsstudent en promotor: als doctoraatsstudent ben je zeer afhankelijk van de goede wil van jouw begeleidende promotor. Of je teksten worden nagelezen en worden gepubliceerd, of je je doctoraat kan verdedigen of niet … Alles hangt af van die promotor: het is een soort feodale patroon-cliëntrelatie. Zo’n relatie is de ideale voedingsbodem voor machtsmisbruik</a:t>
            </a:r>
          </a:p>
          <a:p>
            <a:pPr marL="171450" indent="-171450">
              <a:buFont typeface="Arial" panose="020B0604020202020204" pitchFamily="34" charset="0"/>
              <a:buChar char="•"/>
            </a:pPr>
            <a:r>
              <a:rPr lang="nl-BE" dirty="0"/>
              <a:t>“Het eigenlijke verhaal beperkt zich niet tot één betrokken professor, maar gaat vooral over kromme universitaire structuren en hiërarchieën die machtsmisbruik in stand houden én verzwijgen.</a:t>
            </a:r>
          </a:p>
          <a:p>
            <a:endParaRPr lang="nl-BE" dirty="0"/>
          </a:p>
          <a:p>
            <a:r>
              <a:rPr lang="nl-BE" dirty="0"/>
              <a:t>Leeftijd waarop ze hun grenzen verkennen</a:t>
            </a:r>
          </a:p>
          <a:p>
            <a:endParaRPr lang="nl-BE" dirty="0"/>
          </a:p>
          <a:p>
            <a:r>
              <a:rPr lang="nl-BE" dirty="0"/>
              <a:t>Interculturele context vb. doctoraatsstudenten, </a:t>
            </a:r>
            <a:r>
              <a:rPr lang="nl-BE" dirty="0" err="1"/>
              <a:t>erasmusstudenten</a:t>
            </a:r>
            <a:r>
              <a:rPr lang="nl-BE" dirty="0"/>
              <a:t> -&gt; mogelijk andere interpretatie van waar grens ligt, omdat grens ook cultureel bepaald is</a:t>
            </a:r>
          </a:p>
          <a:p>
            <a:endParaRPr lang="nl-BE" dirty="0"/>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19</a:t>
            </a:fld>
            <a:endParaRPr lang="nl-BE"/>
          </a:p>
        </p:txBody>
      </p:sp>
    </p:spTree>
    <p:extLst>
      <p:ext uri="{BB962C8B-B14F-4D97-AF65-F5344CB8AC3E}">
        <p14:creationId xmlns:p14="http://schemas.microsoft.com/office/powerpoint/2010/main" val="3747094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a:p>
            <a:r>
              <a:rPr lang="nl-BE" dirty="0"/>
              <a:t>Gendergelijkheid beschermen en bevorderen</a:t>
            </a:r>
          </a:p>
          <a:p>
            <a:r>
              <a:rPr lang="nl-BE" dirty="0"/>
              <a:t>Discriminatie en ongelijkheid op grond van geslacht bestrijden</a:t>
            </a:r>
          </a:p>
          <a:p>
            <a:endParaRPr lang="nl-BE" dirty="0"/>
          </a:p>
        </p:txBody>
      </p:sp>
      <p:sp>
        <p:nvSpPr>
          <p:cNvPr id="4" name="Tijdelijke aanduiding voor dianummer 3"/>
          <p:cNvSpPr>
            <a:spLocks noGrp="1"/>
          </p:cNvSpPr>
          <p:nvPr>
            <p:ph type="sldNum" sz="quarter" idx="5"/>
          </p:nvPr>
        </p:nvSpPr>
        <p:spPr/>
        <p:txBody>
          <a:bodyPr/>
          <a:lstStyle/>
          <a:p>
            <a:fld id="{E6506D95-700A-472C-8EDA-26A850A5D6B8}" type="slidenum">
              <a:rPr lang="nl-BE" smtClean="0"/>
              <a:t>2</a:t>
            </a:fld>
            <a:endParaRPr lang="nl-BE"/>
          </a:p>
        </p:txBody>
      </p:sp>
    </p:spTree>
    <p:extLst>
      <p:ext uri="{BB962C8B-B14F-4D97-AF65-F5344CB8AC3E}">
        <p14:creationId xmlns:p14="http://schemas.microsoft.com/office/powerpoint/2010/main" val="2789794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a:p>
            <a:r>
              <a:rPr lang="nl-BE" dirty="0"/>
              <a:t>Hiërarchische</a:t>
            </a:r>
            <a:r>
              <a:rPr lang="nl-BE" baseline="0" dirty="0"/>
              <a:t> verhoudingen </a:t>
            </a:r>
            <a:r>
              <a:rPr lang="nl-BE" baseline="0" dirty="0" err="1"/>
              <a:t>cfr</a:t>
            </a:r>
            <a:r>
              <a:rPr lang="nl-BE" baseline="0" dirty="0"/>
              <a:t>. volgende getuigenissen</a:t>
            </a:r>
          </a:p>
          <a:p>
            <a:pPr marL="171450" indent="-171450">
              <a:buFont typeface="Arial" panose="020B0604020202020204" pitchFamily="34" charset="0"/>
              <a:buChar char="•"/>
            </a:pPr>
            <a:r>
              <a:rPr lang="nl-BE" dirty="0"/>
              <a:t>Het begint al met de relatie tussen doctoraatsstudent en promotor: als doctoraatsstudent ben je zeer afhankelijk van de goede wil van jouw begeleidende promotor. Of je teksten worden nagelezen en worden gepubliceerd, of je je doctoraat kan verdedigen of niet … Alles hangt af van die promotor: het is een soort feodale patroon-cliëntrelatie. Zo’n relatie is de ideale voedingsbodem voor machtsmisbruik</a:t>
            </a:r>
          </a:p>
          <a:p>
            <a:pPr marL="171450" indent="-171450">
              <a:buFont typeface="Arial" panose="020B0604020202020204" pitchFamily="34" charset="0"/>
              <a:buChar char="•"/>
            </a:pPr>
            <a:r>
              <a:rPr lang="nl-BE" dirty="0"/>
              <a:t>“Het eigenlijke verhaal beperkt zich niet tot één betrokken professor, maar gaat vooral over kromme universitaire structuren en hiërarchieën die machtsmisbruik in stand houden én verzwijgen</a:t>
            </a:r>
            <a:r>
              <a:rPr lang="nl-BE" baseline="0" dirty="0"/>
              <a:t> </a:t>
            </a:r>
            <a:r>
              <a:rPr lang="nl-BE" dirty="0"/>
              <a:t>(schamper- getuigenis bevestigt klachten seksuele intimidatie Gentse professor).</a:t>
            </a:r>
          </a:p>
          <a:p>
            <a:endParaRPr lang="nl-BE" dirty="0"/>
          </a:p>
          <a:p>
            <a:r>
              <a:rPr lang="nl-BE" dirty="0"/>
              <a:t>Leeftijd waarop ze hun grenzen verkennen</a:t>
            </a:r>
          </a:p>
          <a:p>
            <a:endParaRPr lang="nl-BE" dirty="0"/>
          </a:p>
          <a:p>
            <a:r>
              <a:rPr lang="nl-BE" dirty="0"/>
              <a:t>Interculturele context vb. doctoraatsstudenten, </a:t>
            </a:r>
            <a:r>
              <a:rPr lang="nl-BE" dirty="0" err="1"/>
              <a:t>erasmusstudenten</a:t>
            </a:r>
            <a:r>
              <a:rPr lang="nl-BE" dirty="0"/>
              <a:t> -&gt; mogelijk andere interpretatie van waar grens ligt, omdat grens ook cultureel bepaald is</a:t>
            </a:r>
          </a:p>
          <a:p>
            <a:endParaRPr lang="nl-BE" dirty="0"/>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20</a:t>
            </a:fld>
            <a:endParaRPr lang="nl-BE"/>
          </a:p>
        </p:txBody>
      </p:sp>
    </p:spTree>
    <p:extLst>
      <p:ext uri="{BB962C8B-B14F-4D97-AF65-F5344CB8AC3E}">
        <p14:creationId xmlns:p14="http://schemas.microsoft.com/office/powerpoint/2010/main" val="1158644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a:p>
            <a:r>
              <a:rPr lang="nl-BE" dirty="0"/>
              <a:t>Toepassingsgebied is heel ruim: buiten arbeidsovereenkomst ook iedereen met een gezagsverhouding tewerk gesteld</a:t>
            </a:r>
          </a:p>
          <a:p>
            <a:endParaRPr lang="nl-BE" dirty="0"/>
          </a:p>
          <a:p>
            <a:r>
              <a:rPr lang="nl-BE" dirty="0"/>
              <a:t>Bijvoorbeeld ook vrijwilligerswerk indien gezagsverhouding</a:t>
            </a:r>
          </a:p>
          <a:p>
            <a:r>
              <a:rPr lang="nl-BE" dirty="0"/>
              <a:t>Ook stagiairs, beroepsopleidingen, </a:t>
            </a:r>
            <a:r>
              <a:rPr lang="nl-BE" dirty="0" err="1"/>
              <a:t>leeroveree</a:t>
            </a:r>
            <a:endParaRPr lang="nl-BE" dirty="0"/>
          </a:p>
          <a:p>
            <a:endParaRPr lang="nl-BE" dirty="0"/>
          </a:p>
          <a:p>
            <a:pPr algn="l"/>
            <a:r>
              <a:rPr lang="nl-BE" b="0" i="0" dirty="0">
                <a:solidFill>
                  <a:srgbClr val="343A40"/>
                </a:solidFill>
                <a:effectLst/>
                <a:latin typeface="Nunito Sans" pitchFamily="2" charset="0"/>
              </a:rPr>
              <a:t>Ongewenst seksueel gedrag op het werk kan zich op verschillende wijzen uiten, zowel fysiek als verbaal:</a:t>
            </a:r>
          </a:p>
          <a:p>
            <a:pPr algn="l">
              <a:buFont typeface="Arial" panose="020B0604020202020204" pitchFamily="34" charset="0"/>
              <a:buChar char="•"/>
            </a:pPr>
            <a:r>
              <a:rPr lang="nl-BE" b="0" i="0" dirty="0">
                <a:solidFill>
                  <a:srgbClr val="343A40"/>
                </a:solidFill>
                <a:effectLst/>
                <a:latin typeface="Nunito Sans" pitchFamily="2" charset="0"/>
              </a:rPr>
              <a:t>lonken of wellustige blikken,</a:t>
            </a:r>
          </a:p>
          <a:p>
            <a:pPr algn="l">
              <a:buFont typeface="Arial" panose="020B0604020202020204" pitchFamily="34" charset="0"/>
              <a:buChar char="•"/>
            </a:pPr>
            <a:r>
              <a:rPr lang="nl-BE" b="0" i="0" dirty="0">
                <a:solidFill>
                  <a:srgbClr val="343A40"/>
                </a:solidFill>
                <a:effectLst/>
                <a:latin typeface="Nunito Sans" pitchFamily="2" charset="0"/>
              </a:rPr>
              <a:t>dubbelzinnige opmerkingen of insinuaties,</a:t>
            </a:r>
          </a:p>
          <a:p>
            <a:pPr algn="l">
              <a:buFont typeface="Arial" panose="020B0604020202020204" pitchFamily="34" charset="0"/>
              <a:buChar char="•"/>
            </a:pPr>
            <a:r>
              <a:rPr lang="nl-BE" b="0" i="0" dirty="0">
                <a:solidFill>
                  <a:srgbClr val="343A40"/>
                </a:solidFill>
                <a:effectLst/>
                <a:latin typeface="Nunito Sans" pitchFamily="2" charset="0"/>
              </a:rPr>
              <a:t>tonen van pornografisch materiaal (foto's, teksten, video's, …),</a:t>
            </a:r>
          </a:p>
          <a:p>
            <a:pPr algn="l">
              <a:buFont typeface="Arial" panose="020B0604020202020204" pitchFamily="34" charset="0"/>
              <a:buChar char="•"/>
            </a:pPr>
            <a:r>
              <a:rPr lang="nl-BE" b="0" i="0" dirty="0">
                <a:solidFill>
                  <a:srgbClr val="343A40"/>
                </a:solidFill>
                <a:effectLst/>
                <a:latin typeface="Nunito Sans" pitchFamily="2" charset="0"/>
              </a:rPr>
              <a:t>compromitterende voorstellen,</a:t>
            </a:r>
          </a:p>
          <a:p>
            <a:pPr algn="l">
              <a:buFont typeface="Arial" panose="020B0604020202020204" pitchFamily="34" charset="0"/>
              <a:buChar char="•"/>
            </a:pPr>
            <a:r>
              <a:rPr lang="nl-BE" b="0" i="0" dirty="0">
                <a:solidFill>
                  <a:srgbClr val="343A40"/>
                </a:solidFill>
                <a:effectLst/>
                <a:latin typeface="Nunito Sans" pitchFamily="2" charset="0"/>
              </a:rPr>
              <a:t>aanrakingen,</a:t>
            </a:r>
          </a:p>
          <a:p>
            <a:r>
              <a:rPr lang="nl-BE" dirty="0"/>
              <a:t>enz.</a:t>
            </a:r>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21</a:t>
            </a:fld>
            <a:endParaRPr lang="nl-BE"/>
          </a:p>
        </p:txBody>
      </p:sp>
    </p:spTree>
    <p:extLst>
      <p:ext uri="{BB962C8B-B14F-4D97-AF65-F5344CB8AC3E}">
        <p14:creationId xmlns:p14="http://schemas.microsoft.com/office/powerpoint/2010/main" val="34093027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a:p>
            <a:r>
              <a:rPr lang="nl-BE" baseline="0" dirty="0"/>
              <a:t>gedragingen =woorden, bedreigingen, handelingen, gebaren of eenzijdige geschriften</a:t>
            </a:r>
          </a:p>
          <a:p>
            <a:endParaRPr lang="nl-BE" baseline="0" dirty="0"/>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22</a:t>
            </a:fld>
            <a:endParaRPr lang="nl-BE"/>
          </a:p>
        </p:txBody>
      </p:sp>
    </p:spTree>
    <p:extLst>
      <p:ext uri="{BB962C8B-B14F-4D97-AF65-F5344CB8AC3E}">
        <p14:creationId xmlns:p14="http://schemas.microsoft.com/office/powerpoint/2010/main" val="20159431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Toepassingsgebied van de genderwet is heel uitgebreid, maar wat Vlaanderen betreft, dient er rekening mee te worden gehouden dat de Vlaamse overheid bevoegd is om meldingen te behandelen die over de bevoegdheid van de deelstaten handelen. Dit is niet zo voor de andere deelstaten aangezien zij samenwerkingsakkoorden hebben met het Instituut,</a:t>
            </a:r>
          </a:p>
          <a:p>
            <a:endParaRPr lang="nl-BE" dirty="0"/>
          </a:p>
          <a:p>
            <a:r>
              <a:rPr lang="nl-BE" dirty="0"/>
              <a:t>Aanzetten tot is eveneens verboden</a:t>
            </a:r>
          </a:p>
          <a:p>
            <a:endParaRPr lang="nl-BE" dirty="0"/>
          </a:p>
          <a:p>
            <a:r>
              <a:rPr lang="nl-BE" dirty="0"/>
              <a:t>Bijvoorbeeld: studenten worden bij toegang tot event betast of worden gevraagd om hun borsten te tonen</a:t>
            </a:r>
          </a:p>
          <a:p>
            <a:endParaRPr lang="nl-BE" dirty="0"/>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23</a:t>
            </a:fld>
            <a:endParaRPr lang="nl-BE"/>
          </a:p>
        </p:txBody>
      </p:sp>
    </p:spTree>
    <p:extLst>
      <p:ext uri="{BB962C8B-B14F-4D97-AF65-F5344CB8AC3E}">
        <p14:creationId xmlns:p14="http://schemas.microsoft.com/office/powerpoint/2010/main" val="16895486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Aanzetten tot is eveneens verboden</a:t>
            </a:r>
          </a:p>
          <a:p>
            <a:endParaRPr lang="nl-BE" dirty="0"/>
          </a:p>
          <a:p>
            <a:r>
              <a:rPr lang="nl-BE" dirty="0"/>
              <a:t>Bijvoorbeeld: studenten worden bij toegang tot event betast of worden gevraagd om hun borsten te tonen</a:t>
            </a:r>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24</a:t>
            </a:fld>
            <a:endParaRPr lang="nl-BE"/>
          </a:p>
        </p:txBody>
      </p:sp>
    </p:spTree>
    <p:extLst>
      <p:ext uri="{BB962C8B-B14F-4D97-AF65-F5344CB8AC3E}">
        <p14:creationId xmlns:p14="http://schemas.microsoft.com/office/powerpoint/2010/main" val="24643443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r>
              <a:rPr lang="nl-BE" dirty="0"/>
              <a:t>Elk gebaar of handeling = ruim</a:t>
            </a:r>
          </a:p>
          <a:p>
            <a:pPr marL="628650" lvl="1" indent="-171450">
              <a:buFontTx/>
              <a:buChar char="-"/>
            </a:pPr>
            <a:r>
              <a:rPr lang="nl-BE" dirty="0"/>
              <a:t>non verbaal en verbaal </a:t>
            </a:r>
          </a:p>
          <a:p>
            <a:pPr marL="628650" lvl="1" indent="-171450">
              <a:buFontTx/>
              <a:buChar char="-"/>
            </a:pPr>
            <a:r>
              <a:rPr lang="nl-BE" dirty="0"/>
              <a:t>publicaties op sociale netwerken</a:t>
            </a:r>
          </a:p>
          <a:p>
            <a:pPr marL="628650" lvl="1" indent="-171450">
              <a:buFontTx/>
              <a:buChar char="-"/>
            </a:pPr>
            <a:r>
              <a:rPr lang="nl-BE" dirty="0"/>
              <a:t>Procedures</a:t>
            </a:r>
          </a:p>
          <a:p>
            <a:pPr marL="171450" lvl="0" indent="-171450">
              <a:buFontTx/>
              <a:buChar char="-"/>
            </a:pPr>
            <a:r>
              <a:rPr lang="nl-BE" dirty="0"/>
              <a:t>In het openbaar cf. art.</a:t>
            </a:r>
            <a:r>
              <a:rPr lang="nl-BE" baseline="0" dirty="0"/>
              <a:t> 444 </a:t>
            </a:r>
            <a:r>
              <a:rPr lang="nl-BE" baseline="0" dirty="0" err="1"/>
              <a:t>Sw</a:t>
            </a:r>
            <a:r>
              <a:rPr lang="nl-BE" baseline="0" dirty="0"/>
              <a:t>. bijvoorbeeld</a:t>
            </a:r>
          </a:p>
          <a:p>
            <a:pPr marL="628650" lvl="1" indent="-171450">
              <a:buFontTx/>
              <a:buChar char="-"/>
            </a:pPr>
            <a:r>
              <a:rPr lang="nl-BE" dirty="0"/>
              <a:t>op straat</a:t>
            </a:r>
          </a:p>
          <a:p>
            <a:pPr marL="628650" lvl="1" indent="-171450">
              <a:buFontTx/>
              <a:buChar char="-"/>
            </a:pPr>
            <a:r>
              <a:rPr lang="nl-BE" dirty="0"/>
              <a:t>in een park</a:t>
            </a:r>
          </a:p>
          <a:p>
            <a:pPr marL="628650" lvl="1" indent="-171450">
              <a:buFontTx/>
              <a:buChar char="-"/>
            </a:pPr>
            <a:r>
              <a:rPr lang="nl-BE" dirty="0"/>
              <a:t>in het  zwembad</a:t>
            </a:r>
          </a:p>
          <a:p>
            <a:pPr marL="628650" lvl="1" indent="-171450">
              <a:buFontTx/>
              <a:buChar char="-"/>
            </a:pPr>
            <a:r>
              <a:rPr lang="nl-BE" dirty="0"/>
              <a:t>op het werk</a:t>
            </a:r>
          </a:p>
          <a:p>
            <a:pPr marL="628650" lvl="1" indent="-171450">
              <a:buFontTx/>
              <a:buChar char="-"/>
            </a:pPr>
            <a:r>
              <a:rPr lang="nl-BE" dirty="0"/>
              <a:t>in dancings</a:t>
            </a:r>
          </a:p>
          <a:p>
            <a:pPr marL="628650" lvl="1" indent="-171450">
              <a:buFontTx/>
              <a:buChar char="-"/>
            </a:pPr>
            <a:r>
              <a:rPr lang="nl-BE" dirty="0"/>
              <a:t>in leslokalen of auditoria</a:t>
            </a:r>
          </a:p>
          <a:p>
            <a:pPr marL="628650" lvl="1" indent="-171450">
              <a:buFontTx/>
              <a:buChar char="-"/>
            </a:pPr>
            <a:r>
              <a:rPr lang="nl-BE" dirty="0"/>
              <a:t>in de media</a:t>
            </a:r>
          </a:p>
          <a:p>
            <a:pPr marL="628650" lvl="1" indent="-171450">
              <a:buFontTx/>
              <a:buChar char="-"/>
            </a:pPr>
            <a:r>
              <a:rPr lang="nl-BE" dirty="0"/>
              <a:t>op sociale netwerken</a:t>
            </a:r>
          </a:p>
          <a:p>
            <a:pPr marL="0" lvl="0" indent="0">
              <a:buFontTx/>
              <a:buNone/>
            </a:pPr>
            <a:endParaRPr lang="nl-BE" dirty="0"/>
          </a:p>
          <a:p>
            <a:pPr marL="171450" indent="-171450">
              <a:buFontTx/>
              <a:buChar char="-"/>
            </a:pPr>
            <a:endParaRPr lang="nl-BE" dirty="0"/>
          </a:p>
          <a:p>
            <a:endParaRPr lang="nl-BE" dirty="0"/>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25</a:t>
            </a:fld>
            <a:endParaRPr lang="nl-BE"/>
          </a:p>
        </p:txBody>
      </p:sp>
    </p:spTree>
    <p:extLst>
      <p:ext uri="{BB962C8B-B14F-4D97-AF65-F5344CB8AC3E}">
        <p14:creationId xmlns:p14="http://schemas.microsoft.com/office/powerpoint/2010/main" val="24603487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Nood aan transparantie en duidelijkheid:</a:t>
            </a:r>
          </a:p>
          <a:p>
            <a:r>
              <a:rPr lang="nl-BE" dirty="0"/>
              <a:t>Reglementen moeten makkelijk terug te vinden zijn  + bijkomende info</a:t>
            </a:r>
          </a:p>
          <a:p>
            <a:r>
              <a:rPr lang="nl-BE" dirty="0"/>
              <a:t>Duidelijk wat mogelijke sancties zijn</a:t>
            </a:r>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26</a:t>
            </a:fld>
            <a:endParaRPr lang="nl-BE"/>
          </a:p>
        </p:txBody>
      </p:sp>
    </p:spTree>
    <p:extLst>
      <p:ext uri="{BB962C8B-B14F-4D97-AF65-F5344CB8AC3E}">
        <p14:creationId xmlns:p14="http://schemas.microsoft.com/office/powerpoint/2010/main" val="27942081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27</a:t>
            </a:fld>
            <a:endParaRPr lang="nl-BE"/>
          </a:p>
        </p:txBody>
      </p:sp>
    </p:spTree>
    <p:extLst>
      <p:ext uri="{BB962C8B-B14F-4D97-AF65-F5344CB8AC3E}">
        <p14:creationId xmlns:p14="http://schemas.microsoft.com/office/powerpoint/2010/main" val="36916502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Momenteel zijn er negen centra (Brussel, Charleroi, Luik, Antwerpen, Gent, Roeselare, Leuven, Namen, Genk), maar er opent er nog een eind 2023 (Aarlen)</a:t>
            </a:r>
            <a:endParaRPr lang="nl-BE" sz="1200" dirty="0">
              <a:solidFill>
                <a:schemeClr val="tx1">
                  <a:lumMod val="65000"/>
                  <a:lumOff val="3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200" dirty="0">
              <a:solidFill>
                <a:schemeClr val="tx1">
                  <a:lumMod val="65000"/>
                  <a:lumOff val="3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dirty="0">
                <a:solidFill>
                  <a:schemeClr val="tx1">
                    <a:lumMod val="65000"/>
                    <a:lumOff val="35000"/>
                  </a:schemeClr>
                </a:solidFill>
              </a:rPr>
              <a:t>Andere mogelijkheden om problematiek aan te kaarten: sociale media, affiches, studentenkrant etc.</a:t>
            </a:r>
          </a:p>
          <a:p>
            <a:endParaRPr lang="nl-BE" dirty="0"/>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28</a:t>
            </a:fld>
            <a:endParaRPr lang="nl-BE"/>
          </a:p>
        </p:txBody>
      </p:sp>
    </p:spTree>
    <p:extLst>
      <p:ext uri="{BB962C8B-B14F-4D97-AF65-F5344CB8AC3E}">
        <p14:creationId xmlns:p14="http://schemas.microsoft.com/office/powerpoint/2010/main" val="3901938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Pijnpunten: melders beseffen dat een anonieme melding geen tot weinig effect heeft</a:t>
            </a:r>
          </a:p>
          <a:p>
            <a:endParaRPr lang="nl-BE" dirty="0"/>
          </a:p>
          <a:p>
            <a:r>
              <a:rPr lang="nl-BE" dirty="0"/>
              <a:t>Wat met meerdere anonieme meldingen tegen eenzelfde persoon?</a:t>
            </a:r>
          </a:p>
          <a:p>
            <a:endParaRPr lang="nl-BE" dirty="0"/>
          </a:p>
          <a:p>
            <a:r>
              <a:rPr lang="nl-BE" dirty="0"/>
              <a:t>Op de hoogte houden van betrokkenen zal wantrouwen doen verminderen. Slachtoffers en melders hebben het recht op informatie over de gevolgen van hun melding en het eventuele traject van de dader.</a:t>
            </a:r>
          </a:p>
          <a:p>
            <a:endParaRPr lang="nl-BE" dirty="0"/>
          </a:p>
          <a:p>
            <a:r>
              <a:rPr lang="nl-BE" dirty="0"/>
              <a:t>Breder: kan de hele gemeenschap van de onderwijsinstelling op de hoogte gehouden worden van tuchtprocedures?</a:t>
            </a:r>
          </a:p>
        </p:txBody>
      </p:sp>
      <p:sp>
        <p:nvSpPr>
          <p:cNvPr id="4" name="Tijdelijke aanduiding voor dianummer 3"/>
          <p:cNvSpPr>
            <a:spLocks noGrp="1"/>
          </p:cNvSpPr>
          <p:nvPr>
            <p:ph type="sldNum" sz="quarter" idx="5"/>
          </p:nvPr>
        </p:nvSpPr>
        <p:spPr/>
        <p:txBody>
          <a:bodyPr/>
          <a:lstStyle/>
          <a:p>
            <a:fld id="{3A9E7FAF-0CF1-4D2C-9E00-0590EA05A620}" type="slidenum">
              <a:rPr lang="nl-BE" smtClean="0"/>
              <a:t>29</a:t>
            </a:fld>
            <a:endParaRPr lang="nl-BE"/>
          </a:p>
        </p:txBody>
      </p:sp>
    </p:spTree>
    <p:extLst>
      <p:ext uri="{BB962C8B-B14F-4D97-AF65-F5344CB8AC3E}">
        <p14:creationId xmlns:p14="http://schemas.microsoft.com/office/powerpoint/2010/main" val="3681725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BE" dirty="0"/>
          </a:p>
          <a:p>
            <a:endParaRPr lang="nl-BE" dirty="0"/>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3</a:t>
            </a:fld>
            <a:endParaRPr lang="fr-BE"/>
          </a:p>
        </p:txBody>
      </p:sp>
    </p:spTree>
    <p:extLst>
      <p:ext uri="{BB962C8B-B14F-4D97-AF65-F5344CB8AC3E}">
        <p14:creationId xmlns:p14="http://schemas.microsoft.com/office/powerpoint/2010/main" val="16013414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dirty="0">
                <a:effectLst/>
                <a:latin typeface="Calibri" panose="020F0502020204030204" pitchFamily="34" charset="0"/>
                <a:ea typeface="Calibri" panose="020F0502020204030204" pitchFamily="34" charset="0"/>
                <a:cs typeface="Times New Roman" panose="02020603050405020304" pitchFamily="18" charset="0"/>
              </a:rPr>
              <a:t>Belangrijk bij de opmaak van een beslissingsboom: gaat om een handelingskader ter bescherming van slachtoffers.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dirty="0">
                <a:effectLst/>
                <a:latin typeface="Calibri" panose="020F0502020204030204" pitchFamily="34" charset="0"/>
                <a:ea typeface="Calibri" panose="020F0502020204030204" pitchFamily="34" charset="0"/>
                <a:cs typeface="Times New Roman" panose="02020603050405020304" pitchFamily="18" charset="0"/>
              </a:rPr>
              <a:t>Startpunt = melding van (S)GG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dirty="0">
                <a:effectLst/>
                <a:latin typeface="Calibri" panose="020F0502020204030204" pitchFamily="34" charset="0"/>
                <a:ea typeface="Calibri" panose="020F0502020204030204" pitchFamily="34" charset="0"/>
                <a:cs typeface="Times New Roman" panose="02020603050405020304" pitchFamily="18" charset="0"/>
              </a:rPr>
              <a:t>Probeer een zo volledig mogelijk beeld van de situatie te krijgen. Durf een gesprek aangaan, gebruik een “luisterend oor”. Het is heel belangrijk om een vertrouwensklimaat te creëren. Een slachtoffer wil in de eerste plaats gehoord worden, dit “informele” contact is erg belangrijk. Luisteren, informatie verzamelen, zonder oordelen (~ denk ook aan eerder vermelde drempels van slachtoffers).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dirty="0">
                <a:effectLst/>
                <a:latin typeface="Calibri" panose="020F0502020204030204" pitchFamily="34" charset="0"/>
                <a:ea typeface="Calibri" panose="020F0502020204030204" pitchFamily="34" charset="0"/>
                <a:cs typeface="Times New Roman" panose="02020603050405020304" pitchFamily="18" charset="0"/>
              </a:rPr>
              <a:t>Slachtoffers vinden het heel moeilijk om over de situatie te praten, 90% van de slachtoffers praat niet over wat hem of haar is overkomen, MAAR 87% geeft ook aan dat ze wel graag zouden hebben dat (in dit geval) de arts praat over de feiten (FRA, 2014).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sz="12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dirty="0">
                <a:effectLst/>
                <a:latin typeface="Calibri" panose="020F0502020204030204" pitchFamily="34" charset="0"/>
                <a:cs typeface="Times New Roman" panose="02020603050405020304" pitchFamily="18" charset="0"/>
              </a:rPr>
              <a:t>Let ook op taalgebruik: bv. slachtoffers zien zichzelf niet (altijd) als slachtoffer, zo’n term lijkt dan erg “groot”. </a:t>
            </a:r>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30</a:t>
            </a:fld>
            <a:endParaRPr lang="fr-BE"/>
          </a:p>
        </p:txBody>
      </p:sp>
    </p:spTree>
    <p:extLst>
      <p:ext uri="{BB962C8B-B14F-4D97-AF65-F5344CB8AC3E}">
        <p14:creationId xmlns:p14="http://schemas.microsoft.com/office/powerpoint/2010/main" val="42106731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Doel = bescherming slachtoffer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Breng tijdens het gesprek alle mogelijke opties in kaart en bespreek deze met het slachtoffer: wat zijn de interne opties? Externe opties?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Onderneem, indien nodig, zelf stappen ter bescherming van het slachtoffer, bv. bied ondersteuning aan bij het maken van een melding, zorg voor een directe (warme) doorverwijzing naar bv. een ZSG.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Belangrijk aandachtspunt: laat de regie in handen van het slachtoffer, laat aan het slachtoffer de keuze om zelf te bepalen welke actie er gewenst is, dring geen acties op. Volg het tempo van het slachtoffer.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Tenzij uitzonderingen (bv. art. 458bis uitzonderingen op het beroepsgeheim, noodtoestand).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31</a:t>
            </a:fld>
            <a:endParaRPr lang="fr-BE"/>
          </a:p>
        </p:txBody>
      </p:sp>
    </p:spTree>
    <p:extLst>
      <p:ext uri="{BB962C8B-B14F-4D97-AF65-F5344CB8AC3E}">
        <p14:creationId xmlns:p14="http://schemas.microsoft.com/office/powerpoint/2010/main" val="6132302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Mogelijkheden voor doorverwijzing</a:t>
            </a:r>
          </a:p>
          <a:p>
            <a:endParaRPr lang="nl-BE" dirty="0"/>
          </a:p>
          <a:p>
            <a:endParaRPr lang="nl-BE" dirty="0"/>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32</a:t>
            </a:fld>
            <a:endParaRPr lang="fr-BE"/>
          </a:p>
        </p:txBody>
      </p:sp>
    </p:spTree>
    <p:extLst>
      <p:ext uri="{BB962C8B-B14F-4D97-AF65-F5344CB8AC3E}">
        <p14:creationId xmlns:p14="http://schemas.microsoft.com/office/powerpoint/2010/main" val="27520316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Denk als derde ook aan mogelijke opvolging van het slachtoffer en communiceer hier transparant over, gebruik “menselijke” taal: </a:t>
            </a:r>
          </a:p>
          <a:p>
            <a:endParaRPr lang="nl-BE" dirty="0"/>
          </a:p>
          <a:p>
            <a:r>
              <a:rPr lang="nl-BE" dirty="0"/>
              <a:t>Bijvoorbeeld:</a:t>
            </a:r>
          </a:p>
          <a:p>
            <a:r>
              <a:rPr lang="nl-BE" dirty="0"/>
              <a:t> </a:t>
            </a:r>
          </a:p>
          <a:p>
            <a:pPr marL="171450" indent="-171450">
              <a:buFont typeface="Arial" panose="020B0604020202020204" pitchFamily="34" charset="0"/>
              <a:buChar char="•"/>
            </a:pPr>
            <a:r>
              <a:rPr lang="nl-BE" dirty="0"/>
              <a:t>Geef mee de hoe interne opvolging zal verlopen/eruit ziet, wie hiervoor zal zorgen, bij wie het slachtoffer terechtkan </a:t>
            </a:r>
          </a:p>
          <a:p>
            <a:pPr marL="171450" indent="-171450">
              <a:buFont typeface="Arial" panose="020B0604020202020204" pitchFamily="34" charset="0"/>
              <a:buChar char="•"/>
            </a:pPr>
            <a:r>
              <a:rPr lang="nl-BE" dirty="0"/>
              <a:t>Geef mee wat een slachtoffer kan verwachten</a:t>
            </a:r>
          </a:p>
          <a:p>
            <a:pPr marL="171450" indent="-171450">
              <a:buFont typeface="Arial" panose="020B0604020202020204" pitchFamily="34" charset="0"/>
              <a:buChar char="•"/>
            </a:pPr>
            <a:r>
              <a:rPr lang="nl-BE" dirty="0"/>
              <a:t>Bv. info en/of doorverwijzing over hulpverlening (zie ook vorige)</a:t>
            </a:r>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33</a:t>
            </a:fld>
            <a:endParaRPr lang="fr-BE"/>
          </a:p>
        </p:txBody>
      </p:sp>
    </p:spTree>
    <p:extLst>
      <p:ext uri="{BB962C8B-B14F-4D97-AF65-F5344CB8AC3E}">
        <p14:creationId xmlns:p14="http://schemas.microsoft.com/office/powerpoint/2010/main" val="32987590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3B2EDCE7-D8D0-4137-8A5E-39AA84E9C1AF}" type="slidenum">
              <a:rPr lang="fr-BE" smtClean="0"/>
              <a:t>34</a:t>
            </a:fld>
            <a:endParaRPr lang="fr-BE"/>
          </a:p>
        </p:txBody>
      </p:sp>
    </p:spTree>
    <p:extLst>
      <p:ext uri="{BB962C8B-B14F-4D97-AF65-F5344CB8AC3E}">
        <p14:creationId xmlns:p14="http://schemas.microsoft.com/office/powerpoint/2010/main" val="3137227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a:buFont typeface="Arial" panose="020B0604020202020204" pitchFamily="34" charset="0"/>
              <a:buNone/>
              <a:defRPr/>
            </a:pPr>
            <a:r>
              <a:rPr lang="nl-BE" sz="1200" b="0" noProof="0" dirty="0">
                <a:solidFill>
                  <a:schemeClr val="accent2">
                    <a:lumMod val="75000"/>
                  </a:schemeClr>
                </a:solidFill>
                <a:latin typeface="Calibri" panose="020F0502020204030204" pitchFamily="34" charset="0"/>
              </a:rPr>
              <a:t>Sinds 9 januari 2023 is de lijst met beschermde criteria aangepast.</a:t>
            </a:r>
          </a:p>
          <a:p>
            <a:pPr marL="0" lvl="0" indent="0">
              <a:buFont typeface="Arial" panose="020B0604020202020204" pitchFamily="34" charset="0"/>
              <a:buNone/>
              <a:defRPr/>
            </a:pPr>
            <a:endParaRPr lang="nl-BE" sz="1200" b="0" noProof="0" dirty="0">
              <a:solidFill>
                <a:schemeClr val="accent2">
                  <a:lumMod val="75000"/>
                </a:schemeClr>
              </a:solidFill>
              <a:latin typeface="Calibri" panose="020F0502020204030204" pitchFamily="34" charset="0"/>
            </a:endParaRPr>
          </a:p>
          <a:p>
            <a:pPr marL="0" lvl="0" indent="0">
              <a:buFont typeface="Arial" panose="020B0604020202020204" pitchFamily="34" charset="0"/>
              <a:buNone/>
              <a:defRPr/>
            </a:pPr>
            <a:r>
              <a:rPr lang="nl-BE" sz="1200" b="0" noProof="0" dirty="0">
                <a:solidFill>
                  <a:schemeClr val="accent2">
                    <a:lumMod val="75000"/>
                  </a:schemeClr>
                </a:solidFill>
                <a:latin typeface="Calibri" panose="020F0502020204030204" pitchFamily="34" charset="0"/>
              </a:rPr>
              <a:t>Zo verdwijnen </a:t>
            </a:r>
            <a:r>
              <a:rPr lang="nl-BE" sz="1200" b="0" noProof="0" dirty="0" err="1">
                <a:solidFill>
                  <a:schemeClr val="accent2">
                    <a:lumMod val="75000"/>
                  </a:schemeClr>
                </a:solidFill>
                <a:latin typeface="Calibri" panose="020F0502020204030204" pitchFamily="34" charset="0"/>
              </a:rPr>
              <a:t>meemoederschap</a:t>
            </a:r>
            <a:r>
              <a:rPr lang="nl-BE" sz="1200" b="0" noProof="0" dirty="0">
                <a:solidFill>
                  <a:schemeClr val="accent2">
                    <a:lumMod val="75000"/>
                  </a:schemeClr>
                </a:solidFill>
                <a:latin typeface="Calibri" panose="020F0502020204030204" pitchFamily="34" charset="0"/>
              </a:rPr>
              <a:t> adoptie en vaderschap als aparte criteria en worden zij opgeslorpt door een breder criterium « gezinsverantwoordelijkheden », Dit is een breed criterium en heeft als bedoeling personen die zorgverantwoordelijkheden hebben ten aanzien van kinderen of ten aanzien van personen uit de omgeving die zorg behoeven, te beschermen tegen een discriminatie omwille van die zorg.</a:t>
            </a:r>
          </a:p>
          <a:p>
            <a:pPr marL="0" lvl="0" indent="0">
              <a:buFont typeface="Arial" panose="020B0604020202020204" pitchFamily="34" charset="0"/>
              <a:buNone/>
              <a:defRPr/>
            </a:pPr>
            <a:endParaRPr lang="nl-BE" sz="1200" b="0" noProof="0" dirty="0">
              <a:solidFill>
                <a:schemeClr val="accent2">
                  <a:lumMod val="75000"/>
                </a:schemeClr>
              </a:solidFill>
              <a:latin typeface="Calibri" panose="020F0502020204030204" pitchFamily="34" charset="0"/>
            </a:endParaRPr>
          </a:p>
          <a:p>
            <a:pPr marL="0" lvl="0" indent="0">
              <a:buFont typeface="Arial" panose="020B0604020202020204" pitchFamily="34" charset="0"/>
              <a:buNone/>
              <a:defRPr/>
            </a:pPr>
            <a:r>
              <a:rPr lang="nl-BE" sz="1200" b="0" noProof="0" dirty="0">
                <a:solidFill>
                  <a:schemeClr val="accent2">
                    <a:lumMod val="75000"/>
                  </a:schemeClr>
                </a:solidFill>
                <a:latin typeface="Calibri" panose="020F0502020204030204" pitchFamily="34" charset="0"/>
              </a:rPr>
              <a:t>Meestal zal het dus gelinkt zijn aan een verlof (zoals palliatief verlof, ouderschapsverlof, geboorteverlof, adoptieverlof), maar in se kan het ook gelden wanneer bijvoorbeeld een bedrijf stelt dat ouders met jonge kinderen geen aanspraak kunnen maken op een promotie omdat die de facto niet flexibel genoeg zijn.</a:t>
            </a:r>
          </a:p>
          <a:p>
            <a:endParaRPr lang="nl-BE" dirty="0"/>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4</a:t>
            </a:fld>
            <a:endParaRPr lang="fr-BE"/>
          </a:p>
        </p:txBody>
      </p:sp>
    </p:spTree>
    <p:extLst>
      <p:ext uri="{BB962C8B-B14F-4D97-AF65-F5344CB8AC3E}">
        <p14:creationId xmlns:p14="http://schemas.microsoft.com/office/powerpoint/2010/main" val="923476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5</a:t>
            </a:fld>
            <a:endParaRPr lang="fr-BE"/>
          </a:p>
        </p:txBody>
      </p:sp>
    </p:spTree>
    <p:extLst>
      <p:ext uri="{BB962C8B-B14F-4D97-AF65-F5344CB8AC3E}">
        <p14:creationId xmlns:p14="http://schemas.microsoft.com/office/powerpoint/2010/main" val="142126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r>
              <a:rPr lang="nl-BE" dirty="0"/>
              <a:t>Samengevat: indien iemand slachtoffer wordt van pesterijen omwille van bijvoorbeeld geslacht binnen een arbeidscontext, dan is de Welzijnswet van toepassing, en dus niet de Genderwet. </a:t>
            </a:r>
          </a:p>
          <a:p>
            <a:pPr marL="171450" indent="-171450">
              <a:buFontTx/>
              <a:buChar char="-"/>
            </a:pPr>
            <a:r>
              <a:rPr lang="nl-BE" dirty="0"/>
              <a:t>Sinds 1 juni 2023 bestaat er een uitzondering op dit principe wat de bescherming tegen represailles betreft. Indien iemand bijvoorbeeld melding maakt bij het Instituut van seksuele intimidatie door een leidinggevende, dan is de Welzijnswet van toepassing wat de kwalificatie en sanctie betreft. Echter, wat de bescherming tegen represailles betreft, is dan wel de regeling uit de Genderwet van toepassing.</a:t>
            </a:r>
          </a:p>
          <a:p>
            <a:pPr marL="171450" indent="-171450">
              <a:buFontTx/>
              <a:buChar char="-"/>
            </a:pPr>
            <a:r>
              <a:rPr lang="nl-BE" dirty="0"/>
              <a:t>Vaak zijn beide regelgevingen met elkaar verweven en beide van toepassing in eenzelfde dossier, bijvoorbeeld wanneer er alsnog een ontslag of andere benadeling volgt.</a:t>
            </a:r>
          </a:p>
          <a:p>
            <a:endParaRPr lang="nl-BE" dirty="0"/>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6</a:t>
            </a:fld>
            <a:endParaRPr lang="fr-BE"/>
          </a:p>
        </p:txBody>
      </p:sp>
    </p:spTree>
    <p:extLst>
      <p:ext uri="{BB962C8B-B14F-4D97-AF65-F5344CB8AC3E}">
        <p14:creationId xmlns:p14="http://schemas.microsoft.com/office/powerpoint/2010/main" val="266752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Tegenpartij = meestal (voormalig) werkgever</a:t>
            </a:r>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7</a:t>
            </a:fld>
            <a:endParaRPr lang="fr-BE"/>
          </a:p>
        </p:txBody>
      </p:sp>
    </p:spTree>
    <p:extLst>
      <p:ext uri="{BB962C8B-B14F-4D97-AF65-F5344CB8AC3E}">
        <p14:creationId xmlns:p14="http://schemas.microsoft.com/office/powerpoint/2010/main" val="570906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Wanneer iemand tot op heden werkzaam is op de plaats waar die te maken krijgt met psychosociale risico’s, dan staat Instituut op de achtergrond. In eerste instantie verwijzen wij steeds door de geijkte kanalen zijnde vertrouwenspersoon en externe preventiedienst.</a:t>
            </a:r>
          </a:p>
          <a:p>
            <a:r>
              <a:rPr lang="nl-BE" dirty="0"/>
              <a:t>Instituut kan een oogje in het zeil houden en persoon, indien nodig adviseren.</a:t>
            </a:r>
          </a:p>
          <a:p>
            <a:endParaRPr lang="nl-BE" dirty="0"/>
          </a:p>
          <a:p>
            <a:r>
              <a:rPr lang="nl-BE" dirty="0"/>
              <a:t>Indien het om zeer ernstige feiten gaat (bijvoorbeeld verkrachting of geweld), dan verwijzen we ook door naar de politiediensten.</a:t>
            </a:r>
          </a:p>
          <a:p>
            <a:endParaRPr lang="nl-BE" dirty="0"/>
          </a:p>
          <a:p>
            <a:r>
              <a:rPr lang="nl-BE" dirty="0"/>
              <a:t>Vaak zijn mensen niet nodig genoeg en is er een veelheid aan verschillende procedures (bijvoorbeeld universiteiten), dat zij bijstand nodig hebben om het bos door de bomen te zien. In dat geval kan het Instituut hen bijstaan,</a:t>
            </a:r>
          </a:p>
          <a:p>
            <a:endParaRPr lang="nl-BE" dirty="0"/>
          </a:p>
          <a:p>
            <a:r>
              <a:rPr lang="nl-BE" dirty="0"/>
              <a:t>Hangt samen met vorige punt. Soms zijn melders ontevreden over de uitkomst van hun klacht of de manier waarop hun klacht werd behandeld.</a:t>
            </a:r>
          </a:p>
          <a:p>
            <a:r>
              <a:rPr lang="nl-BE" dirty="0"/>
              <a:t>Ook dan kan het Instituut het slachtoffer bijstaan in contacten met de werkgever of preventiedienst, zeker wanneer er structurele pijnpunten aan het licht komen. Bijvoorbeeld universiteiten.</a:t>
            </a:r>
          </a:p>
          <a:p>
            <a:endParaRPr lang="nl-BE" dirty="0"/>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8</a:t>
            </a:fld>
            <a:endParaRPr lang="fr-BE"/>
          </a:p>
        </p:txBody>
      </p:sp>
    </p:spTree>
    <p:extLst>
      <p:ext uri="{BB962C8B-B14F-4D97-AF65-F5344CB8AC3E}">
        <p14:creationId xmlns:p14="http://schemas.microsoft.com/office/powerpoint/2010/main" val="3894648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Dat zal ook uit de voorbeelden blijken, maar vaak blijft het niet bij psychosociale risico’s alleen. Meestal volgt er een ontslag.</a:t>
            </a:r>
          </a:p>
          <a:p>
            <a:r>
              <a:rPr lang="nl-BE" dirty="0"/>
              <a:t>Dan treedt het Instituut op de voorgrond.</a:t>
            </a:r>
          </a:p>
          <a:p>
            <a:endParaRPr lang="nl-BE" dirty="0"/>
          </a:p>
          <a:p>
            <a:r>
              <a:rPr lang="nl-BE" dirty="0"/>
              <a:t>Bijvoorbeeld: bedrijf intimideert werknemers die ouderschapsverlof opnemen en stelt systematisch hun aanvraag uit. Schending van Welzijnswet werd weerhouden.</a:t>
            </a:r>
          </a:p>
          <a:p>
            <a:endParaRPr lang="nl-BE" dirty="0"/>
          </a:p>
          <a:p>
            <a:r>
              <a:rPr lang="nl-BE" dirty="0"/>
              <a:t>Merendeel van de dossiers zijn dan ook burgerrechtelijk.</a:t>
            </a:r>
          </a:p>
          <a:p>
            <a:endParaRPr lang="nl-BE" dirty="0"/>
          </a:p>
          <a:p>
            <a:r>
              <a:rPr lang="nl-BE" dirty="0"/>
              <a:t>Soms zijn er grote strafrechtelijke zaken, zoals het dossier Fabre. Daar ging het eveneens over pesterijen en ongewenst seksueel gedrag (+aanranding van de eerbaarheid)</a:t>
            </a:r>
          </a:p>
          <a:p>
            <a:endParaRPr lang="nl-BE" dirty="0"/>
          </a:p>
          <a:p>
            <a:r>
              <a:rPr lang="nl-BE" dirty="0"/>
              <a:t>In strafzaken wordt Instituut burgerlijke partij, in civielrechtelijke zaken stapt Instituut samen met slachtoffer naar rechtbank. In beide gevallen eigen vordering.</a:t>
            </a:r>
          </a:p>
          <a:p>
            <a:pPr marL="171450" indent="-171450">
              <a:buFontTx/>
              <a:buChar char="-"/>
            </a:pPr>
            <a:endParaRPr lang="nl-BE" dirty="0"/>
          </a:p>
          <a:p>
            <a:endParaRPr lang="nl-BE" dirty="0"/>
          </a:p>
        </p:txBody>
      </p:sp>
      <p:sp>
        <p:nvSpPr>
          <p:cNvPr id="4" name="Tijdelijke aanduiding voor dianummer 3"/>
          <p:cNvSpPr>
            <a:spLocks noGrp="1"/>
          </p:cNvSpPr>
          <p:nvPr>
            <p:ph type="sldNum" sz="quarter" idx="5"/>
          </p:nvPr>
        </p:nvSpPr>
        <p:spPr/>
        <p:txBody>
          <a:bodyPr/>
          <a:lstStyle/>
          <a:p>
            <a:fld id="{3B2EDCE7-D8D0-4137-8A5E-39AA84E9C1AF}" type="slidenum">
              <a:rPr lang="fr-BE" smtClean="0"/>
              <a:t>9</a:t>
            </a:fld>
            <a:endParaRPr lang="fr-BE"/>
          </a:p>
        </p:txBody>
      </p:sp>
    </p:spTree>
    <p:extLst>
      <p:ext uri="{BB962C8B-B14F-4D97-AF65-F5344CB8AC3E}">
        <p14:creationId xmlns:p14="http://schemas.microsoft.com/office/powerpoint/2010/main" val="392616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28-08-23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1360808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28-08-23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345819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28-08-23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33191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28-08-23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138005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6F79D83-EFCA-4D11-BDE1-0FFC80818027}" type="datetimeFigureOut">
              <a:rPr lang="fr-BE" smtClean="0"/>
              <a:t>28-08-23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22014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56F79D83-EFCA-4D11-BDE1-0FFC80818027}" type="datetimeFigureOut">
              <a:rPr lang="fr-BE" smtClean="0"/>
              <a:t>28-08-23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146212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56F79D83-EFCA-4D11-BDE1-0FFC80818027}" type="datetimeFigureOut">
              <a:rPr lang="fr-BE" smtClean="0"/>
              <a:t>28-08-23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118288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e la date 2"/>
          <p:cNvSpPr>
            <a:spLocks noGrp="1"/>
          </p:cNvSpPr>
          <p:nvPr>
            <p:ph type="dt" sz="half" idx="10"/>
          </p:nvPr>
        </p:nvSpPr>
        <p:spPr/>
        <p:txBody>
          <a:bodyPr/>
          <a:lstStyle/>
          <a:p>
            <a:fld id="{56F79D83-EFCA-4D11-BDE1-0FFC80818027}" type="datetimeFigureOut">
              <a:rPr lang="fr-BE" smtClean="0"/>
              <a:t>28-08-23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272439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F79D83-EFCA-4D11-BDE1-0FFC80818027}" type="datetimeFigureOut">
              <a:rPr lang="fr-BE" smtClean="0"/>
              <a:t>28-08-23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3794750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6F79D83-EFCA-4D11-BDE1-0FFC80818027}" type="datetimeFigureOut">
              <a:rPr lang="fr-BE" smtClean="0"/>
              <a:t>28-08-23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234549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6F79D83-EFCA-4D11-BDE1-0FFC80818027}" type="datetimeFigureOut">
              <a:rPr lang="fr-BE" smtClean="0"/>
              <a:t>28-08-23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217659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4" descr="D:\Profiles\vanholll\My Documents\documenten\website\BANNER_NL.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26988"/>
            <a:ext cx="91440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titre 1"/>
          <p:cNvSpPr>
            <a:spLocks noGrp="1"/>
          </p:cNvSpPr>
          <p:nvPr>
            <p:ph type="title"/>
          </p:nvPr>
        </p:nvSpPr>
        <p:spPr>
          <a:xfrm>
            <a:off x="457200" y="764704"/>
            <a:ext cx="8229600" cy="796950"/>
          </a:xfrm>
          <a:prstGeom prst="rect">
            <a:avLst/>
          </a:prstGeom>
        </p:spPr>
        <p:txBody>
          <a:bodyPr vert="horz" lIns="91440" tIns="45720" rIns="91440" bIns="45720" rtlCol="0" anchor="ctr">
            <a:normAutofit/>
          </a:bodyPr>
          <a:lstStyle/>
          <a:p>
            <a:r>
              <a:rPr lang="fr-FR" dirty="0"/>
              <a:t>Modifiez le style du titre</a:t>
            </a:r>
            <a:endParaRPr lang="fr-BE" dirty="0"/>
          </a:p>
        </p:txBody>
      </p:sp>
      <p:sp>
        <p:nvSpPr>
          <p:cNvPr id="3" name="Espace réservé du texte 2"/>
          <p:cNvSpPr>
            <a:spLocks noGrp="1"/>
          </p:cNvSpPr>
          <p:nvPr>
            <p:ph type="body" idx="1"/>
          </p:nvPr>
        </p:nvSpPr>
        <p:spPr>
          <a:xfrm>
            <a:off x="457200" y="1567333"/>
            <a:ext cx="82296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79D83-EFCA-4D11-BDE1-0FFC80818027}" type="datetimeFigureOut">
              <a:rPr lang="fr-BE" smtClean="0"/>
              <a:t>28-08-23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A1B0C-CB69-4D8E-839F-981AF1558B97}" type="slidenum">
              <a:rPr lang="fr-BE" smtClean="0"/>
              <a:t>‹nr.›</a:t>
            </a:fld>
            <a:endParaRPr lang="fr-BE"/>
          </a:p>
        </p:txBody>
      </p:sp>
      <p:grpSp>
        <p:nvGrpSpPr>
          <p:cNvPr id="8" name="Group 5"/>
          <p:cNvGrpSpPr>
            <a:grpSpLocks noChangeAspect="1"/>
          </p:cNvGrpSpPr>
          <p:nvPr userDrawn="1"/>
        </p:nvGrpSpPr>
        <p:grpSpPr bwMode="auto">
          <a:xfrm>
            <a:off x="7884368" y="5958730"/>
            <a:ext cx="828675" cy="782638"/>
            <a:chOff x="1620" y="968"/>
            <a:chExt cx="2519" cy="2383"/>
          </a:xfrm>
        </p:grpSpPr>
        <p:sp>
          <p:nvSpPr>
            <p:cNvPr id="9" name="Rectangle 12"/>
            <p:cNvSpPr>
              <a:spLocks noChangeArrowheads="1"/>
            </p:cNvSpPr>
            <p:nvPr/>
          </p:nvSpPr>
          <p:spPr bwMode="auto">
            <a:xfrm>
              <a:off x="1620" y="968"/>
              <a:ext cx="2519" cy="2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BE" sz="1800" b="0" i="0" u="none" strike="noStrike" kern="0" cap="none" spc="0" normalizeH="0" baseline="0" noProof="0">
                <a:ln>
                  <a:noFill/>
                </a:ln>
                <a:solidFill>
                  <a:sysClr val="windowText" lastClr="000000"/>
                </a:solidFill>
                <a:effectLst/>
                <a:uLnTx/>
                <a:uFillTx/>
              </a:endParaRPr>
            </a:p>
          </p:txBody>
        </p:sp>
        <p:sp>
          <p:nvSpPr>
            <p:cNvPr id="10" name="Freeform 7"/>
            <p:cNvSpPr>
              <a:spLocks/>
            </p:cNvSpPr>
            <p:nvPr/>
          </p:nvSpPr>
          <p:spPr bwMode="auto">
            <a:xfrm>
              <a:off x="2245" y="2435"/>
              <a:ext cx="145" cy="149"/>
            </a:xfrm>
            <a:custGeom>
              <a:avLst/>
              <a:gdLst>
                <a:gd name="T0" fmla="*/ 10 w 290"/>
                <a:gd name="T1" fmla="*/ 19 h 298"/>
                <a:gd name="T2" fmla="*/ 8 w 290"/>
                <a:gd name="T3" fmla="*/ 19 h 298"/>
                <a:gd name="T4" fmla="*/ 6 w 290"/>
                <a:gd name="T5" fmla="*/ 18 h 298"/>
                <a:gd name="T6" fmla="*/ 4 w 290"/>
                <a:gd name="T7" fmla="*/ 17 h 298"/>
                <a:gd name="T8" fmla="*/ 2 w 290"/>
                <a:gd name="T9" fmla="*/ 16 h 298"/>
                <a:gd name="T10" fmla="*/ 1 w 290"/>
                <a:gd name="T11" fmla="*/ 14 h 298"/>
                <a:gd name="T12" fmla="*/ 1 w 290"/>
                <a:gd name="T13" fmla="*/ 12 h 298"/>
                <a:gd name="T14" fmla="*/ 0 w 290"/>
                <a:gd name="T15" fmla="*/ 10 h 298"/>
                <a:gd name="T16" fmla="*/ 1 w 290"/>
                <a:gd name="T17" fmla="*/ 8 h 298"/>
                <a:gd name="T18" fmla="*/ 1 w 290"/>
                <a:gd name="T19" fmla="*/ 6 h 298"/>
                <a:gd name="T20" fmla="*/ 2 w 290"/>
                <a:gd name="T21" fmla="*/ 4 h 298"/>
                <a:gd name="T22" fmla="*/ 4 w 290"/>
                <a:gd name="T23" fmla="*/ 2 h 298"/>
                <a:gd name="T24" fmla="*/ 6 w 290"/>
                <a:gd name="T25" fmla="*/ 1 h 298"/>
                <a:gd name="T26" fmla="*/ 8 w 290"/>
                <a:gd name="T27" fmla="*/ 1 h 298"/>
                <a:gd name="T28" fmla="*/ 10 w 290"/>
                <a:gd name="T29" fmla="*/ 0 h 298"/>
                <a:gd name="T30" fmla="*/ 12 w 290"/>
                <a:gd name="T31" fmla="*/ 1 h 298"/>
                <a:gd name="T32" fmla="*/ 14 w 290"/>
                <a:gd name="T33" fmla="*/ 1 h 298"/>
                <a:gd name="T34" fmla="*/ 15 w 290"/>
                <a:gd name="T35" fmla="*/ 2 h 298"/>
                <a:gd name="T36" fmla="*/ 17 w 290"/>
                <a:gd name="T37" fmla="*/ 4 h 298"/>
                <a:gd name="T38" fmla="*/ 18 w 290"/>
                <a:gd name="T39" fmla="*/ 6 h 298"/>
                <a:gd name="T40" fmla="*/ 18 w 290"/>
                <a:gd name="T41" fmla="*/ 8 h 298"/>
                <a:gd name="T42" fmla="*/ 19 w 290"/>
                <a:gd name="T43" fmla="*/ 10 h 298"/>
                <a:gd name="T44" fmla="*/ 18 w 290"/>
                <a:gd name="T45" fmla="*/ 12 h 298"/>
                <a:gd name="T46" fmla="*/ 18 w 290"/>
                <a:gd name="T47" fmla="*/ 14 h 298"/>
                <a:gd name="T48" fmla="*/ 17 w 290"/>
                <a:gd name="T49" fmla="*/ 16 h 298"/>
                <a:gd name="T50" fmla="*/ 15 w 290"/>
                <a:gd name="T51" fmla="*/ 17 h 298"/>
                <a:gd name="T52" fmla="*/ 14 w 290"/>
                <a:gd name="T53" fmla="*/ 18 h 298"/>
                <a:gd name="T54" fmla="*/ 12 w 290"/>
                <a:gd name="T55" fmla="*/ 19 h 298"/>
                <a:gd name="T56" fmla="*/ 10 w 290"/>
                <a:gd name="T57" fmla="*/ 19 h 2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0" h="298">
                  <a:moveTo>
                    <a:pt x="147" y="298"/>
                  </a:moveTo>
                  <a:lnTo>
                    <a:pt x="113" y="294"/>
                  </a:lnTo>
                  <a:lnTo>
                    <a:pt x="83" y="283"/>
                  </a:lnTo>
                  <a:lnTo>
                    <a:pt x="55" y="266"/>
                  </a:lnTo>
                  <a:lnTo>
                    <a:pt x="32" y="243"/>
                  </a:lnTo>
                  <a:lnTo>
                    <a:pt x="16" y="216"/>
                  </a:lnTo>
                  <a:lnTo>
                    <a:pt x="5" y="184"/>
                  </a:lnTo>
                  <a:lnTo>
                    <a:pt x="0" y="150"/>
                  </a:lnTo>
                  <a:lnTo>
                    <a:pt x="5" y="115"/>
                  </a:lnTo>
                  <a:lnTo>
                    <a:pt x="16" y="83"/>
                  </a:lnTo>
                  <a:lnTo>
                    <a:pt x="32" y="55"/>
                  </a:lnTo>
                  <a:lnTo>
                    <a:pt x="55" y="32"/>
                  </a:lnTo>
                  <a:lnTo>
                    <a:pt x="83" y="14"/>
                  </a:lnTo>
                  <a:lnTo>
                    <a:pt x="113" y="3"/>
                  </a:lnTo>
                  <a:lnTo>
                    <a:pt x="147" y="0"/>
                  </a:lnTo>
                  <a:lnTo>
                    <a:pt x="179" y="3"/>
                  </a:lnTo>
                  <a:lnTo>
                    <a:pt x="210" y="14"/>
                  </a:lnTo>
                  <a:lnTo>
                    <a:pt x="237" y="32"/>
                  </a:lnTo>
                  <a:lnTo>
                    <a:pt x="258" y="55"/>
                  </a:lnTo>
                  <a:lnTo>
                    <a:pt x="275" y="83"/>
                  </a:lnTo>
                  <a:lnTo>
                    <a:pt x="287" y="115"/>
                  </a:lnTo>
                  <a:lnTo>
                    <a:pt x="290" y="150"/>
                  </a:lnTo>
                  <a:lnTo>
                    <a:pt x="287" y="184"/>
                  </a:lnTo>
                  <a:lnTo>
                    <a:pt x="275" y="216"/>
                  </a:lnTo>
                  <a:lnTo>
                    <a:pt x="258" y="243"/>
                  </a:lnTo>
                  <a:lnTo>
                    <a:pt x="237" y="266"/>
                  </a:lnTo>
                  <a:lnTo>
                    <a:pt x="210" y="283"/>
                  </a:lnTo>
                  <a:lnTo>
                    <a:pt x="179" y="294"/>
                  </a:lnTo>
                  <a:lnTo>
                    <a:pt x="147" y="298"/>
                  </a:lnTo>
                  <a:close/>
                </a:path>
              </a:pathLst>
            </a:custGeom>
            <a:solidFill>
              <a:srgbClr val="000000"/>
            </a:solidFill>
            <a:ln w="0">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BE" sz="1800" b="0" i="0" u="none" strike="noStrike" kern="0" cap="none" spc="0" normalizeH="0" baseline="0" noProof="0">
                <a:ln>
                  <a:noFill/>
                </a:ln>
                <a:solidFill>
                  <a:sysClr val="windowText" lastClr="000000"/>
                </a:solidFill>
                <a:effectLst/>
                <a:uLnTx/>
                <a:uFillTx/>
              </a:endParaRPr>
            </a:p>
          </p:txBody>
        </p:sp>
        <p:sp>
          <p:nvSpPr>
            <p:cNvPr id="11" name="Freeform 8"/>
            <p:cNvSpPr>
              <a:spLocks noEditPoints="1"/>
            </p:cNvSpPr>
            <p:nvPr/>
          </p:nvSpPr>
          <p:spPr bwMode="auto">
            <a:xfrm>
              <a:off x="2414" y="1768"/>
              <a:ext cx="946" cy="824"/>
            </a:xfrm>
            <a:custGeom>
              <a:avLst/>
              <a:gdLst>
                <a:gd name="T0" fmla="*/ 118 w 1891"/>
                <a:gd name="T1" fmla="*/ 58 h 1648"/>
                <a:gd name="T2" fmla="*/ 114 w 1891"/>
                <a:gd name="T3" fmla="*/ 47 h 1648"/>
                <a:gd name="T4" fmla="*/ 106 w 1891"/>
                <a:gd name="T5" fmla="*/ 38 h 1648"/>
                <a:gd name="T6" fmla="*/ 96 w 1891"/>
                <a:gd name="T7" fmla="*/ 34 h 1648"/>
                <a:gd name="T8" fmla="*/ 84 w 1891"/>
                <a:gd name="T9" fmla="*/ 33 h 1648"/>
                <a:gd name="T10" fmla="*/ 74 w 1891"/>
                <a:gd name="T11" fmla="*/ 36 h 1648"/>
                <a:gd name="T12" fmla="*/ 66 w 1891"/>
                <a:gd name="T13" fmla="*/ 42 h 1648"/>
                <a:gd name="T14" fmla="*/ 61 w 1891"/>
                <a:gd name="T15" fmla="*/ 51 h 1648"/>
                <a:gd name="T16" fmla="*/ 55 w 1891"/>
                <a:gd name="T17" fmla="*/ 42 h 1648"/>
                <a:gd name="T18" fmla="*/ 47 w 1891"/>
                <a:gd name="T19" fmla="*/ 36 h 1648"/>
                <a:gd name="T20" fmla="*/ 38 w 1891"/>
                <a:gd name="T21" fmla="*/ 33 h 1648"/>
                <a:gd name="T22" fmla="*/ 27 w 1891"/>
                <a:gd name="T23" fmla="*/ 33 h 1648"/>
                <a:gd name="T24" fmla="*/ 18 w 1891"/>
                <a:gd name="T25" fmla="*/ 35 h 1648"/>
                <a:gd name="T26" fmla="*/ 0 w 1891"/>
                <a:gd name="T27" fmla="*/ 99 h 1648"/>
                <a:gd name="T28" fmla="*/ 10 w 1891"/>
                <a:gd name="T29" fmla="*/ 102 h 1648"/>
                <a:gd name="T30" fmla="*/ 23 w 1891"/>
                <a:gd name="T31" fmla="*/ 103 h 1648"/>
                <a:gd name="T32" fmla="*/ 36 w 1891"/>
                <a:gd name="T33" fmla="*/ 102 h 1648"/>
                <a:gd name="T34" fmla="*/ 47 w 1891"/>
                <a:gd name="T35" fmla="*/ 97 h 1648"/>
                <a:gd name="T36" fmla="*/ 55 w 1891"/>
                <a:gd name="T37" fmla="*/ 89 h 1648"/>
                <a:gd name="T38" fmla="*/ 61 w 1891"/>
                <a:gd name="T39" fmla="*/ 85 h 1648"/>
                <a:gd name="T40" fmla="*/ 66 w 1891"/>
                <a:gd name="T41" fmla="*/ 93 h 1648"/>
                <a:gd name="T42" fmla="*/ 73 w 1891"/>
                <a:gd name="T43" fmla="*/ 99 h 1648"/>
                <a:gd name="T44" fmla="*/ 83 w 1891"/>
                <a:gd name="T45" fmla="*/ 103 h 1648"/>
                <a:gd name="T46" fmla="*/ 95 w 1891"/>
                <a:gd name="T47" fmla="*/ 103 h 1648"/>
                <a:gd name="T48" fmla="*/ 105 w 1891"/>
                <a:gd name="T49" fmla="*/ 101 h 1648"/>
                <a:gd name="T50" fmla="*/ 116 w 1891"/>
                <a:gd name="T51" fmla="*/ 96 h 1648"/>
                <a:gd name="T52" fmla="*/ 105 w 1891"/>
                <a:gd name="T53" fmla="*/ 88 h 1648"/>
                <a:gd name="T54" fmla="*/ 94 w 1891"/>
                <a:gd name="T55" fmla="*/ 90 h 1648"/>
                <a:gd name="T56" fmla="*/ 85 w 1891"/>
                <a:gd name="T57" fmla="*/ 88 h 1648"/>
                <a:gd name="T58" fmla="*/ 79 w 1891"/>
                <a:gd name="T59" fmla="*/ 83 h 1648"/>
                <a:gd name="T60" fmla="*/ 75 w 1891"/>
                <a:gd name="T61" fmla="*/ 75 h 1648"/>
                <a:gd name="T62" fmla="*/ 119 w 1891"/>
                <a:gd name="T63" fmla="*/ 68 h 1648"/>
                <a:gd name="T64" fmla="*/ 22 w 1891"/>
                <a:gd name="T65" fmla="*/ 89 h 1648"/>
                <a:gd name="T66" fmla="*/ 18 w 1891"/>
                <a:gd name="T67" fmla="*/ 49 h 1648"/>
                <a:gd name="T68" fmla="*/ 23 w 1891"/>
                <a:gd name="T69" fmla="*/ 48 h 1648"/>
                <a:gd name="T70" fmla="*/ 30 w 1891"/>
                <a:gd name="T71" fmla="*/ 47 h 1648"/>
                <a:gd name="T72" fmla="*/ 38 w 1891"/>
                <a:gd name="T73" fmla="*/ 50 h 1648"/>
                <a:gd name="T74" fmla="*/ 43 w 1891"/>
                <a:gd name="T75" fmla="*/ 56 h 1648"/>
                <a:gd name="T76" fmla="*/ 46 w 1891"/>
                <a:gd name="T77" fmla="*/ 64 h 1648"/>
                <a:gd name="T78" fmla="*/ 45 w 1891"/>
                <a:gd name="T79" fmla="*/ 74 h 1648"/>
                <a:gd name="T80" fmla="*/ 41 w 1891"/>
                <a:gd name="T81" fmla="*/ 82 h 1648"/>
                <a:gd name="T82" fmla="*/ 35 w 1891"/>
                <a:gd name="T83" fmla="*/ 87 h 1648"/>
                <a:gd name="T84" fmla="*/ 26 w 1891"/>
                <a:gd name="T85" fmla="*/ 89 h 1648"/>
                <a:gd name="T86" fmla="*/ 75 w 1891"/>
                <a:gd name="T87" fmla="*/ 56 h 1648"/>
                <a:gd name="T88" fmla="*/ 78 w 1891"/>
                <a:gd name="T89" fmla="*/ 50 h 1648"/>
                <a:gd name="T90" fmla="*/ 83 w 1891"/>
                <a:gd name="T91" fmla="*/ 46 h 1648"/>
                <a:gd name="T92" fmla="*/ 90 w 1891"/>
                <a:gd name="T93" fmla="*/ 46 h 1648"/>
                <a:gd name="T94" fmla="*/ 96 w 1891"/>
                <a:gd name="T95" fmla="*/ 49 h 1648"/>
                <a:gd name="T96" fmla="*/ 100 w 1891"/>
                <a:gd name="T97" fmla="*/ 54 h 1648"/>
                <a:gd name="T98" fmla="*/ 101 w 1891"/>
                <a:gd name="T99" fmla="*/ 60 h 164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91" h="1648">
                  <a:moveTo>
                    <a:pt x="1891" y="1074"/>
                  </a:moveTo>
                  <a:lnTo>
                    <a:pt x="1888" y="997"/>
                  </a:lnTo>
                  <a:lnTo>
                    <a:pt x="1879" y="927"/>
                  </a:lnTo>
                  <a:lnTo>
                    <a:pt x="1862" y="860"/>
                  </a:lnTo>
                  <a:lnTo>
                    <a:pt x="1839" y="799"/>
                  </a:lnTo>
                  <a:lnTo>
                    <a:pt x="1812" y="742"/>
                  </a:lnTo>
                  <a:lnTo>
                    <a:pt x="1778" y="690"/>
                  </a:lnTo>
                  <a:lnTo>
                    <a:pt x="1738" y="646"/>
                  </a:lnTo>
                  <a:lnTo>
                    <a:pt x="1694" y="606"/>
                  </a:lnTo>
                  <a:lnTo>
                    <a:pt x="1645" y="574"/>
                  </a:lnTo>
                  <a:lnTo>
                    <a:pt x="1592" y="548"/>
                  </a:lnTo>
                  <a:lnTo>
                    <a:pt x="1534" y="530"/>
                  </a:lnTo>
                  <a:lnTo>
                    <a:pt x="1471" y="517"/>
                  </a:lnTo>
                  <a:lnTo>
                    <a:pt x="1405" y="513"/>
                  </a:lnTo>
                  <a:lnTo>
                    <a:pt x="1343" y="517"/>
                  </a:lnTo>
                  <a:lnTo>
                    <a:pt x="1285" y="528"/>
                  </a:lnTo>
                  <a:lnTo>
                    <a:pt x="1230" y="545"/>
                  </a:lnTo>
                  <a:lnTo>
                    <a:pt x="1179" y="568"/>
                  </a:lnTo>
                  <a:lnTo>
                    <a:pt x="1132" y="597"/>
                  </a:lnTo>
                  <a:lnTo>
                    <a:pt x="1089" y="630"/>
                  </a:lnTo>
                  <a:lnTo>
                    <a:pt x="1051" y="670"/>
                  </a:lnTo>
                  <a:lnTo>
                    <a:pt x="1018" y="713"/>
                  </a:lnTo>
                  <a:lnTo>
                    <a:pt x="989" y="760"/>
                  </a:lnTo>
                  <a:lnTo>
                    <a:pt x="964" y="812"/>
                  </a:lnTo>
                  <a:lnTo>
                    <a:pt x="938" y="760"/>
                  </a:lnTo>
                  <a:lnTo>
                    <a:pt x="909" y="713"/>
                  </a:lnTo>
                  <a:lnTo>
                    <a:pt x="874" y="672"/>
                  </a:lnTo>
                  <a:lnTo>
                    <a:pt x="836" y="635"/>
                  </a:lnTo>
                  <a:lnTo>
                    <a:pt x="793" y="603"/>
                  </a:lnTo>
                  <a:lnTo>
                    <a:pt x="747" y="575"/>
                  </a:lnTo>
                  <a:lnTo>
                    <a:pt x="698" y="553"/>
                  </a:lnTo>
                  <a:lnTo>
                    <a:pt x="648" y="536"/>
                  </a:lnTo>
                  <a:lnTo>
                    <a:pt x="596" y="524"/>
                  </a:lnTo>
                  <a:lnTo>
                    <a:pt x="543" y="516"/>
                  </a:lnTo>
                  <a:lnTo>
                    <a:pt x="488" y="513"/>
                  </a:lnTo>
                  <a:lnTo>
                    <a:pt x="430" y="516"/>
                  </a:lnTo>
                  <a:lnTo>
                    <a:pt x="376" y="524"/>
                  </a:lnTo>
                  <a:lnTo>
                    <a:pt x="326" y="533"/>
                  </a:lnTo>
                  <a:lnTo>
                    <a:pt x="277" y="546"/>
                  </a:lnTo>
                  <a:lnTo>
                    <a:pt x="277" y="0"/>
                  </a:lnTo>
                  <a:lnTo>
                    <a:pt x="0" y="0"/>
                  </a:lnTo>
                  <a:lnTo>
                    <a:pt x="0" y="1570"/>
                  </a:lnTo>
                  <a:lnTo>
                    <a:pt x="48" y="1593"/>
                  </a:lnTo>
                  <a:lnTo>
                    <a:pt x="101" y="1613"/>
                  </a:lnTo>
                  <a:lnTo>
                    <a:pt x="158" y="1628"/>
                  </a:lnTo>
                  <a:lnTo>
                    <a:pt x="220" y="1639"/>
                  </a:lnTo>
                  <a:lnTo>
                    <a:pt x="287" y="1645"/>
                  </a:lnTo>
                  <a:lnTo>
                    <a:pt x="359" y="1648"/>
                  </a:lnTo>
                  <a:lnTo>
                    <a:pt x="428" y="1645"/>
                  </a:lnTo>
                  <a:lnTo>
                    <a:pt x="497" y="1636"/>
                  </a:lnTo>
                  <a:lnTo>
                    <a:pt x="562" y="1620"/>
                  </a:lnTo>
                  <a:lnTo>
                    <a:pt x="625" y="1601"/>
                  </a:lnTo>
                  <a:lnTo>
                    <a:pt x="683" y="1575"/>
                  </a:lnTo>
                  <a:lnTo>
                    <a:pt x="740" y="1543"/>
                  </a:lnTo>
                  <a:lnTo>
                    <a:pt x="791" y="1506"/>
                  </a:lnTo>
                  <a:lnTo>
                    <a:pt x="839" y="1465"/>
                  </a:lnTo>
                  <a:lnTo>
                    <a:pt x="880" y="1417"/>
                  </a:lnTo>
                  <a:lnTo>
                    <a:pt x="917" y="1365"/>
                  </a:lnTo>
                  <a:lnTo>
                    <a:pt x="949" y="1309"/>
                  </a:lnTo>
                  <a:lnTo>
                    <a:pt x="967" y="1356"/>
                  </a:lnTo>
                  <a:lnTo>
                    <a:pt x="990" y="1400"/>
                  </a:lnTo>
                  <a:lnTo>
                    <a:pt x="1016" y="1443"/>
                  </a:lnTo>
                  <a:lnTo>
                    <a:pt x="1047" y="1481"/>
                  </a:lnTo>
                  <a:lnTo>
                    <a:pt x="1082" y="1518"/>
                  </a:lnTo>
                  <a:lnTo>
                    <a:pt x="1121" y="1550"/>
                  </a:lnTo>
                  <a:lnTo>
                    <a:pt x="1164" y="1579"/>
                  </a:lnTo>
                  <a:lnTo>
                    <a:pt x="1213" y="1602"/>
                  </a:lnTo>
                  <a:lnTo>
                    <a:pt x="1265" y="1622"/>
                  </a:lnTo>
                  <a:lnTo>
                    <a:pt x="1323" y="1636"/>
                  </a:lnTo>
                  <a:lnTo>
                    <a:pt x="1384" y="1645"/>
                  </a:lnTo>
                  <a:lnTo>
                    <a:pt x="1451" y="1648"/>
                  </a:lnTo>
                  <a:lnTo>
                    <a:pt x="1508" y="1645"/>
                  </a:lnTo>
                  <a:lnTo>
                    <a:pt x="1564" y="1639"/>
                  </a:lnTo>
                  <a:lnTo>
                    <a:pt x="1622" y="1627"/>
                  </a:lnTo>
                  <a:lnTo>
                    <a:pt x="1680" y="1611"/>
                  </a:lnTo>
                  <a:lnTo>
                    <a:pt x="1737" y="1588"/>
                  </a:lnTo>
                  <a:lnTo>
                    <a:pt x="1792" y="1561"/>
                  </a:lnTo>
                  <a:lnTo>
                    <a:pt x="1845" y="1529"/>
                  </a:lnTo>
                  <a:lnTo>
                    <a:pt x="1780" y="1352"/>
                  </a:lnTo>
                  <a:lnTo>
                    <a:pt x="1723" y="1379"/>
                  </a:lnTo>
                  <a:lnTo>
                    <a:pt x="1670" y="1400"/>
                  </a:lnTo>
                  <a:lnTo>
                    <a:pt x="1613" y="1416"/>
                  </a:lnTo>
                  <a:lnTo>
                    <a:pt x="1557" y="1425"/>
                  </a:lnTo>
                  <a:lnTo>
                    <a:pt x="1497" y="1428"/>
                  </a:lnTo>
                  <a:lnTo>
                    <a:pt x="1448" y="1423"/>
                  </a:lnTo>
                  <a:lnTo>
                    <a:pt x="1401" y="1414"/>
                  </a:lnTo>
                  <a:lnTo>
                    <a:pt x="1358" y="1399"/>
                  </a:lnTo>
                  <a:lnTo>
                    <a:pt x="1318" y="1378"/>
                  </a:lnTo>
                  <a:lnTo>
                    <a:pt x="1283" y="1352"/>
                  </a:lnTo>
                  <a:lnTo>
                    <a:pt x="1253" y="1319"/>
                  </a:lnTo>
                  <a:lnTo>
                    <a:pt x="1228" y="1284"/>
                  </a:lnTo>
                  <a:lnTo>
                    <a:pt x="1210" y="1245"/>
                  </a:lnTo>
                  <a:lnTo>
                    <a:pt x="1196" y="1200"/>
                  </a:lnTo>
                  <a:lnTo>
                    <a:pt x="1192" y="1154"/>
                  </a:lnTo>
                  <a:lnTo>
                    <a:pt x="1891" y="1154"/>
                  </a:lnTo>
                  <a:lnTo>
                    <a:pt x="1891" y="1074"/>
                  </a:lnTo>
                  <a:close/>
                  <a:moveTo>
                    <a:pt x="411" y="1422"/>
                  </a:moveTo>
                  <a:lnTo>
                    <a:pt x="373" y="1422"/>
                  </a:lnTo>
                  <a:lnTo>
                    <a:pt x="339" y="1417"/>
                  </a:lnTo>
                  <a:lnTo>
                    <a:pt x="307" y="1411"/>
                  </a:lnTo>
                  <a:lnTo>
                    <a:pt x="277" y="1402"/>
                  </a:lnTo>
                  <a:lnTo>
                    <a:pt x="277" y="780"/>
                  </a:lnTo>
                  <a:lnTo>
                    <a:pt x="301" y="769"/>
                  </a:lnTo>
                  <a:lnTo>
                    <a:pt x="327" y="760"/>
                  </a:lnTo>
                  <a:lnTo>
                    <a:pt x="358" y="753"/>
                  </a:lnTo>
                  <a:lnTo>
                    <a:pt x="391" y="748"/>
                  </a:lnTo>
                  <a:lnTo>
                    <a:pt x="430" y="745"/>
                  </a:lnTo>
                  <a:lnTo>
                    <a:pt x="480" y="750"/>
                  </a:lnTo>
                  <a:lnTo>
                    <a:pt x="524" y="759"/>
                  </a:lnTo>
                  <a:lnTo>
                    <a:pt x="567" y="776"/>
                  </a:lnTo>
                  <a:lnTo>
                    <a:pt x="604" y="799"/>
                  </a:lnTo>
                  <a:lnTo>
                    <a:pt x="636" y="826"/>
                  </a:lnTo>
                  <a:lnTo>
                    <a:pt x="665" y="858"/>
                  </a:lnTo>
                  <a:lnTo>
                    <a:pt x="688" y="893"/>
                  </a:lnTo>
                  <a:lnTo>
                    <a:pt x="706" y="933"/>
                  </a:lnTo>
                  <a:lnTo>
                    <a:pt x="720" y="974"/>
                  </a:lnTo>
                  <a:lnTo>
                    <a:pt x="727" y="1019"/>
                  </a:lnTo>
                  <a:lnTo>
                    <a:pt x="730" y="1064"/>
                  </a:lnTo>
                  <a:lnTo>
                    <a:pt x="727" y="1118"/>
                  </a:lnTo>
                  <a:lnTo>
                    <a:pt x="718" y="1170"/>
                  </a:lnTo>
                  <a:lnTo>
                    <a:pt x="701" y="1217"/>
                  </a:lnTo>
                  <a:lnTo>
                    <a:pt x="682" y="1261"/>
                  </a:lnTo>
                  <a:lnTo>
                    <a:pt x="656" y="1301"/>
                  </a:lnTo>
                  <a:lnTo>
                    <a:pt x="623" y="1336"/>
                  </a:lnTo>
                  <a:lnTo>
                    <a:pt x="588" y="1365"/>
                  </a:lnTo>
                  <a:lnTo>
                    <a:pt x="549" y="1390"/>
                  </a:lnTo>
                  <a:lnTo>
                    <a:pt x="506" y="1408"/>
                  </a:lnTo>
                  <a:lnTo>
                    <a:pt x="460" y="1419"/>
                  </a:lnTo>
                  <a:lnTo>
                    <a:pt x="411" y="1422"/>
                  </a:lnTo>
                  <a:close/>
                  <a:moveTo>
                    <a:pt x="1186" y="959"/>
                  </a:moveTo>
                  <a:lnTo>
                    <a:pt x="1187" y="924"/>
                  </a:lnTo>
                  <a:lnTo>
                    <a:pt x="1195" y="889"/>
                  </a:lnTo>
                  <a:lnTo>
                    <a:pt x="1205" y="855"/>
                  </a:lnTo>
                  <a:lnTo>
                    <a:pt x="1222" y="823"/>
                  </a:lnTo>
                  <a:lnTo>
                    <a:pt x="1242" y="795"/>
                  </a:lnTo>
                  <a:lnTo>
                    <a:pt x="1265" y="769"/>
                  </a:lnTo>
                  <a:lnTo>
                    <a:pt x="1294" y="750"/>
                  </a:lnTo>
                  <a:lnTo>
                    <a:pt x="1325" y="733"/>
                  </a:lnTo>
                  <a:lnTo>
                    <a:pt x="1360" y="724"/>
                  </a:lnTo>
                  <a:lnTo>
                    <a:pt x="1398" y="721"/>
                  </a:lnTo>
                  <a:lnTo>
                    <a:pt x="1438" y="724"/>
                  </a:lnTo>
                  <a:lnTo>
                    <a:pt x="1473" y="734"/>
                  </a:lnTo>
                  <a:lnTo>
                    <a:pt x="1505" y="750"/>
                  </a:lnTo>
                  <a:lnTo>
                    <a:pt x="1531" y="771"/>
                  </a:lnTo>
                  <a:lnTo>
                    <a:pt x="1554" y="795"/>
                  </a:lnTo>
                  <a:lnTo>
                    <a:pt x="1572" y="824"/>
                  </a:lnTo>
                  <a:lnTo>
                    <a:pt x="1587" y="855"/>
                  </a:lnTo>
                  <a:lnTo>
                    <a:pt x="1596" y="889"/>
                  </a:lnTo>
                  <a:lnTo>
                    <a:pt x="1604" y="924"/>
                  </a:lnTo>
                  <a:lnTo>
                    <a:pt x="1607" y="959"/>
                  </a:lnTo>
                  <a:lnTo>
                    <a:pt x="1186" y="959"/>
                  </a:lnTo>
                  <a:close/>
                </a:path>
              </a:pathLst>
            </a:custGeom>
            <a:solidFill>
              <a:srgbClr val="000000"/>
            </a:solidFill>
            <a:ln w="0">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BE"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3152738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accent5">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1.xml"/><Relationship Id="rId1" Type="http://schemas.openxmlformats.org/officeDocument/2006/relationships/slideLayout" Target="../slideLayouts/slideLayout4.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2.xml"/><Relationship Id="rId1" Type="http://schemas.openxmlformats.org/officeDocument/2006/relationships/slideLayout" Target="../slideLayouts/slideLayout4.xml"/><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8" Type="http://schemas.openxmlformats.org/officeDocument/2006/relationships/hyperlink" Target="https://igvm-iefh.belgium.be/nl/publicaties/handleiding_bij_de_meldcode_vrouwelijke_genitale_verminking" TargetMode="External"/><Relationship Id="rId3" Type="http://schemas.openxmlformats.org/officeDocument/2006/relationships/hyperlink" Target="https://igvm-iefh.belgium.be/nl/activiteiten/discriminatie/seksisme/enquete_youtoo" TargetMode="External"/><Relationship Id="rId7" Type="http://schemas.openxmlformats.org/officeDocument/2006/relationships/hyperlink" Target="https://igvm-iefh.belgium.be/nl/publicaties/handleiding_bij_de_meldcode_partnergeweld"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hyperlink" Target="https://igvm-iefh.belgium.be/nl/publicaties/handleiding_bij_de_meldcode_seksueel_geweld" TargetMode="External"/><Relationship Id="rId5" Type="http://schemas.openxmlformats.org/officeDocument/2006/relationships/hyperlink" Target="https://igvm-iefh.belgium.be/nl/publicaties/meldcode_voor_het_signaleren_van_gedwongen_huwelijken_voor_ambtenaren_van_de_burgerlijke" TargetMode="External"/><Relationship Id="rId4" Type="http://schemas.openxmlformats.org/officeDocument/2006/relationships/hyperlink" Target="https://www.belspo.be/belspo/brain-be/projects/FinalReports/UN-MENAMAIS_FinalRep_v2.pdf"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2426406"/>
            <a:ext cx="8279804" cy="2005188"/>
          </a:xfrm>
        </p:spPr>
        <p:txBody>
          <a:bodyPr>
            <a:normAutofit/>
          </a:bodyPr>
          <a:lstStyle/>
          <a:p>
            <a:r>
              <a:rPr lang="nl-BE" sz="4000" b="1" dirty="0">
                <a:solidFill>
                  <a:schemeClr val="accent5">
                    <a:lumMod val="50000"/>
                  </a:schemeClr>
                </a:solidFill>
              </a:rPr>
              <a:t>Beslissingsbomen inzake</a:t>
            </a:r>
            <a:br>
              <a:rPr lang="nl-BE" sz="4000" b="1" dirty="0">
                <a:solidFill>
                  <a:schemeClr val="accent5">
                    <a:lumMod val="50000"/>
                  </a:schemeClr>
                </a:solidFill>
              </a:rPr>
            </a:br>
            <a:r>
              <a:rPr lang="nl-BE" sz="4000" b="1" dirty="0">
                <a:solidFill>
                  <a:schemeClr val="accent5">
                    <a:lumMod val="50000"/>
                  </a:schemeClr>
                </a:solidFill>
              </a:rPr>
              <a:t>seksueel grensoverschrijdend gedrag</a:t>
            </a:r>
            <a:endParaRPr lang="en-GB" sz="4000" noProof="0" dirty="0"/>
          </a:p>
        </p:txBody>
      </p:sp>
      <p:sp>
        <p:nvSpPr>
          <p:cNvPr id="3" name="Tekstvak 2">
            <a:extLst>
              <a:ext uri="{FF2B5EF4-FFF2-40B4-BE49-F238E27FC236}">
                <a16:creationId xmlns:a16="http://schemas.microsoft.com/office/drawing/2014/main" id="{AE9CA21D-9B6E-4F33-8678-89E928B4C53F}"/>
              </a:ext>
            </a:extLst>
          </p:cNvPr>
          <p:cNvSpPr txBox="1"/>
          <p:nvPr/>
        </p:nvSpPr>
        <p:spPr>
          <a:xfrm>
            <a:off x="1043608" y="980728"/>
            <a:ext cx="7056784" cy="1631216"/>
          </a:xfrm>
          <a:prstGeom prst="rect">
            <a:avLst/>
          </a:prstGeom>
          <a:noFill/>
        </p:spPr>
        <p:txBody>
          <a:bodyPr wrap="square" rtlCol="0">
            <a:spAutoFit/>
          </a:bodyPr>
          <a:lstStyle/>
          <a:p>
            <a:pPr algn="ctr"/>
            <a:br>
              <a:rPr lang="en-GB" sz="3200" noProof="0" dirty="0">
                <a:solidFill>
                  <a:schemeClr val="accent5">
                    <a:lumMod val="60000"/>
                    <a:lumOff val="40000"/>
                  </a:schemeClr>
                </a:solidFill>
              </a:rPr>
            </a:br>
            <a:r>
              <a:rPr lang="nl-BE" sz="3600" noProof="0" dirty="0">
                <a:solidFill>
                  <a:schemeClr val="accent5">
                    <a:lumMod val="75000"/>
                  </a:schemeClr>
                </a:solidFill>
              </a:rPr>
              <a:t>Lerend Netwerkevent VLIR</a:t>
            </a:r>
            <a:br>
              <a:rPr lang="en-GB" sz="3200" noProof="0" dirty="0">
                <a:solidFill>
                  <a:schemeClr val="accent5">
                    <a:lumMod val="50000"/>
                  </a:schemeClr>
                </a:solidFill>
              </a:rPr>
            </a:br>
            <a:endParaRPr lang="nl-BE" sz="3200" dirty="0">
              <a:solidFill>
                <a:schemeClr val="accent5">
                  <a:lumMod val="50000"/>
                </a:schemeClr>
              </a:solidFill>
            </a:endParaRPr>
          </a:p>
        </p:txBody>
      </p:sp>
      <p:sp>
        <p:nvSpPr>
          <p:cNvPr id="5" name="Tekstvak 4">
            <a:extLst>
              <a:ext uri="{FF2B5EF4-FFF2-40B4-BE49-F238E27FC236}">
                <a16:creationId xmlns:a16="http://schemas.microsoft.com/office/drawing/2014/main" id="{EA8A57C6-DCBA-47E8-8EE0-9E04174F73F1}"/>
              </a:ext>
            </a:extLst>
          </p:cNvPr>
          <p:cNvSpPr txBox="1"/>
          <p:nvPr/>
        </p:nvSpPr>
        <p:spPr>
          <a:xfrm>
            <a:off x="1312801" y="4797152"/>
            <a:ext cx="6733306" cy="954107"/>
          </a:xfrm>
          <a:prstGeom prst="rect">
            <a:avLst/>
          </a:prstGeom>
          <a:noFill/>
        </p:spPr>
        <p:txBody>
          <a:bodyPr wrap="square">
            <a:spAutoFit/>
          </a:bodyPr>
          <a:lstStyle/>
          <a:p>
            <a:pPr algn="ctr"/>
            <a:r>
              <a:rPr lang="en-GB" sz="2000" b="1" noProof="0" dirty="0">
                <a:solidFill>
                  <a:schemeClr val="bg1">
                    <a:lumMod val="50000"/>
                  </a:schemeClr>
                </a:solidFill>
              </a:rPr>
              <a:t>Instituut voor de gelijkheid van </a:t>
            </a:r>
            <a:r>
              <a:rPr lang="nl-BE" sz="2000" b="1" dirty="0">
                <a:solidFill>
                  <a:schemeClr val="bg1">
                    <a:lumMod val="50000"/>
                  </a:schemeClr>
                </a:solidFill>
              </a:rPr>
              <a:t>v</a:t>
            </a:r>
            <a:r>
              <a:rPr lang="nl-BE" sz="2000" b="1" noProof="0" dirty="0">
                <a:solidFill>
                  <a:schemeClr val="bg1">
                    <a:lumMod val="50000"/>
                  </a:schemeClr>
                </a:solidFill>
              </a:rPr>
              <a:t>rouwen en </a:t>
            </a:r>
            <a:r>
              <a:rPr lang="nl-BE" sz="2000" b="1" dirty="0">
                <a:solidFill>
                  <a:schemeClr val="bg1">
                    <a:lumMod val="50000"/>
                  </a:schemeClr>
                </a:solidFill>
              </a:rPr>
              <a:t>m</a:t>
            </a:r>
            <a:r>
              <a:rPr lang="nl-BE" sz="2000" b="1" noProof="0" dirty="0" err="1">
                <a:solidFill>
                  <a:schemeClr val="bg1">
                    <a:lumMod val="50000"/>
                  </a:schemeClr>
                </a:solidFill>
              </a:rPr>
              <a:t>annen</a:t>
            </a:r>
            <a:endParaRPr lang="nl-BE" sz="2000" b="1" noProof="0" dirty="0">
              <a:solidFill>
                <a:schemeClr val="bg1">
                  <a:lumMod val="50000"/>
                </a:schemeClr>
              </a:solidFill>
            </a:endParaRPr>
          </a:p>
          <a:p>
            <a:pPr algn="ctr"/>
            <a:endParaRPr lang="en-GB" noProof="0" dirty="0">
              <a:solidFill>
                <a:schemeClr val="bg1">
                  <a:lumMod val="50000"/>
                </a:schemeClr>
              </a:solidFill>
            </a:endParaRPr>
          </a:p>
          <a:p>
            <a:pPr algn="ctr"/>
            <a:r>
              <a:rPr lang="en-GB" sz="1600" noProof="0" dirty="0">
                <a:solidFill>
                  <a:schemeClr val="bg1">
                    <a:lumMod val="50000"/>
                  </a:schemeClr>
                </a:solidFill>
              </a:rPr>
              <a:t>Prof. </a:t>
            </a:r>
            <a:r>
              <a:rPr lang="en-GB" sz="1600" noProof="0" dirty="0" err="1">
                <a:solidFill>
                  <a:schemeClr val="bg1">
                    <a:lumMod val="50000"/>
                  </a:schemeClr>
                </a:solidFill>
              </a:rPr>
              <a:t>dr.</a:t>
            </a:r>
            <a:r>
              <a:rPr lang="en-GB" sz="1600" noProof="0" dirty="0">
                <a:solidFill>
                  <a:schemeClr val="bg1">
                    <a:lumMod val="50000"/>
                  </a:schemeClr>
                </a:solidFill>
              </a:rPr>
              <a:t> Liesbet Stevens, adjunct-</a:t>
            </a:r>
            <a:r>
              <a:rPr lang="en-GB" sz="1600" noProof="0" dirty="0" err="1">
                <a:solidFill>
                  <a:schemeClr val="bg1">
                    <a:lumMod val="50000"/>
                  </a:schemeClr>
                </a:solidFill>
              </a:rPr>
              <a:t>directeur</a:t>
            </a:r>
            <a:endParaRPr lang="nl-BE" sz="1600" dirty="0">
              <a:solidFill>
                <a:schemeClr val="bg1">
                  <a:lumMod val="50000"/>
                </a:schemeClr>
              </a:solidFill>
            </a:endParaRPr>
          </a:p>
        </p:txBody>
      </p:sp>
    </p:spTree>
    <p:extLst>
      <p:ext uri="{BB962C8B-B14F-4D97-AF65-F5344CB8AC3E}">
        <p14:creationId xmlns:p14="http://schemas.microsoft.com/office/powerpoint/2010/main" val="1615131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F4CFF-AB0C-4560-A2D7-43B3D57C2626}"/>
              </a:ext>
            </a:extLst>
          </p:cNvPr>
          <p:cNvSpPr>
            <a:spLocks noGrp="1"/>
          </p:cNvSpPr>
          <p:nvPr>
            <p:ph type="title"/>
          </p:nvPr>
        </p:nvSpPr>
        <p:spPr>
          <a:xfrm>
            <a:off x="457200" y="980728"/>
            <a:ext cx="8229600" cy="796950"/>
          </a:xfrm>
        </p:spPr>
        <p:txBody>
          <a:bodyPr>
            <a:normAutofit/>
          </a:bodyPr>
          <a:lstStyle/>
          <a:p>
            <a:r>
              <a:rPr lang="nl-BE" sz="3600" dirty="0"/>
              <a:t>Individuele juridische ondersteuning</a:t>
            </a:r>
          </a:p>
        </p:txBody>
      </p:sp>
      <p:sp>
        <p:nvSpPr>
          <p:cNvPr id="7" name="Tijdelijke aanduiding voor inhoud 2">
            <a:extLst>
              <a:ext uri="{FF2B5EF4-FFF2-40B4-BE49-F238E27FC236}">
                <a16:creationId xmlns:a16="http://schemas.microsoft.com/office/drawing/2014/main" id="{EE2704A6-F441-409F-BF98-99DA96509A04}"/>
              </a:ext>
            </a:extLst>
          </p:cNvPr>
          <p:cNvSpPr txBox="1">
            <a:spLocks/>
          </p:cNvSpPr>
          <p:nvPr/>
        </p:nvSpPr>
        <p:spPr>
          <a:xfrm>
            <a:off x="276672" y="1837862"/>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400" b="1" dirty="0">
                <a:solidFill>
                  <a:schemeClr val="accent5">
                    <a:lumMod val="50000"/>
                  </a:schemeClr>
                </a:solidFill>
              </a:rPr>
              <a:t>Digitaal seksueel geweld</a:t>
            </a:r>
          </a:p>
        </p:txBody>
      </p:sp>
      <p:sp>
        <p:nvSpPr>
          <p:cNvPr id="11" name="Tekstvak 10">
            <a:extLst>
              <a:ext uri="{FF2B5EF4-FFF2-40B4-BE49-F238E27FC236}">
                <a16:creationId xmlns:a16="http://schemas.microsoft.com/office/drawing/2014/main" id="{C575585D-3B1E-4E89-AD79-ED88DDB46707}"/>
              </a:ext>
            </a:extLst>
          </p:cNvPr>
          <p:cNvSpPr txBox="1"/>
          <p:nvPr/>
        </p:nvSpPr>
        <p:spPr>
          <a:xfrm>
            <a:off x="755576" y="2276872"/>
            <a:ext cx="7632848" cy="769441"/>
          </a:xfrm>
          <a:prstGeom prst="rect">
            <a:avLst/>
          </a:prstGeom>
          <a:noFill/>
        </p:spPr>
        <p:txBody>
          <a:bodyPr wrap="square">
            <a:spAutoFit/>
          </a:bodyPr>
          <a:lstStyle/>
          <a:p>
            <a:r>
              <a:rPr lang="nl-BE" sz="2200" dirty="0"/>
              <a:t>= elke vorm van seksuele intimidatie, uitbuiting of misbruik dat plaatsvindt online en/of via het gebruik van technologie</a:t>
            </a:r>
          </a:p>
        </p:txBody>
      </p:sp>
      <p:sp>
        <p:nvSpPr>
          <p:cNvPr id="12" name="Tekstvak 11">
            <a:extLst>
              <a:ext uri="{FF2B5EF4-FFF2-40B4-BE49-F238E27FC236}">
                <a16:creationId xmlns:a16="http://schemas.microsoft.com/office/drawing/2014/main" id="{96867062-BB0F-4222-BFD1-809DF4A384DF}"/>
              </a:ext>
            </a:extLst>
          </p:cNvPr>
          <p:cNvSpPr txBox="1"/>
          <p:nvPr/>
        </p:nvSpPr>
        <p:spPr>
          <a:xfrm>
            <a:off x="756084" y="3212976"/>
            <a:ext cx="7632848" cy="2462213"/>
          </a:xfrm>
          <a:prstGeom prst="rect">
            <a:avLst/>
          </a:prstGeom>
          <a:noFill/>
        </p:spPr>
        <p:txBody>
          <a:bodyPr wrap="square">
            <a:spAutoFit/>
          </a:bodyPr>
          <a:lstStyle/>
          <a:p>
            <a:r>
              <a:rPr lang="nl-BE" sz="2200" b="1" dirty="0"/>
              <a:t>Verschillende vormen</a:t>
            </a:r>
          </a:p>
          <a:p>
            <a:pPr marL="342900" indent="-342900">
              <a:buFont typeface="Arial" panose="020B0604020202020204" pitchFamily="34" charset="0"/>
              <a:buChar char="•"/>
            </a:pPr>
            <a:r>
              <a:rPr lang="nl-BE" sz="2200" dirty="0"/>
              <a:t>Bv. ongewenst seksueel getinte berichten en bedreigingen</a:t>
            </a:r>
          </a:p>
          <a:p>
            <a:pPr marL="342900" indent="-342900">
              <a:buFont typeface="Arial" panose="020B0604020202020204" pitchFamily="34" charset="0"/>
              <a:buChar char="•"/>
            </a:pPr>
            <a:r>
              <a:rPr lang="nl-BE" sz="2200" dirty="0"/>
              <a:t>Bv. Niet-consensuele verspreiding van intieme beelden (NCII)</a:t>
            </a:r>
          </a:p>
          <a:p>
            <a:pPr marL="342900" indent="-342900">
              <a:buFont typeface="Arial" panose="020B0604020202020204" pitchFamily="34" charset="0"/>
              <a:buChar char="•"/>
            </a:pPr>
            <a:r>
              <a:rPr lang="nl-BE" sz="2200" dirty="0"/>
              <a:t>Bv. ‘</a:t>
            </a:r>
            <a:r>
              <a:rPr lang="nl-BE" sz="2200" dirty="0" err="1"/>
              <a:t>Sextorsion</a:t>
            </a:r>
            <a:r>
              <a:rPr lang="nl-BE" sz="2200" dirty="0"/>
              <a:t>’</a:t>
            </a:r>
          </a:p>
          <a:p>
            <a:pPr marL="342900" indent="-342900">
              <a:buFont typeface="Arial" panose="020B0604020202020204" pitchFamily="34" charset="0"/>
              <a:buChar char="•"/>
            </a:pPr>
            <a:r>
              <a:rPr lang="nl-BE" sz="2200" dirty="0"/>
              <a:t>Bv. Voyeurisme</a:t>
            </a:r>
          </a:p>
          <a:p>
            <a:pPr marL="342900" indent="-342900">
              <a:buFont typeface="Arial" panose="020B0604020202020204" pitchFamily="34" charset="0"/>
              <a:buChar char="•"/>
            </a:pPr>
            <a:r>
              <a:rPr lang="nl-BE" sz="2200" dirty="0"/>
              <a:t>Bv. Computer gegenereerde en gefotoshopte seksueel getinte inhoud</a:t>
            </a:r>
          </a:p>
        </p:txBody>
      </p:sp>
    </p:spTree>
    <p:extLst>
      <p:ext uri="{BB962C8B-B14F-4D97-AF65-F5344CB8AC3E}">
        <p14:creationId xmlns:p14="http://schemas.microsoft.com/office/powerpoint/2010/main" val="78724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F4CFF-AB0C-4560-A2D7-43B3D57C2626}"/>
              </a:ext>
            </a:extLst>
          </p:cNvPr>
          <p:cNvSpPr>
            <a:spLocks noGrp="1"/>
          </p:cNvSpPr>
          <p:nvPr>
            <p:ph type="title"/>
          </p:nvPr>
        </p:nvSpPr>
        <p:spPr>
          <a:xfrm>
            <a:off x="457200" y="980728"/>
            <a:ext cx="8229600" cy="796950"/>
          </a:xfrm>
        </p:spPr>
        <p:txBody>
          <a:bodyPr>
            <a:normAutofit/>
          </a:bodyPr>
          <a:lstStyle/>
          <a:p>
            <a:r>
              <a:rPr lang="nl-BE" sz="3600" dirty="0"/>
              <a:t>Individuele juridische ondersteuning</a:t>
            </a:r>
          </a:p>
        </p:txBody>
      </p:sp>
      <p:sp>
        <p:nvSpPr>
          <p:cNvPr id="7" name="Tijdelijke aanduiding voor inhoud 2">
            <a:extLst>
              <a:ext uri="{FF2B5EF4-FFF2-40B4-BE49-F238E27FC236}">
                <a16:creationId xmlns:a16="http://schemas.microsoft.com/office/drawing/2014/main" id="{EE2704A6-F441-409F-BF98-99DA96509A04}"/>
              </a:ext>
            </a:extLst>
          </p:cNvPr>
          <p:cNvSpPr txBox="1">
            <a:spLocks/>
          </p:cNvSpPr>
          <p:nvPr/>
        </p:nvSpPr>
        <p:spPr>
          <a:xfrm>
            <a:off x="276672" y="1837862"/>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400" b="1" dirty="0">
                <a:solidFill>
                  <a:schemeClr val="accent5">
                    <a:lumMod val="50000"/>
                  </a:schemeClr>
                </a:solidFill>
              </a:rPr>
              <a:t>Digitaal seksueel geweld</a:t>
            </a:r>
          </a:p>
        </p:txBody>
      </p:sp>
      <p:sp>
        <p:nvSpPr>
          <p:cNvPr id="5" name="Tijdelijke aanduiding voor inhoud 2">
            <a:extLst>
              <a:ext uri="{FF2B5EF4-FFF2-40B4-BE49-F238E27FC236}">
                <a16:creationId xmlns:a16="http://schemas.microsoft.com/office/drawing/2014/main" id="{CE50557D-142B-4B0A-8ED6-F7EE3F226B73}"/>
              </a:ext>
            </a:extLst>
          </p:cNvPr>
          <p:cNvSpPr txBox="1">
            <a:spLocks/>
          </p:cNvSpPr>
          <p:nvPr/>
        </p:nvSpPr>
        <p:spPr>
          <a:xfrm>
            <a:off x="515271" y="2288480"/>
            <a:ext cx="7571184" cy="45136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BE" sz="2200" dirty="0">
                <a:solidFill>
                  <a:schemeClr val="tx1"/>
                </a:solidFill>
              </a:rPr>
              <a:t>Stopncii.org platform</a:t>
            </a:r>
          </a:p>
          <a:p>
            <a:r>
              <a:rPr lang="nl-BE" sz="2200" dirty="0">
                <a:solidFill>
                  <a:schemeClr val="tx1"/>
                </a:solidFill>
              </a:rPr>
              <a:t>Informatie voor slachtoffers en getuigen/steunfiguren op website Instituut en via team individuele juridische ondersteuning</a:t>
            </a:r>
          </a:p>
          <a:p>
            <a:r>
              <a:rPr lang="nl-BE" sz="2200" dirty="0" err="1">
                <a:solidFill>
                  <a:schemeClr val="tx1"/>
                </a:solidFill>
              </a:rPr>
              <a:t>Trusted</a:t>
            </a:r>
            <a:r>
              <a:rPr lang="nl-BE" sz="2200" dirty="0">
                <a:solidFill>
                  <a:schemeClr val="tx1"/>
                </a:solidFill>
              </a:rPr>
              <a:t> </a:t>
            </a:r>
            <a:r>
              <a:rPr lang="nl-BE" sz="2200" dirty="0" err="1">
                <a:solidFill>
                  <a:schemeClr val="tx1"/>
                </a:solidFill>
              </a:rPr>
              <a:t>flagger</a:t>
            </a:r>
            <a:endParaRPr lang="nl-BE" sz="2200" dirty="0">
              <a:solidFill>
                <a:schemeClr val="tx1"/>
              </a:solidFill>
            </a:endParaRPr>
          </a:p>
          <a:p>
            <a:r>
              <a:rPr lang="nl-BE" sz="2200" dirty="0">
                <a:solidFill>
                  <a:schemeClr val="tx1"/>
                </a:solidFill>
              </a:rPr>
              <a:t>Hulp bij verwijderen beelden </a:t>
            </a:r>
          </a:p>
          <a:p>
            <a:pPr lvl="2"/>
            <a:r>
              <a:rPr lang="nl-BE" sz="2200" dirty="0">
                <a:solidFill>
                  <a:schemeClr val="accent5">
                    <a:lumMod val="75000"/>
                  </a:schemeClr>
                </a:solidFill>
              </a:rPr>
              <a:t>Samenwerking met federale politie en platformen</a:t>
            </a:r>
          </a:p>
          <a:p>
            <a:pPr lvl="2"/>
            <a:r>
              <a:rPr lang="nl-BE" sz="2200" dirty="0">
                <a:solidFill>
                  <a:schemeClr val="accent5">
                    <a:lumMod val="75000"/>
                  </a:schemeClr>
                </a:solidFill>
              </a:rPr>
              <a:t>Handleiding  op website Instituut</a:t>
            </a:r>
          </a:p>
          <a:p>
            <a:r>
              <a:rPr lang="nl-BE" sz="2200" dirty="0">
                <a:solidFill>
                  <a:schemeClr val="tx1"/>
                </a:solidFill>
              </a:rPr>
              <a:t>Gerechtelijke procedure</a:t>
            </a:r>
          </a:p>
          <a:p>
            <a:pPr marL="109728" indent="0">
              <a:buFont typeface="Arial" pitchFamily="34" charset="0"/>
              <a:buNone/>
            </a:pPr>
            <a:endParaRPr lang="nl-BE" dirty="0"/>
          </a:p>
        </p:txBody>
      </p:sp>
    </p:spTree>
    <p:extLst>
      <p:ext uri="{BB962C8B-B14F-4D97-AF65-F5344CB8AC3E}">
        <p14:creationId xmlns:p14="http://schemas.microsoft.com/office/powerpoint/2010/main" val="1738728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21ABF3-C89B-4395-BFC4-B902C9478E59}"/>
              </a:ext>
            </a:extLst>
          </p:cNvPr>
          <p:cNvSpPr>
            <a:spLocks noGrp="1"/>
          </p:cNvSpPr>
          <p:nvPr>
            <p:ph type="title"/>
          </p:nvPr>
        </p:nvSpPr>
        <p:spPr>
          <a:xfrm>
            <a:off x="544346" y="884169"/>
            <a:ext cx="8229600" cy="796950"/>
          </a:xfrm>
        </p:spPr>
        <p:txBody>
          <a:bodyPr>
            <a:normAutofit/>
          </a:bodyPr>
          <a:lstStyle/>
          <a:p>
            <a:r>
              <a:rPr lang="nl-BE" sz="4000" dirty="0"/>
              <a:t>Informatie- en sensibiliseringstools</a:t>
            </a:r>
          </a:p>
        </p:txBody>
      </p:sp>
      <p:sp>
        <p:nvSpPr>
          <p:cNvPr id="9" name="Tekstvak 8">
            <a:extLst>
              <a:ext uri="{FF2B5EF4-FFF2-40B4-BE49-F238E27FC236}">
                <a16:creationId xmlns:a16="http://schemas.microsoft.com/office/drawing/2014/main" id="{572E06E8-C58D-4598-AFC5-FEE00DC94140}"/>
              </a:ext>
            </a:extLst>
          </p:cNvPr>
          <p:cNvSpPr txBox="1"/>
          <p:nvPr/>
        </p:nvSpPr>
        <p:spPr>
          <a:xfrm>
            <a:off x="395536" y="1847721"/>
            <a:ext cx="5760640" cy="4524315"/>
          </a:xfrm>
          <a:prstGeom prst="rect">
            <a:avLst/>
          </a:prstGeom>
          <a:noFill/>
        </p:spPr>
        <p:txBody>
          <a:bodyPr wrap="square" rtlCol="0">
            <a:spAutoFit/>
          </a:bodyPr>
          <a:lstStyle/>
          <a:p>
            <a:pPr marL="285750" indent="-285750">
              <a:buFont typeface="Arial" panose="020B0604020202020204" pitchFamily="34" charset="0"/>
              <a:buChar char="•"/>
            </a:pPr>
            <a:r>
              <a:rPr lang="nl-BE" sz="2000" dirty="0"/>
              <a:t>Meldcode en handleiding voor </a:t>
            </a:r>
            <a:r>
              <a:rPr lang="nl-BE" sz="2000" b="1" dirty="0"/>
              <a:t>het signaleren van gedwongen huwelijken</a:t>
            </a:r>
            <a:r>
              <a:rPr lang="nl-BE" sz="2000" dirty="0"/>
              <a:t> voor ambtenaren van de burgerlijke stand</a:t>
            </a:r>
          </a:p>
          <a:p>
            <a:endParaRPr lang="nl-BE" sz="2000" dirty="0"/>
          </a:p>
          <a:p>
            <a:pPr marL="285750" indent="-285750">
              <a:buFont typeface="Arial" panose="020B0604020202020204" pitchFamily="34" charset="0"/>
              <a:buChar char="•"/>
            </a:pPr>
            <a:r>
              <a:rPr lang="nl-BE" sz="2000" dirty="0"/>
              <a:t>Meldcode en handleiding voor artsen en zorgverleners om hen een houvast te bieden bij de zorgverlening aan </a:t>
            </a:r>
            <a:r>
              <a:rPr lang="nl-BE" sz="2000" b="1" dirty="0"/>
              <a:t>slachtoffers van partnergeweld, seksueel geweld en vrouwelijke genitale verminking</a:t>
            </a:r>
            <a:br>
              <a:rPr lang="nl-BE" b="1" dirty="0"/>
            </a:br>
            <a:endParaRPr lang="nl-BE" b="1" dirty="0"/>
          </a:p>
          <a:p>
            <a:pPr marL="742950" lvl="1" indent="-285750">
              <a:buFont typeface="Arial" panose="020B0604020202020204" pitchFamily="34" charset="0"/>
              <a:buChar char="•"/>
            </a:pPr>
            <a:r>
              <a:rPr lang="nl-BE" dirty="0"/>
              <a:t>Hoe signalen van geweld herkennen?</a:t>
            </a:r>
          </a:p>
          <a:p>
            <a:pPr marL="742950" lvl="1" indent="-285750">
              <a:buFont typeface="Arial" panose="020B0604020202020204" pitchFamily="34" charset="0"/>
              <a:buChar char="•"/>
            </a:pPr>
            <a:r>
              <a:rPr lang="nl-BE" dirty="0"/>
              <a:t>Hoe een gesprek aangaan? </a:t>
            </a:r>
          </a:p>
          <a:p>
            <a:pPr marL="742950" lvl="1" indent="-285750">
              <a:buFont typeface="Arial" panose="020B0604020202020204" pitchFamily="34" charset="0"/>
              <a:buChar char="•"/>
            </a:pPr>
            <a:r>
              <a:rPr lang="nl-BE" dirty="0"/>
              <a:t>Hoe handelen binnen het beroepsgeheim?</a:t>
            </a:r>
          </a:p>
          <a:p>
            <a:pPr marL="742950" lvl="1" indent="-285750">
              <a:buFont typeface="Arial" panose="020B0604020202020204" pitchFamily="34" charset="0"/>
              <a:buChar char="•"/>
            </a:pPr>
            <a:r>
              <a:rPr lang="nl-BE" dirty="0"/>
              <a:t>Doorverwijsmogelijkheden</a:t>
            </a:r>
          </a:p>
          <a:p>
            <a:endParaRPr lang="nl-BE" dirty="0"/>
          </a:p>
        </p:txBody>
      </p:sp>
      <p:pic>
        <p:nvPicPr>
          <p:cNvPr id="11" name="Afbeelding 10" descr="Afbeelding met tekst&#10;&#10;Automatisch gegenereerde beschrijving">
            <a:extLst>
              <a:ext uri="{FF2B5EF4-FFF2-40B4-BE49-F238E27FC236}">
                <a16:creationId xmlns:a16="http://schemas.microsoft.com/office/drawing/2014/main" id="{8C37265F-A739-447A-B548-531F4FF6E6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8369" y="1681119"/>
            <a:ext cx="2590511" cy="3784835"/>
          </a:xfrm>
          <a:prstGeom prst="rect">
            <a:avLst/>
          </a:prstGeom>
        </p:spPr>
      </p:pic>
    </p:spTree>
    <p:extLst>
      <p:ext uri="{BB962C8B-B14F-4D97-AF65-F5344CB8AC3E}">
        <p14:creationId xmlns:p14="http://schemas.microsoft.com/office/powerpoint/2010/main" val="3271367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descr="Afbeelding met tekst, schermopname, Lettertype, ontwerp&#10;&#10;Automatisch gegenereerde beschrijving">
            <a:extLst>
              <a:ext uri="{FF2B5EF4-FFF2-40B4-BE49-F238E27FC236}">
                <a16:creationId xmlns:a16="http://schemas.microsoft.com/office/drawing/2014/main" id="{70C5B548-A6D0-43B3-8CCA-5DDEF5381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5659" y="1124744"/>
            <a:ext cx="3792681" cy="5387786"/>
          </a:xfrm>
          <a:prstGeom prst="rect">
            <a:avLst/>
          </a:prstGeom>
        </p:spPr>
      </p:pic>
    </p:spTree>
    <p:extLst>
      <p:ext uri="{BB962C8B-B14F-4D97-AF65-F5344CB8AC3E}">
        <p14:creationId xmlns:p14="http://schemas.microsoft.com/office/powerpoint/2010/main" val="2877704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B1711-D276-46AF-ACA1-83EFAA28A89B}"/>
              </a:ext>
            </a:extLst>
          </p:cNvPr>
          <p:cNvSpPr>
            <a:spLocks noGrp="1"/>
          </p:cNvSpPr>
          <p:nvPr>
            <p:ph type="title"/>
          </p:nvPr>
        </p:nvSpPr>
        <p:spPr/>
        <p:txBody>
          <a:bodyPr/>
          <a:lstStyle/>
          <a:p>
            <a:r>
              <a:rPr lang="nl-BE" dirty="0"/>
              <a:t>SGG aan universiteiten</a:t>
            </a:r>
          </a:p>
        </p:txBody>
      </p:sp>
      <p:sp>
        <p:nvSpPr>
          <p:cNvPr id="10" name="Tekstvak 9">
            <a:extLst>
              <a:ext uri="{FF2B5EF4-FFF2-40B4-BE49-F238E27FC236}">
                <a16:creationId xmlns:a16="http://schemas.microsoft.com/office/drawing/2014/main" id="{B1448462-3851-458C-A5F8-081E07FC69CE}"/>
              </a:ext>
            </a:extLst>
          </p:cNvPr>
          <p:cNvSpPr txBox="1"/>
          <p:nvPr/>
        </p:nvSpPr>
        <p:spPr>
          <a:xfrm>
            <a:off x="863588" y="1772816"/>
            <a:ext cx="7416824" cy="3693319"/>
          </a:xfrm>
          <a:prstGeom prst="rect">
            <a:avLst/>
          </a:prstGeom>
          <a:noFill/>
        </p:spPr>
        <p:txBody>
          <a:bodyPr wrap="square">
            <a:spAutoFit/>
          </a:bodyPr>
          <a:lstStyle/>
          <a:p>
            <a:pPr marL="0" indent="0">
              <a:buNone/>
            </a:pPr>
            <a:r>
              <a:rPr lang="fr-BE" sz="2000" b="1" dirty="0" err="1"/>
              <a:t>Studie</a:t>
            </a:r>
            <a:r>
              <a:rPr lang="fr-BE" sz="2000" b="1" dirty="0"/>
              <a:t> « sexisme, bientôt fini? », JUMP 2016</a:t>
            </a:r>
          </a:p>
          <a:p>
            <a:pPr marL="0" indent="0">
              <a:buNone/>
            </a:pPr>
            <a:endParaRPr lang="fr-BE" sz="1600" dirty="0"/>
          </a:p>
          <a:p>
            <a:pPr marL="285750" indent="-285750">
              <a:buFont typeface="Arial" panose="020B0604020202020204" pitchFamily="34" charset="0"/>
              <a:buChar char="•"/>
            </a:pPr>
            <a:r>
              <a:rPr lang="fr-BE" sz="1800" dirty="0">
                <a:solidFill>
                  <a:schemeClr val="tx1">
                    <a:lumMod val="65000"/>
                    <a:lumOff val="35000"/>
                  </a:schemeClr>
                </a:solidFill>
              </a:rPr>
              <a:t>87% van de </a:t>
            </a:r>
            <a:r>
              <a:rPr lang="fr-BE" sz="1800" dirty="0" err="1">
                <a:solidFill>
                  <a:schemeClr val="tx1">
                    <a:lumMod val="65000"/>
                    <a:lumOff val="35000"/>
                  </a:schemeClr>
                </a:solidFill>
              </a:rPr>
              <a:t>ondervraagden</a:t>
            </a:r>
            <a:r>
              <a:rPr lang="fr-BE" sz="1800" dirty="0">
                <a:solidFill>
                  <a:schemeClr val="tx1">
                    <a:lumMod val="65000"/>
                    <a:lumOff val="35000"/>
                  </a:schemeClr>
                </a:solidFill>
              </a:rPr>
              <a:t> </a:t>
            </a:r>
            <a:r>
              <a:rPr lang="fr-BE" sz="1800" dirty="0" err="1">
                <a:solidFill>
                  <a:schemeClr val="tx1">
                    <a:lumMod val="65000"/>
                    <a:lumOff val="35000"/>
                  </a:schemeClr>
                </a:solidFill>
              </a:rPr>
              <a:t>geven</a:t>
            </a:r>
            <a:r>
              <a:rPr lang="fr-BE" sz="1800" dirty="0">
                <a:solidFill>
                  <a:schemeClr val="tx1">
                    <a:lumMod val="65000"/>
                    <a:lumOff val="35000"/>
                  </a:schemeClr>
                </a:solidFill>
              </a:rPr>
              <a:t> </a:t>
            </a:r>
            <a:r>
              <a:rPr lang="fr-BE" sz="1800" dirty="0" err="1">
                <a:solidFill>
                  <a:schemeClr val="tx1">
                    <a:lumMod val="65000"/>
                    <a:lumOff val="35000"/>
                  </a:schemeClr>
                </a:solidFill>
              </a:rPr>
              <a:t>aan</a:t>
            </a:r>
            <a:r>
              <a:rPr lang="fr-BE" sz="1800" dirty="0">
                <a:solidFill>
                  <a:schemeClr val="tx1">
                    <a:lumMod val="65000"/>
                    <a:lumOff val="35000"/>
                  </a:schemeClr>
                </a:solidFill>
              </a:rPr>
              <a:t> </a:t>
            </a:r>
            <a:r>
              <a:rPr lang="fr-BE" sz="1800" dirty="0" err="1">
                <a:solidFill>
                  <a:schemeClr val="tx1">
                    <a:lumMod val="65000"/>
                    <a:lumOff val="35000"/>
                  </a:schemeClr>
                </a:solidFill>
              </a:rPr>
              <a:t>ooit</a:t>
            </a:r>
            <a:r>
              <a:rPr lang="fr-BE" sz="1800" dirty="0">
                <a:solidFill>
                  <a:schemeClr val="tx1">
                    <a:lumMod val="65000"/>
                    <a:lumOff val="35000"/>
                  </a:schemeClr>
                </a:solidFill>
              </a:rPr>
              <a:t> </a:t>
            </a:r>
            <a:r>
              <a:rPr lang="fr-BE" sz="1800" dirty="0" err="1">
                <a:solidFill>
                  <a:schemeClr val="tx1">
                    <a:lumMod val="65000"/>
                    <a:lumOff val="35000"/>
                  </a:schemeClr>
                </a:solidFill>
              </a:rPr>
              <a:t>slachtoffer</a:t>
            </a:r>
            <a:r>
              <a:rPr lang="fr-BE" sz="1800" dirty="0">
                <a:solidFill>
                  <a:schemeClr val="tx1">
                    <a:lumMod val="65000"/>
                    <a:lumOff val="35000"/>
                  </a:schemeClr>
                </a:solidFill>
              </a:rPr>
              <a:t> te </a:t>
            </a:r>
            <a:r>
              <a:rPr lang="fr-BE" sz="1800" dirty="0" err="1">
                <a:solidFill>
                  <a:schemeClr val="tx1">
                    <a:lumMod val="65000"/>
                    <a:lumOff val="35000"/>
                  </a:schemeClr>
                </a:solidFill>
              </a:rPr>
              <a:t>zijn</a:t>
            </a:r>
            <a:r>
              <a:rPr lang="fr-BE" sz="1800" dirty="0">
                <a:solidFill>
                  <a:schemeClr val="tx1">
                    <a:lumMod val="65000"/>
                    <a:lumOff val="35000"/>
                  </a:schemeClr>
                </a:solidFill>
              </a:rPr>
              <a:t> </a:t>
            </a:r>
            <a:r>
              <a:rPr lang="fr-BE" sz="1800" dirty="0" err="1">
                <a:solidFill>
                  <a:schemeClr val="tx1">
                    <a:lumMod val="65000"/>
                    <a:lumOff val="35000"/>
                  </a:schemeClr>
                </a:solidFill>
              </a:rPr>
              <a:t>geweest</a:t>
            </a:r>
            <a:r>
              <a:rPr lang="fr-BE" sz="1800" dirty="0">
                <a:solidFill>
                  <a:schemeClr val="tx1">
                    <a:lumMod val="65000"/>
                    <a:lumOff val="35000"/>
                  </a:schemeClr>
                </a:solidFill>
              </a:rPr>
              <a:t> van </a:t>
            </a:r>
            <a:r>
              <a:rPr lang="fr-BE" sz="1800" dirty="0" err="1">
                <a:solidFill>
                  <a:schemeClr val="tx1">
                    <a:lumMod val="65000"/>
                    <a:lumOff val="35000"/>
                  </a:schemeClr>
                </a:solidFill>
              </a:rPr>
              <a:t>seksistische</a:t>
            </a:r>
            <a:r>
              <a:rPr lang="fr-BE" sz="1800" dirty="0">
                <a:solidFill>
                  <a:schemeClr val="tx1">
                    <a:lumMod val="65000"/>
                    <a:lumOff val="35000"/>
                  </a:schemeClr>
                </a:solidFill>
              </a:rPr>
              <a:t> </a:t>
            </a:r>
            <a:r>
              <a:rPr lang="fr-BE" sz="1800" dirty="0" err="1">
                <a:solidFill>
                  <a:schemeClr val="tx1">
                    <a:lumMod val="65000"/>
                    <a:lumOff val="35000"/>
                  </a:schemeClr>
                </a:solidFill>
              </a:rPr>
              <a:t>gedragingen</a:t>
            </a:r>
            <a:r>
              <a:rPr lang="fr-BE" sz="1800" dirty="0">
                <a:solidFill>
                  <a:schemeClr val="tx1">
                    <a:lumMod val="65000"/>
                    <a:lumOff val="35000"/>
                  </a:schemeClr>
                </a:solidFill>
              </a:rPr>
              <a:t> op </a:t>
            </a:r>
            <a:r>
              <a:rPr lang="fr-BE" sz="1800" dirty="0" err="1">
                <a:solidFill>
                  <a:schemeClr val="tx1">
                    <a:lumMod val="65000"/>
                    <a:lumOff val="35000"/>
                  </a:schemeClr>
                </a:solidFill>
              </a:rPr>
              <a:t>school</a:t>
            </a:r>
            <a:r>
              <a:rPr lang="fr-BE" sz="1800" dirty="0">
                <a:solidFill>
                  <a:schemeClr val="tx1">
                    <a:lumMod val="65000"/>
                    <a:lumOff val="35000"/>
                  </a:schemeClr>
                </a:solidFill>
              </a:rPr>
              <a:t> of in het </a:t>
            </a:r>
            <a:r>
              <a:rPr lang="fr-BE" sz="1800" dirty="0" err="1">
                <a:solidFill>
                  <a:schemeClr val="tx1">
                    <a:lumMod val="65000"/>
                    <a:lumOff val="35000"/>
                  </a:schemeClr>
                </a:solidFill>
              </a:rPr>
              <a:t>hoger</a:t>
            </a:r>
            <a:r>
              <a:rPr lang="fr-BE" sz="1800" dirty="0">
                <a:solidFill>
                  <a:schemeClr val="tx1">
                    <a:lumMod val="65000"/>
                    <a:lumOff val="35000"/>
                  </a:schemeClr>
                </a:solidFill>
              </a:rPr>
              <a:t> </a:t>
            </a:r>
            <a:r>
              <a:rPr lang="fr-BE" sz="1800" dirty="0" err="1">
                <a:solidFill>
                  <a:schemeClr val="tx1">
                    <a:lumMod val="65000"/>
                    <a:lumOff val="35000"/>
                  </a:schemeClr>
                </a:solidFill>
              </a:rPr>
              <a:t>onderwijs</a:t>
            </a:r>
            <a:r>
              <a:rPr lang="fr-BE" sz="1800" dirty="0">
                <a:solidFill>
                  <a:schemeClr val="tx1">
                    <a:lumMod val="65000"/>
                    <a:lumOff val="35000"/>
                  </a:schemeClr>
                </a:solidFill>
              </a:rPr>
              <a:t> </a:t>
            </a:r>
          </a:p>
          <a:p>
            <a:pPr marL="285750" indent="-285750">
              <a:buFont typeface="Arial" panose="020B0604020202020204" pitchFamily="34" charset="0"/>
              <a:buChar char="•"/>
            </a:pPr>
            <a:r>
              <a:rPr lang="fr-FR" sz="1800" dirty="0">
                <a:solidFill>
                  <a:schemeClr val="tx1">
                    <a:lumMod val="65000"/>
                    <a:lumOff val="35000"/>
                  </a:schemeClr>
                </a:solidFill>
              </a:rPr>
              <a:t>52% van de </a:t>
            </a:r>
            <a:r>
              <a:rPr lang="fr-FR" sz="1800" dirty="0" err="1">
                <a:solidFill>
                  <a:schemeClr val="tx1">
                    <a:lumMod val="65000"/>
                    <a:lumOff val="35000"/>
                  </a:schemeClr>
                </a:solidFill>
              </a:rPr>
              <a:t>vrouwen</a:t>
            </a:r>
            <a:r>
              <a:rPr lang="fr-FR" sz="1800" dirty="0">
                <a:solidFill>
                  <a:schemeClr val="tx1">
                    <a:lumMod val="65000"/>
                    <a:lumOff val="35000"/>
                  </a:schemeClr>
                </a:solidFill>
              </a:rPr>
              <a:t> </a:t>
            </a:r>
            <a:r>
              <a:rPr lang="fr-FR" sz="1800" dirty="0" err="1">
                <a:solidFill>
                  <a:schemeClr val="tx1">
                    <a:lumMod val="65000"/>
                    <a:lumOff val="35000"/>
                  </a:schemeClr>
                </a:solidFill>
              </a:rPr>
              <a:t>geven</a:t>
            </a:r>
            <a:r>
              <a:rPr lang="fr-FR" sz="1800" dirty="0">
                <a:solidFill>
                  <a:schemeClr val="tx1">
                    <a:lumMod val="65000"/>
                    <a:lumOff val="35000"/>
                  </a:schemeClr>
                </a:solidFill>
              </a:rPr>
              <a:t> </a:t>
            </a:r>
            <a:r>
              <a:rPr lang="fr-FR" sz="1800" dirty="0" err="1">
                <a:solidFill>
                  <a:schemeClr val="tx1">
                    <a:lumMod val="65000"/>
                    <a:lumOff val="35000"/>
                  </a:schemeClr>
                </a:solidFill>
              </a:rPr>
              <a:t>aan</a:t>
            </a:r>
            <a:r>
              <a:rPr lang="fr-FR" sz="1800" dirty="0">
                <a:solidFill>
                  <a:schemeClr val="tx1">
                    <a:lumMod val="65000"/>
                    <a:lumOff val="35000"/>
                  </a:schemeClr>
                </a:solidFill>
              </a:rPr>
              <a:t> </a:t>
            </a:r>
            <a:r>
              <a:rPr lang="fr-FR" sz="1800" dirty="0" err="1">
                <a:solidFill>
                  <a:schemeClr val="tx1">
                    <a:lumMod val="65000"/>
                    <a:lumOff val="35000"/>
                  </a:schemeClr>
                </a:solidFill>
              </a:rPr>
              <a:t>ooit</a:t>
            </a:r>
            <a:r>
              <a:rPr lang="fr-FR" sz="1800" dirty="0">
                <a:solidFill>
                  <a:schemeClr val="tx1">
                    <a:lumMod val="65000"/>
                    <a:lumOff val="35000"/>
                  </a:schemeClr>
                </a:solidFill>
              </a:rPr>
              <a:t> </a:t>
            </a:r>
            <a:r>
              <a:rPr lang="fr-FR" sz="1800" dirty="0" err="1">
                <a:solidFill>
                  <a:schemeClr val="tx1">
                    <a:lumMod val="65000"/>
                    <a:lumOff val="35000"/>
                  </a:schemeClr>
                </a:solidFill>
              </a:rPr>
              <a:t>getuige</a:t>
            </a:r>
            <a:r>
              <a:rPr lang="fr-FR" sz="1800" dirty="0">
                <a:solidFill>
                  <a:schemeClr val="tx1">
                    <a:lumMod val="65000"/>
                    <a:lumOff val="35000"/>
                  </a:schemeClr>
                </a:solidFill>
              </a:rPr>
              <a:t> te </a:t>
            </a:r>
            <a:r>
              <a:rPr lang="fr-FR" sz="1800" dirty="0" err="1">
                <a:solidFill>
                  <a:schemeClr val="tx1">
                    <a:lumMod val="65000"/>
                    <a:lumOff val="35000"/>
                  </a:schemeClr>
                </a:solidFill>
              </a:rPr>
              <a:t>zijn</a:t>
            </a:r>
            <a:r>
              <a:rPr lang="fr-FR" sz="1800" dirty="0">
                <a:solidFill>
                  <a:schemeClr val="tx1">
                    <a:lumMod val="65000"/>
                    <a:lumOff val="35000"/>
                  </a:schemeClr>
                </a:solidFill>
              </a:rPr>
              <a:t> </a:t>
            </a:r>
            <a:r>
              <a:rPr lang="fr-FR" sz="1800" dirty="0" err="1">
                <a:solidFill>
                  <a:schemeClr val="tx1">
                    <a:lumMod val="65000"/>
                    <a:lumOff val="35000"/>
                  </a:schemeClr>
                </a:solidFill>
              </a:rPr>
              <a:t>geweest</a:t>
            </a:r>
            <a:r>
              <a:rPr lang="fr-FR" sz="1800" dirty="0">
                <a:solidFill>
                  <a:schemeClr val="tx1">
                    <a:lumMod val="65000"/>
                    <a:lumOff val="35000"/>
                  </a:schemeClr>
                </a:solidFill>
              </a:rPr>
              <a:t> van </a:t>
            </a:r>
            <a:r>
              <a:rPr lang="fr-FR" sz="1800" dirty="0" err="1">
                <a:solidFill>
                  <a:schemeClr val="tx1">
                    <a:lumMod val="65000"/>
                    <a:lumOff val="35000"/>
                  </a:schemeClr>
                </a:solidFill>
              </a:rPr>
              <a:t>seksistische</a:t>
            </a:r>
            <a:r>
              <a:rPr lang="fr-FR" sz="1800" dirty="0">
                <a:solidFill>
                  <a:schemeClr val="tx1">
                    <a:lumMod val="65000"/>
                    <a:lumOff val="35000"/>
                  </a:schemeClr>
                </a:solidFill>
              </a:rPr>
              <a:t> </a:t>
            </a:r>
            <a:r>
              <a:rPr lang="fr-FR" sz="1800" dirty="0" err="1">
                <a:solidFill>
                  <a:schemeClr val="tx1">
                    <a:lumMod val="65000"/>
                    <a:lumOff val="35000"/>
                  </a:schemeClr>
                </a:solidFill>
              </a:rPr>
              <a:t>gedragingen</a:t>
            </a:r>
            <a:r>
              <a:rPr lang="fr-FR" sz="1800" dirty="0">
                <a:solidFill>
                  <a:schemeClr val="tx1">
                    <a:lumMod val="65000"/>
                    <a:lumOff val="35000"/>
                  </a:schemeClr>
                </a:solidFill>
              </a:rPr>
              <a:t> op </a:t>
            </a:r>
            <a:r>
              <a:rPr lang="fr-FR" sz="1800" dirty="0" err="1">
                <a:solidFill>
                  <a:schemeClr val="tx1">
                    <a:lumMod val="65000"/>
                    <a:lumOff val="35000"/>
                  </a:schemeClr>
                </a:solidFill>
              </a:rPr>
              <a:t>school</a:t>
            </a:r>
            <a:r>
              <a:rPr lang="fr-FR" sz="1800" dirty="0">
                <a:solidFill>
                  <a:schemeClr val="tx1">
                    <a:lumMod val="65000"/>
                    <a:lumOff val="35000"/>
                  </a:schemeClr>
                </a:solidFill>
              </a:rPr>
              <a:t> of in het </a:t>
            </a:r>
            <a:r>
              <a:rPr lang="fr-FR" sz="1800" dirty="0" err="1">
                <a:solidFill>
                  <a:schemeClr val="tx1">
                    <a:lumMod val="65000"/>
                    <a:lumOff val="35000"/>
                  </a:schemeClr>
                </a:solidFill>
              </a:rPr>
              <a:t>hoger</a:t>
            </a:r>
            <a:r>
              <a:rPr lang="fr-FR" sz="1800" dirty="0">
                <a:solidFill>
                  <a:schemeClr val="tx1">
                    <a:lumMod val="65000"/>
                    <a:lumOff val="35000"/>
                  </a:schemeClr>
                </a:solidFill>
              </a:rPr>
              <a:t> </a:t>
            </a:r>
            <a:r>
              <a:rPr lang="fr-FR" sz="1800" dirty="0" err="1">
                <a:solidFill>
                  <a:schemeClr val="tx1">
                    <a:lumMod val="65000"/>
                    <a:lumOff val="35000"/>
                  </a:schemeClr>
                </a:solidFill>
              </a:rPr>
              <a:t>onderwijs</a:t>
            </a:r>
            <a:endParaRPr lang="fr-FR" sz="1800" dirty="0">
              <a:solidFill>
                <a:schemeClr val="tx1">
                  <a:lumMod val="65000"/>
                  <a:lumOff val="35000"/>
                </a:schemeClr>
              </a:solidFill>
            </a:endParaRPr>
          </a:p>
          <a:p>
            <a:pPr marL="285750" indent="-285750">
              <a:buFont typeface="Arial" panose="020B0604020202020204" pitchFamily="34" charset="0"/>
              <a:buChar char="•"/>
            </a:pPr>
            <a:r>
              <a:rPr lang="fr-FR" sz="1800" dirty="0">
                <a:solidFill>
                  <a:schemeClr val="tx1">
                    <a:lumMod val="65000"/>
                    <a:lumOff val="35000"/>
                  </a:schemeClr>
                </a:solidFill>
              </a:rPr>
              <a:t>58% van de </a:t>
            </a:r>
            <a:r>
              <a:rPr lang="fr-FR" sz="1800" dirty="0" err="1">
                <a:solidFill>
                  <a:schemeClr val="tx1">
                    <a:lumMod val="65000"/>
                    <a:lumOff val="35000"/>
                  </a:schemeClr>
                </a:solidFill>
              </a:rPr>
              <a:t>mannen</a:t>
            </a:r>
            <a:r>
              <a:rPr lang="fr-FR" sz="1800" dirty="0">
                <a:solidFill>
                  <a:schemeClr val="tx1">
                    <a:lumMod val="65000"/>
                    <a:lumOff val="35000"/>
                  </a:schemeClr>
                </a:solidFill>
              </a:rPr>
              <a:t> </a:t>
            </a:r>
            <a:r>
              <a:rPr lang="fr-FR" sz="1800" dirty="0" err="1">
                <a:solidFill>
                  <a:schemeClr val="tx1">
                    <a:lumMod val="65000"/>
                    <a:lumOff val="35000"/>
                  </a:schemeClr>
                </a:solidFill>
              </a:rPr>
              <a:t>geven</a:t>
            </a:r>
            <a:r>
              <a:rPr lang="fr-FR" sz="1800" dirty="0">
                <a:solidFill>
                  <a:schemeClr val="tx1">
                    <a:lumMod val="65000"/>
                    <a:lumOff val="35000"/>
                  </a:schemeClr>
                </a:solidFill>
              </a:rPr>
              <a:t> </a:t>
            </a:r>
            <a:r>
              <a:rPr lang="fr-FR" sz="1800" dirty="0" err="1">
                <a:solidFill>
                  <a:schemeClr val="tx1">
                    <a:lumMod val="65000"/>
                    <a:lumOff val="35000"/>
                  </a:schemeClr>
                </a:solidFill>
              </a:rPr>
              <a:t>aan</a:t>
            </a:r>
            <a:r>
              <a:rPr lang="fr-FR" sz="1800" dirty="0">
                <a:solidFill>
                  <a:schemeClr val="tx1">
                    <a:lumMod val="65000"/>
                    <a:lumOff val="35000"/>
                  </a:schemeClr>
                </a:solidFill>
              </a:rPr>
              <a:t> </a:t>
            </a:r>
            <a:r>
              <a:rPr lang="fr-FR" sz="1800" dirty="0" err="1">
                <a:solidFill>
                  <a:schemeClr val="tx1">
                    <a:lumMod val="65000"/>
                    <a:lumOff val="35000"/>
                  </a:schemeClr>
                </a:solidFill>
              </a:rPr>
              <a:t>ooit</a:t>
            </a:r>
            <a:r>
              <a:rPr lang="fr-FR" sz="1800" dirty="0">
                <a:solidFill>
                  <a:schemeClr val="tx1">
                    <a:lumMod val="65000"/>
                    <a:lumOff val="35000"/>
                  </a:schemeClr>
                </a:solidFill>
              </a:rPr>
              <a:t> </a:t>
            </a:r>
            <a:r>
              <a:rPr lang="fr-FR" sz="1800" dirty="0" err="1">
                <a:solidFill>
                  <a:schemeClr val="tx1">
                    <a:lumMod val="65000"/>
                    <a:lumOff val="35000"/>
                  </a:schemeClr>
                </a:solidFill>
              </a:rPr>
              <a:t>getuige</a:t>
            </a:r>
            <a:r>
              <a:rPr lang="fr-FR" sz="1800" dirty="0">
                <a:solidFill>
                  <a:schemeClr val="tx1">
                    <a:lumMod val="65000"/>
                    <a:lumOff val="35000"/>
                  </a:schemeClr>
                </a:solidFill>
              </a:rPr>
              <a:t> te </a:t>
            </a:r>
            <a:r>
              <a:rPr lang="fr-FR" sz="1800" dirty="0" err="1">
                <a:solidFill>
                  <a:schemeClr val="tx1">
                    <a:lumMod val="65000"/>
                    <a:lumOff val="35000"/>
                  </a:schemeClr>
                </a:solidFill>
              </a:rPr>
              <a:t>zijn</a:t>
            </a:r>
            <a:r>
              <a:rPr lang="fr-FR" sz="1800" dirty="0">
                <a:solidFill>
                  <a:schemeClr val="tx1">
                    <a:lumMod val="65000"/>
                    <a:lumOff val="35000"/>
                  </a:schemeClr>
                </a:solidFill>
              </a:rPr>
              <a:t> </a:t>
            </a:r>
            <a:r>
              <a:rPr lang="fr-FR" sz="1800" dirty="0" err="1">
                <a:solidFill>
                  <a:schemeClr val="tx1">
                    <a:lumMod val="65000"/>
                    <a:lumOff val="35000"/>
                  </a:schemeClr>
                </a:solidFill>
              </a:rPr>
              <a:t>geweest</a:t>
            </a:r>
            <a:r>
              <a:rPr lang="fr-FR" sz="1800" dirty="0">
                <a:solidFill>
                  <a:schemeClr val="tx1">
                    <a:lumMod val="65000"/>
                    <a:lumOff val="35000"/>
                  </a:schemeClr>
                </a:solidFill>
              </a:rPr>
              <a:t> van </a:t>
            </a:r>
            <a:r>
              <a:rPr lang="fr-FR" sz="1800" dirty="0" err="1">
                <a:solidFill>
                  <a:schemeClr val="tx1">
                    <a:lumMod val="65000"/>
                    <a:lumOff val="35000"/>
                  </a:schemeClr>
                </a:solidFill>
              </a:rPr>
              <a:t>seksistische</a:t>
            </a:r>
            <a:r>
              <a:rPr lang="fr-FR" sz="1800" dirty="0">
                <a:solidFill>
                  <a:schemeClr val="tx1">
                    <a:lumMod val="65000"/>
                    <a:lumOff val="35000"/>
                  </a:schemeClr>
                </a:solidFill>
              </a:rPr>
              <a:t> </a:t>
            </a:r>
            <a:r>
              <a:rPr lang="fr-FR" sz="1800" dirty="0" err="1">
                <a:solidFill>
                  <a:schemeClr val="tx1">
                    <a:lumMod val="65000"/>
                    <a:lumOff val="35000"/>
                  </a:schemeClr>
                </a:solidFill>
              </a:rPr>
              <a:t>gedragingen</a:t>
            </a:r>
            <a:r>
              <a:rPr lang="fr-FR" sz="1800" dirty="0">
                <a:solidFill>
                  <a:schemeClr val="tx1">
                    <a:lumMod val="65000"/>
                    <a:lumOff val="35000"/>
                  </a:schemeClr>
                </a:solidFill>
              </a:rPr>
              <a:t> op </a:t>
            </a:r>
            <a:r>
              <a:rPr lang="fr-FR" sz="1800" dirty="0" err="1">
                <a:solidFill>
                  <a:schemeClr val="tx1">
                    <a:lumMod val="65000"/>
                    <a:lumOff val="35000"/>
                  </a:schemeClr>
                </a:solidFill>
              </a:rPr>
              <a:t>school</a:t>
            </a:r>
            <a:r>
              <a:rPr lang="fr-FR" sz="1800" dirty="0">
                <a:solidFill>
                  <a:schemeClr val="tx1">
                    <a:lumMod val="65000"/>
                    <a:lumOff val="35000"/>
                  </a:schemeClr>
                </a:solidFill>
              </a:rPr>
              <a:t> of in het </a:t>
            </a:r>
            <a:r>
              <a:rPr lang="fr-FR" sz="1800" dirty="0" err="1">
                <a:solidFill>
                  <a:schemeClr val="tx1">
                    <a:lumMod val="65000"/>
                    <a:lumOff val="35000"/>
                  </a:schemeClr>
                </a:solidFill>
              </a:rPr>
              <a:t>hoger</a:t>
            </a:r>
            <a:r>
              <a:rPr lang="fr-FR" sz="1800" dirty="0">
                <a:solidFill>
                  <a:schemeClr val="tx1">
                    <a:lumMod val="65000"/>
                    <a:lumOff val="35000"/>
                  </a:schemeClr>
                </a:solidFill>
              </a:rPr>
              <a:t> </a:t>
            </a:r>
            <a:r>
              <a:rPr lang="fr-FR" sz="1800" dirty="0" err="1">
                <a:solidFill>
                  <a:schemeClr val="tx1">
                    <a:lumMod val="65000"/>
                    <a:lumOff val="35000"/>
                  </a:schemeClr>
                </a:solidFill>
              </a:rPr>
              <a:t>onderwijs</a:t>
            </a:r>
            <a:endParaRPr lang="fr-FR" sz="1800" dirty="0">
              <a:solidFill>
                <a:schemeClr val="tx1">
                  <a:lumMod val="65000"/>
                  <a:lumOff val="35000"/>
                </a:schemeClr>
              </a:solidFill>
            </a:endParaRPr>
          </a:p>
          <a:p>
            <a:pPr marL="285750" indent="-285750">
              <a:buFont typeface="Arial" panose="020B0604020202020204" pitchFamily="34" charset="0"/>
              <a:buChar char="•"/>
            </a:pPr>
            <a:r>
              <a:rPr lang="fr-FR" sz="1800" dirty="0">
                <a:solidFill>
                  <a:schemeClr val="tx1">
                    <a:lumMod val="65000"/>
                    <a:lumOff val="35000"/>
                  </a:schemeClr>
                </a:solidFill>
              </a:rPr>
              <a:t>30% van de </a:t>
            </a:r>
            <a:r>
              <a:rPr lang="fr-FR" sz="1800" dirty="0" err="1">
                <a:solidFill>
                  <a:schemeClr val="tx1">
                    <a:lumMod val="65000"/>
                    <a:lumOff val="35000"/>
                  </a:schemeClr>
                </a:solidFill>
              </a:rPr>
              <a:t>vrouwen</a:t>
            </a:r>
            <a:r>
              <a:rPr lang="fr-FR" sz="1800" dirty="0">
                <a:solidFill>
                  <a:schemeClr val="tx1">
                    <a:lumMod val="65000"/>
                    <a:lumOff val="35000"/>
                  </a:schemeClr>
                </a:solidFill>
              </a:rPr>
              <a:t> </a:t>
            </a:r>
            <a:r>
              <a:rPr lang="fr-FR" sz="1800" dirty="0" err="1">
                <a:solidFill>
                  <a:schemeClr val="tx1">
                    <a:lumMod val="65000"/>
                    <a:lumOff val="35000"/>
                  </a:schemeClr>
                </a:solidFill>
              </a:rPr>
              <a:t>geven</a:t>
            </a:r>
            <a:r>
              <a:rPr lang="fr-FR" sz="1800" dirty="0">
                <a:solidFill>
                  <a:schemeClr val="tx1">
                    <a:lumMod val="65000"/>
                    <a:lumOff val="35000"/>
                  </a:schemeClr>
                </a:solidFill>
              </a:rPr>
              <a:t> </a:t>
            </a:r>
            <a:r>
              <a:rPr lang="fr-FR" sz="1800" dirty="0" err="1">
                <a:solidFill>
                  <a:schemeClr val="tx1">
                    <a:lumMod val="65000"/>
                    <a:lumOff val="35000"/>
                  </a:schemeClr>
                </a:solidFill>
              </a:rPr>
              <a:t>aan</a:t>
            </a:r>
            <a:r>
              <a:rPr lang="fr-FR" sz="1800" dirty="0">
                <a:solidFill>
                  <a:schemeClr val="tx1">
                    <a:lumMod val="65000"/>
                    <a:lumOff val="35000"/>
                  </a:schemeClr>
                </a:solidFill>
              </a:rPr>
              <a:t> </a:t>
            </a:r>
            <a:r>
              <a:rPr lang="fr-FR" sz="1800" dirty="0" err="1">
                <a:solidFill>
                  <a:schemeClr val="tx1">
                    <a:lumMod val="65000"/>
                    <a:lumOff val="35000"/>
                  </a:schemeClr>
                </a:solidFill>
              </a:rPr>
              <a:t>zich</a:t>
            </a:r>
            <a:r>
              <a:rPr lang="fr-FR" sz="1800" dirty="0">
                <a:solidFill>
                  <a:schemeClr val="tx1">
                    <a:lumMod val="65000"/>
                    <a:lumOff val="35000"/>
                  </a:schemeClr>
                </a:solidFill>
              </a:rPr>
              <a:t> </a:t>
            </a:r>
            <a:r>
              <a:rPr lang="fr-FR" sz="1800" dirty="0" err="1">
                <a:solidFill>
                  <a:schemeClr val="tx1">
                    <a:lumMod val="65000"/>
                    <a:lumOff val="35000"/>
                  </a:schemeClr>
                </a:solidFill>
              </a:rPr>
              <a:t>ooit</a:t>
            </a:r>
            <a:r>
              <a:rPr lang="fr-FR" sz="1800" dirty="0">
                <a:solidFill>
                  <a:schemeClr val="tx1">
                    <a:lumMod val="65000"/>
                    <a:lumOff val="35000"/>
                  </a:schemeClr>
                </a:solidFill>
              </a:rPr>
              <a:t> </a:t>
            </a:r>
            <a:r>
              <a:rPr lang="fr-FR" sz="1800" dirty="0" err="1">
                <a:solidFill>
                  <a:schemeClr val="tx1">
                    <a:lumMod val="65000"/>
                    <a:lumOff val="35000"/>
                  </a:schemeClr>
                </a:solidFill>
              </a:rPr>
              <a:t>zelf</a:t>
            </a:r>
            <a:r>
              <a:rPr lang="fr-FR" sz="1800" dirty="0">
                <a:solidFill>
                  <a:schemeClr val="tx1">
                    <a:lumMod val="65000"/>
                    <a:lumOff val="35000"/>
                  </a:schemeClr>
                </a:solidFill>
              </a:rPr>
              <a:t> </a:t>
            </a:r>
            <a:r>
              <a:rPr lang="fr-FR" sz="1800" dirty="0" err="1">
                <a:solidFill>
                  <a:schemeClr val="tx1">
                    <a:lumMod val="65000"/>
                    <a:lumOff val="35000"/>
                  </a:schemeClr>
                </a:solidFill>
              </a:rPr>
              <a:t>seksistisch</a:t>
            </a:r>
            <a:r>
              <a:rPr lang="fr-FR" sz="1800" dirty="0">
                <a:solidFill>
                  <a:schemeClr val="tx1">
                    <a:lumMod val="65000"/>
                    <a:lumOff val="35000"/>
                  </a:schemeClr>
                </a:solidFill>
              </a:rPr>
              <a:t> te </a:t>
            </a:r>
            <a:r>
              <a:rPr lang="fr-FR" sz="1800" dirty="0" err="1">
                <a:solidFill>
                  <a:schemeClr val="tx1">
                    <a:lumMod val="65000"/>
                    <a:lumOff val="35000"/>
                  </a:schemeClr>
                </a:solidFill>
              </a:rPr>
              <a:t>hebben</a:t>
            </a:r>
            <a:r>
              <a:rPr lang="fr-FR" sz="1800" dirty="0">
                <a:solidFill>
                  <a:schemeClr val="tx1">
                    <a:lumMod val="65000"/>
                    <a:lumOff val="35000"/>
                  </a:schemeClr>
                </a:solidFill>
              </a:rPr>
              <a:t> </a:t>
            </a:r>
            <a:r>
              <a:rPr lang="fr-FR" sz="1800" dirty="0" err="1">
                <a:solidFill>
                  <a:schemeClr val="tx1">
                    <a:lumMod val="65000"/>
                    <a:lumOff val="35000"/>
                  </a:schemeClr>
                </a:solidFill>
              </a:rPr>
              <a:t>gedragen</a:t>
            </a:r>
            <a:r>
              <a:rPr lang="fr-FR" sz="1800" dirty="0">
                <a:solidFill>
                  <a:schemeClr val="tx1">
                    <a:lumMod val="65000"/>
                    <a:lumOff val="35000"/>
                  </a:schemeClr>
                </a:solidFill>
              </a:rPr>
              <a:t> op </a:t>
            </a:r>
            <a:r>
              <a:rPr lang="fr-FR" sz="1800" dirty="0" err="1">
                <a:solidFill>
                  <a:schemeClr val="tx1">
                    <a:lumMod val="65000"/>
                    <a:lumOff val="35000"/>
                  </a:schemeClr>
                </a:solidFill>
              </a:rPr>
              <a:t>school</a:t>
            </a:r>
            <a:r>
              <a:rPr lang="fr-FR" sz="1800" dirty="0">
                <a:solidFill>
                  <a:schemeClr val="tx1">
                    <a:lumMod val="65000"/>
                    <a:lumOff val="35000"/>
                  </a:schemeClr>
                </a:solidFill>
              </a:rPr>
              <a:t> of in het </a:t>
            </a:r>
            <a:r>
              <a:rPr lang="fr-FR" sz="1800" dirty="0" err="1">
                <a:solidFill>
                  <a:schemeClr val="tx1">
                    <a:lumMod val="65000"/>
                    <a:lumOff val="35000"/>
                  </a:schemeClr>
                </a:solidFill>
              </a:rPr>
              <a:t>hoger</a:t>
            </a:r>
            <a:r>
              <a:rPr lang="fr-FR" sz="1800" dirty="0">
                <a:solidFill>
                  <a:schemeClr val="tx1">
                    <a:lumMod val="65000"/>
                    <a:lumOff val="35000"/>
                  </a:schemeClr>
                </a:solidFill>
              </a:rPr>
              <a:t> </a:t>
            </a:r>
            <a:r>
              <a:rPr lang="fr-FR" sz="1800" dirty="0" err="1">
                <a:solidFill>
                  <a:schemeClr val="tx1">
                    <a:lumMod val="65000"/>
                    <a:lumOff val="35000"/>
                  </a:schemeClr>
                </a:solidFill>
              </a:rPr>
              <a:t>onderwijs</a:t>
            </a:r>
            <a:endParaRPr lang="fr-FR" sz="1800" dirty="0">
              <a:solidFill>
                <a:schemeClr val="tx1">
                  <a:lumMod val="65000"/>
                  <a:lumOff val="35000"/>
                </a:schemeClr>
              </a:solidFill>
            </a:endParaRPr>
          </a:p>
          <a:p>
            <a:pPr marL="285750" indent="-285750">
              <a:buFont typeface="Arial" panose="020B0604020202020204" pitchFamily="34" charset="0"/>
              <a:buChar char="•"/>
            </a:pPr>
            <a:r>
              <a:rPr lang="fr-FR" sz="1800" dirty="0">
                <a:solidFill>
                  <a:schemeClr val="tx1">
                    <a:lumMod val="65000"/>
                    <a:lumOff val="35000"/>
                  </a:schemeClr>
                </a:solidFill>
              </a:rPr>
              <a:t>41% van de </a:t>
            </a:r>
            <a:r>
              <a:rPr lang="fr-FR" sz="1800" dirty="0" err="1">
                <a:solidFill>
                  <a:schemeClr val="tx1">
                    <a:lumMod val="65000"/>
                    <a:lumOff val="35000"/>
                  </a:schemeClr>
                </a:solidFill>
              </a:rPr>
              <a:t>mannen</a:t>
            </a:r>
            <a:r>
              <a:rPr lang="fr-FR" sz="1800" dirty="0">
                <a:solidFill>
                  <a:schemeClr val="tx1">
                    <a:lumMod val="65000"/>
                    <a:lumOff val="35000"/>
                  </a:schemeClr>
                </a:solidFill>
              </a:rPr>
              <a:t> </a:t>
            </a:r>
            <a:r>
              <a:rPr lang="fr-FR" sz="1800" dirty="0" err="1">
                <a:solidFill>
                  <a:schemeClr val="tx1">
                    <a:lumMod val="65000"/>
                    <a:lumOff val="35000"/>
                  </a:schemeClr>
                </a:solidFill>
              </a:rPr>
              <a:t>geven</a:t>
            </a:r>
            <a:r>
              <a:rPr lang="fr-FR" sz="1800" dirty="0">
                <a:solidFill>
                  <a:schemeClr val="tx1">
                    <a:lumMod val="65000"/>
                    <a:lumOff val="35000"/>
                  </a:schemeClr>
                </a:solidFill>
              </a:rPr>
              <a:t> </a:t>
            </a:r>
            <a:r>
              <a:rPr lang="fr-FR" sz="1800" dirty="0" err="1">
                <a:solidFill>
                  <a:schemeClr val="tx1">
                    <a:lumMod val="65000"/>
                    <a:lumOff val="35000"/>
                  </a:schemeClr>
                </a:solidFill>
              </a:rPr>
              <a:t>aan</a:t>
            </a:r>
            <a:r>
              <a:rPr lang="fr-FR" sz="1800" dirty="0">
                <a:solidFill>
                  <a:schemeClr val="tx1">
                    <a:lumMod val="65000"/>
                    <a:lumOff val="35000"/>
                  </a:schemeClr>
                </a:solidFill>
              </a:rPr>
              <a:t> </a:t>
            </a:r>
            <a:r>
              <a:rPr lang="fr-FR" sz="1800" dirty="0" err="1">
                <a:solidFill>
                  <a:schemeClr val="tx1">
                    <a:lumMod val="65000"/>
                    <a:lumOff val="35000"/>
                  </a:schemeClr>
                </a:solidFill>
              </a:rPr>
              <a:t>zich</a:t>
            </a:r>
            <a:r>
              <a:rPr lang="fr-FR" sz="1800" dirty="0">
                <a:solidFill>
                  <a:schemeClr val="tx1">
                    <a:lumMod val="65000"/>
                    <a:lumOff val="35000"/>
                  </a:schemeClr>
                </a:solidFill>
              </a:rPr>
              <a:t> </a:t>
            </a:r>
            <a:r>
              <a:rPr lang="fr-FR" sz="1800" dirty="0" err="1">
                <a:solidFill>
                  <a:schemeClr val="tx1">
                    <a:lumMod val="65000"/>
                    <a:lumOff val="35000"/>
                  </a:schemeClr>
                </a:solidFill>
              </a:rPr>
              <a:t>ooit</a:t>
            </a:r>
            <a:r>
              <a:rPr lang="fr-FR" sz="1800" dirty="0">
                <a:solidFill>
                  <a:schemeClr val="tx1">
                    <a:lumMod val="65000"/>
                    <a:lumOff val="35000"/>
                  </a:schemeClr>
                </a:solidFill>
              </a:rPr>
              <a:t> </a:t>
            </a:r>
            <a:r>
              <a:rPr lang="fr-FR" sz="1800" dirty="0" err="1">
                <a:solidFill>
                  <a:schemeClr val="tx1">
                    <a:lumMod val="65000"/>
                    <a:lumOff val="35000"/>
                  </a:schemeClr>
                </a:solidFill>
              </a:rPr>
              <a:t>zelf</a:t>
            </a:r>
            <a:r>
              <a:rPr lang="fr-FR" sz="1800" dirty="0">
                <a:solidFill>
                  <a:schemeClr val="tx1">
                    <a:lumMod val="65000"/>
                    <a:lumOff val="35000"/>
                  </a:schemeClr>
                </a:solidFill>
              </a:rPr>
              <a:t> </a:t>
            </a:r>
            <a:r>
              <a:rPr lang="fr-FR" sz="1800" dirty="0" err="1">
                <a:solidFill>
                  <a:schemeClr val="tx1">
                    <a:lumMod val="65000"/>
                    <a:lumOff val="35000"/>
                  </a:schemeClr>
                </a:solidFill>
              </a:rPr>
              <a:t>seksistisch</a:t>
            </a:r>
            <a:r>
              <a:rPr lang="fr-FR" sz="1800" dirty="0">
                <a:solidFill>
                  <a:schemeClr val="tx1">
                    <a:lumMod val="65000"/>
                    <a:lumOff val="35000"/>
                  </a:schemeClr>
                </a:solidFill>
              </a:rPr>
              <a:t> te </a:t>
            </a:r>
            <a:r>
              <a:rPr lang="fr-FR" sz="1800" dirty="0" err="1">
                <a:solidFill>
                  <a:schemeClr val="tx1">
                    <a:lumMod val="65000"/>
                    <a:lumOff val="35000"/>
                  </a:schemeClr>
                </a:solidFill>
              </a:rPr>
              <a:t>hebben</a:t>
            </a:r>
            <a:r>
              <a:rPr lang="fr-FR" sz="1800" dirty="0">
                <a:solidFill>
                  <a:schemeClr val="tx1">
                    <a:lumMod val="65000"/>
                    <a:lumOff val="35000"/>
                  </a:schemeClr>
                </a:solidFill>
              </a:rPr>
              <a:t> </a:t>
            </a:r>
            <a:r>
              <a:rPr lang="fr-FR" sz="1800" dirty="0" err="1">
                <a:solidFill>
                  <a:schemeClr val="tx1">
                    <a:lumMod val="65000"/>
                    <a:lumOff val="35000"/>
                  </a:schemeClr>
                </a:solidFill>
              </a:rPr>
              <a:t>gedragen</a:t>
            </a:r>
            <a:r>
              <a:rPr lang="fr-FR" sz="1800" dirty="0">
                <a:solidFill>
                  <a:schemeClr val="tx1">
                    <a:lumMod val="65000"/>
                    <a:lumOff val="35000"/>
                  </a:schemeClr>
                </a:solidFill>
              </a:rPr>
              <a:t> op </a:t>
            </a:r>
            <a:r>
              <a:rPr lang="fr-FR" sz="1800" dirty="0" err="1">
                <a:solidFill>
                  <a:schemeClr val="tx1">
                    <a:lumMod val="65000"/>
                    <a:lumOff val="35000"/>
                  </a:schemeClr>
                </a:solidFill>
              </a:rPr>
              <a:t>school</a:t>
            </a:r>
            <a:r>
              <a:rPr lang="fr-FR" sz="1800" dirty="0">
                <a:solidFill>
                  <a:schemeClr val="tx1">
                    <a:lumMod val="65000"/>
                    <a:lumOff val="35000"/>
                  </a:schemeClr>
                </a:solidFill>
              </a:rPr>
              <a:t> of in het </a:t>
            </a:r>
            <a:r>
              <a:rPr lang="fr-FR" sz="1800" dirty="0" err="1">
                <a:solidFill>
                  <a:schemeClr val="tx1">
                    <a:lumMod val="65000"/>
                    <a:lumOff val="35000"/>
                  </a:schemeClr>
                </a:solidFill>
              </a:rPr>
              <a:t>hoger</a:t>
            </a:r>
            <a:r>
              <a:rPr lang="fr-FR" sz="1800" dirty="0">
                <a:solidFill>
                  <a:schemeClr val="tx1">
                    <a:lumMod val="65000"/>
                    <a:lumOff val="35000"/>
                  </a:schemeClr>
                </a:solidFill>
              </a:rPr>
              <a:t> </a:t>
            </a:r>
            <a:r>
              <a:rPr lang="fr-FR" sz="1800" dirty="0" err="1">
                <a:solidFill>
                  <a:schemeClr val="tx1">
                    <a:lumMod val="65000"/>
                    <a:lumOff val="35000"/>
                  </a:schemeClr>
                </a:solidFill>
              </a:rPr>
              <a:t>onderwijs</a:t>
            </a:r>
            <a:endParaRPr lang="fr-BE" sz="1800" dirty="0">
              <a:solidFill>
                <a:schemeClr val="tx1">
                  <a:lumMod val="65000"/>
                  <a:lumOff val="35000"/>
                </a:schemeClr>
              </a:solidFill>
            </a:endParaRPr>
          </a:p>
          <a:p>
            <a:pPr marL="0" indent="0">
              <a:buNone/>
            </a:pPr>
            <a:endParaRPr lang="fr-BE" dirty="0"/>
          </a:p>
        </p:txBody>
      </p:sp>
    </p:spTree>
    <p:extLst>
      <p:ext uri="{BB962C8B-B14F-4D97-AF65-F5344CB8AC3E}">
        <p14:creationId xmlns:p14="http://schemas.microsoft.com/office/powerpoint/2010/main" val="2156629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B1711-D276-46AF-ACA1-83EFAA28A89B}"/>
              </a:ext>
            </a:extLst>
          </p:cNvPr>
          <p:cNvSpPr>
            <a:spLocks noGrp="1"/>
          </p:cNvSpPr>
          <p:nvPr>
            <p:ph type="title"/>
          </p:nvPr>
        </p:nvSpPr>
        <p:spPr/>
        <p:txBody>
          <a:bodyPr/>
          <a:lstStyle/>
          <a:p>
            <a:r>
              <a:rPr lang="nl-BE" dirty="0"/>
              <a:t>SGG aan universiteiten</a:t>
            </a:r>
          </a:p>
        </p:txBody>
      </p:sp>
      <p:sp>
        <p:nvSpPr>
          <p:cNvPr id="3" name="Tekstvak 2">
            <a:extLst>
              <a:ext uri="{FF2B5EF4-FFF2-40B4-BE49-F238E27FC236}">
                <a16:creationId xmlns:a16="http://schemas.microsoft.com/office/drawing/2014/main" id="{973A749B-C320-422A-BEE0-195A72251FAC}"/>
              </a:ext>
            </a:extLst>
          </p:cNvPr>
          <p:cNvSpPr txBox="1"/>
          <p:nvPr/>
        </p:nvSpPr>
        <p:spPr>
          <a:xfrm>
            <a:off x="457200" y="3785130"/>
            <a:ext cx="7211144" cy="2431435"/>
          </a:xfrm>
          <a:prstGeom prst="rect">
            <a:avLst/>
          </a:prstGeom>
          <a:noFill/>
        </p:spPr>
        <p:txBody>
          <a:bodyPr wrap="square" rtlCol="0">
            <a:spAutoFit/>
          </a:bodyPr>
          <a:lstStyle/>
          <a:p>
            <a:pPr marL="342900" indent="-342900">
              <a:lnSpc>
                <a:spcPct val="120000"/>
              </a:lnSpc>
              <a:buFont typeface="Arial" panose="020B0604020202020204" pitchFamily="34" charset="0"/>
              <a:buChar char="•"/>
            </a:pPr>
            <a:r>
              <a:rPr lang="nl-BE" sz="2200" dirty="0"/>
              <a:t>Studenten zijn </a:t>
            </a:r>
            <a:r>
              <a:rPr lang="nl-BE" sz="2200" b="1" dirty="0">
                <a:solidFill>
                  <a:schemeClr val="accent5">
                    <a:lumMod val="50000"/>
                  </a:schemeClr>
                </a:solidFill>
              </a:rPr>
              <a:t>extra kwetsbaar </a:t>
            </a:r>
            <a:r>
              <a:rPr lang="nl-BE" sz="2200" dirty="0"/>
              <a:t>voor SGG</a:t>
            </a:r>
          </a:p>
          <a:p>
            <a:pPr marL="342900" indent="-342900">
              <a:lnSpc>
                <a:spcPct val="120000"/>
              </a:lnSpc>
              <a:buFont typeface="Arial" panose="020B0604020202020204" pitchFamily="34" charset="0"/>
              <a:buChar char="•"/>
            </a:pPr>
            <a:r>
              <a:rPr lang="nl-BE" sz="2200" dirty="0"/>
              <a:t>Groot </a:t>
            </a:r>
            <a:r>
              <a:rPr lang="nl-BE" sz="2200" b="1" dirty="0" err="1">
                <a:solidFill>
                  <a:schemeClr val="accent5">
                    <a:lumMod val="50000"/>
                  </a:schemeClr>
                </a:solidFill>
              </a:rPr>
              <a:t>dark</a:t>
            </a:r>
            <a:r>
              <a:rPr lang="nl-BE" sz="2200" b="1" dirty="0">
                <a:solidFill>
                  <a:schemeClr val="accent5">
                    <a:lumMod val="50000"/>
                  </a:schemeClr>
                </a:solidFill>
              </a:rPr>
              <a:t> </a:t>
            </a:r>
            <a:r>
              <a:rPr lang="nl-BE" sz="2200" b="1" dirty="0" err="1">
                <a:solidFill>
                  <a:schemeClr val="accent5">
                    <a:lumMod val="50000"/>
                  </a:schemeClr>
                </a:solidFill>
              </a:rPr>
              <a:t>number</a:t>
            </a:r>
            <a:r>
              <a:rPr lang="nl-BE" sz="2200" dirty="0">
                <a:solidFill>
                  <a:schemeClr val="accent5">
                    <a:lumMod val="50000"/>
                  </a:schemeClr>
                </a:solidFill>
              </a:rPr>
              <a:t> </a:t>
            </a:r>
            <a:endParaRPr lang="nl-BE" sz="2200" dirty="0"/>
          </a:p>
          <a:p>
            <a:pPr marL="342900" indent="-342900">
              <a:lnSpc>
                <a:spcPct val="120000"/>
              </a:lnSpc>
              <a:buFont typeface="Arial" panose="020B0604020202020204" pitchFamily="34" charset="0"/>
              <a:buChar char="•"/>
            </a:pPr>
            <a:r>
              <a:rPr lang="nl-BE" sz="2200" dirty="0"/>
              <a:t>Verschillende </a:t>
            </a:r>
            <a:r>
              <a:rPr lang="nl-BE" sz="2200" b="1" dirty="0">
                <a:solidFill>
                  <a:schemeClr val="accent5">
                    <a:lumMod val="50000"/>
                  </a:schemeClr>
                </a:solidFill>
              </a:rPr>
              <a:t>drempels </a:t>
            </a:r>
            <a:r>
              <a:rPr lang="nl-BE" sz="2200" dirty="0"/>
              <a:t>om geweld te melden</a:t>
            </a:r>
          </a:p>
          <a:p>
            <a:pPr marL="342900" indent="-342900">
              <a:lnSpc>
                <a:spcPct val="120000"/>
              </a:lnSpc>
              <a:buFont typeface="Arial" panose="020B0604020202020204" pitchFamily="34" charset="0"/>
              <a:buChar char="•"/>
            </a:pPr>
            <a:r>
              <a:rPr lang="nl-BE" sz="2200" dirty="0"/>
              <a:t>Belang van </a:t>
            </a:r>
            <a:r>
              <a:rPr lang="nl-BE" sz="2200" b="1" dirty="0">
                <a:solidFill>
                  <a:schemeClr val="accent5">
                    <a:lumMod val="50000"/>
                  </a:schemeClr>
                </a:solidFill>
              </a:rPr>
              <a:t>holistische, multidisciplinaire zorg </a:t>
            </a:r>
            <a:r>
              <a:rPr lang="nl-BE" sz="2200" dirty="0"/>
              <a:t>na seksueel geweld (bv. ZSG)</a:t>
            </a:r>
          </a:p>
          <a:p>
            <a:pPr marL="342900" indent="-342900">
              <a:buFont typeface="Wingdings" panose="05000000000000000000" pitchFamily="2" charset="2"/>
              <a:buChar char="Ø"/>
            </a:pPr>
            <a:endParaRPr lang="nl-BE" sz="2000" dirty="0"/>
          </a:p>
        </p:txBody>
      </p:sp>
      <p:sp>
        <p:nvSpPr>
          <p:cNvPr id="11" name="Tekstvak 10">
            <a:extLst>
              <a:ext uri="{FF2B5EF4-FFF2-40B4-BE49-F238E27FC236}">
                <a16:creationId xmlns:a16="http://schemas.microsoft.com/office/drawing/2014/main" id="{1FB013AA-D86F-4F33-A9D3-C4719A87AD21}"/>
              </a:ext>
            </a:extLst>
          </p:cNvPr>
          <p:cNvSpPr txBox="1"/>
          <p:nvPr/>
        </p:nvSpPr>
        <p:spPr>
          <a:xfrm>
            <a:off x="457200" y="1726921"/>
            <a:ext cx="6629400" cy="430887"/>
          </a:xfrm>
          <a:prstGeom prst="rect">
            <a:avLst/>
          </a:prstGeom>
          <a:noFill/>
        </p:spPr>
        <p:txBody>
          <a:bodyPr wrap="square">
            <a:spAutoFit/>
          </a:bodyPr>
          <a:lstStyle/>
          <a:p>
            <a:pPr marL="342900" indent="-342900">
              <a:buFont typeface="Arial" panose="020B0604020202020204" pitchFamily="34" charset="0"/>
              <a:buChar char="•"/>
            </a:pPr>
            <a:r>
              <a:rPr lang="nl-BE" sz="2200" b="1" dirty="0">
                <a:solidFill>
                  <a:schemeClr val="accent5">
                    <a:lumMod val="50000"/>
                  </a:schemeClr>
                </a:solidFill>
              </a:rPr>
              <a:t>Vormen </a:t>
            </a:r>
            <a:r>
              <a:rPr lang="nl-BE" sz="2200" dirty="0"/>
              <a:t>van (seksueel) grensoverschrijdend gedrag</a:t>
            </a:r>
          </a:p>
        </p:txBody>
      </p:sp>
      <p:sp>
        <p:nvSpPr>
          <p:cNvPr id="13" name="Tekstvak 12">
            <a:extLst>
              <a:ext uri="{FF2B5EF4-FFF2-40B4-BE49-F238E27FC236}">
                <a16:creationId xmlns:a16="http://schemas.microsoft.com/office/drawing/2014/main" id="{72E04B55-36EF-4C60-9EB5-447035BAB390}"/>
              </a:ext>
            </a:extLst>
          </p:cNvPr>
          <p:cNvSpPr txBox="1"/>
          <p:nvPr/>
        </p:nvSpPr>
        <p:spPr>
          <a:xfrm>
            <a:off x="5325505" y="2581850"/>
            <a:ext cx="2802877" cy="923330"/>
          </a:xfrm>
          <a:prstGeom prst="rect">
            <a:avLst/>
          </a:prstGeom>
          <a:noFill/>
        </p:spPr>
        <p:txBody>
          <a:bodyPr wrap="square">
            <a:spAutoFit/>
          </a:bodyPr>
          <a:lstStyle/>
          <a:p>
            <a:pPr marL="285750" indent="-285750">
              <a:buFont typeface="Arial" panose="020B0604020202020204" pitchFamily="34" charset="0"/>
              <a:buChar char="•"/>
            </a:pPr>
            <a:r>
              <a:rPr lang="nl-BE" dirty="0"/>
              <a:t>Aantasting van de seksuele integriteit</a:t>
            </a:r>
          </a:p>
          <a:p>
            <a:pPr marL="285750" indent="-285750">
              <a:buFont typeface="Arial" panose="020B0604020202020204" pitchFamily="34" charset="0"/>
              <a:buChar char="•"/>
            </a:pPr>
            <a:r>
              <a:rPr lang="nl-BE" dirty="0"/>
              <a:t>(poging tot) verkrachting</a:t>
            </a:r>
          </a:p>
        </p:txBody>
      </p:sp>
      <p:sp>
        <p:nvSpPr>
          <p:cNvPr id="15" name="Tekstvak 14">
            <a:extLst>
              <a:ext uri="{FF2B5EF4-FFF2-40B4-BE49-F238E27FC236}">
                <a16:creationId xmlns:a16="http://schemas.microsoft.com/office/drawing/2014/main" id="{6D0C7625-F01C-40D3-9094-7F837115A325}"/>
              </a:ext>
            </a:extLst>
          </p:cNvPr>
          <p:cNvSpPr txBox="1"/>
          <p:nvPr/>
        </p:nvSpPr>
        <p:spPr>
          <a:xfrm>
            <a:off x="1395789" y="2584801"/>
            <a:ext cx="3929716" cy="1200329"/>
          </a:xfrm>
          <a:prstGeom prst="rect">
            <a:avLst/>
          </a:prstGeom>
          <a:noFill/>
        </p:spPr>
        <p:txBody>
          <a:bodyPr wrap="square">
            <a:spAutoFit/>
          </a:bodyPr>
          <a:lstStyle/>
          <a:p>
            <a:pPr marL="285750" indent="-285750">
              <a:buFont typeface="Arial" panose="020B0604020202020204" pitchFamily="34" charset="0"/>
              <a:buChar char="•"/>
            </a:pPr>
            <a:r>
              <a:rPr lang="nl-BE" dirty="0"/>
              <a:t>Seksuele intimidatie, voyeurisme</a:t>
            </a:r>
          </a:p>
          <a:p>
            <a:pPr marL="285750" indent="-285750">
              <a:buFont typeface="Arial" panose="020B0604020202020204" pitchFamily="34" charset="0"/>
              <a:buChar char="•"/>
            </a:pPr>
            <a:r>
              <a:rPr lang="nl-BE" dirty="0"/>
              <a:t>Maar ook: digitaal seksueel geweld</a:t>
            </a:r>
          </a:p>
          <a:p>
            <a:pPr marL="285750" indent="-285750">
              <a:buFont typeface="Arial" panose="020B0604020202020204" pitchFamily="34" charset="0"/>
              <a:buChar char="•"/>
            </a:pPr>
            <a:r>
              <a:rPr lang="nl-BE" dirty="0"/>
              <a:t>Pesten, intimidatie op het werk</a:t>
            </a:r>
          </a:p>
          <a:p>
            <a:pPr marL="285750" indent="-285750">
              <a:buFont typeface="Wingdings" panose="05000000000000000000" pitchFamily="2" charset="2"/>
              <a:buChar char="§"/>
            </a:pPr>
            <a:endParaRPr lang="nl-BE" dirty="0"/>
          </a:p>
        </p:txBody>
      </p:sp>
      <p:sp>
        <p:nvSpPr>
          <p:cNvPr id="17" name="Tekstvak 16">
            <a:extLst>
              <a:ext uri="{FF2B5EF4-FFF2-40B4-BE49-F238E27FC236}">
                <a16:creationId xmlns:a16="http://schemas.microsoft.com/office/drawing/2014/main" id="{B2CD02EA-21AB-4397-80EC-46DBBF45969F}"/>
              </a:ext>
            </a:extLst>
          </p:cNvPr>
          <p:cNvSpPr txBox="1"/>
          <p:nvPr/>
        </p:nvSpPr>
        <p:spPr>
          <a:xfrm>
            <a:off x="2417057" y="2260700"/>
            <a:ext cx="1601315" cy="369332"/>
          </a:xfrm>
          <a:prstGeom prst="rect">
            <a:avLst/>
          </a:prstGeom>
          <a:noFill/>
        </p:spPr>
        <p:txBody>
          <a:bodyPr wrap="square">
            <a:spAutoFit/>
          </a:bodyPr>
          <a:lstStyle/>
          <a:p>
            <a:r>
              <a:rPr lang="nl-BE" b="1" dirty="0"/>
              <a:t>‘Hands off’</a:t>
            </a:r>
          </a:p>
        </p:txBody>
      </p:sp>
      <p:sp>
        <p:nvSpPr>
          <p:cNvPr id="18" name="Tekstvak 17">
            <a:extLst>
              <a:ext uri="{FF2B5EF4-FFF2-40B4-BE49-F238E27FC236}">
                <a16:creationId xmlns:a16="http://schemas.microsoft.com/office/drawing/2014/main" id="{25F55A69-53DE-4CB9-BB1D-B8638CE53D41}"/>
              </a:ext>
            </a:extLst>
          </p:cNvPr>
          <p:cNvSpPr txBox="1"/>
          <p:nvPr/>
        </p:nvSpPr>
        <p:spPr>
          <a:xfrm>
            <a:off x="5926286" y="2283214"/>
            <a:ext cx="1601315" cy="369332"/>
          </a:xfrm>
          <a:prstGeom prst="rect">
            <a:avLst/>
          </a:prstGeom>
          <a:noFill/>
        </p:spPr>
        <p:txBody>
          <a:bodyPr wrap="square">
            <a:spAutoFit/>
          </a:bodyPr>
          <a:lstStyle/>
          <a:p>
            <a:r>
              <a:rPr lang="nl-BE" b="1" dirty="0"/>
              <a:t>‘Hands on’</a:t>
            </a:r>
          </a:p>
        </p:txBody>
      </p:sp>
    </p:spTree>
    <p:extLst>
      <p:ext uri="{BB962C8B-B14F-4D97-AF65-F5344CB8AC3E}">
        <p14:creationId xmlns:p14="http://schemas.microsoft.com/office/powerpoint/2010/main" val="2759130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F9366AD-B0B6-4E18-AB97-160E0FC8644B}"/>
              </a:ext>
            </a:extLst>
          </p:cNvPr>
          <p:cNvSpPr>
            <a:spLocks noGrp="1"/>
          </p:cNvSpPr>
          <p:nvPr>
            <p:ph type="title"/>
          </p:nvPr>
        </p:nvSpPr>
        <p:spPr>
          <a:xfrm>
            <a:off x="457200" y="1168858"/>
            <a:ext cx="8229600" cy="796950"/>
          </a:xfrm>
        </p:spPr>
        <p:txBody>
          <a:bodyPr/>
          <a:lstStyle/>
          <a:p>
            <a:r>
              <a:rPr lang="nl-BE" dirty="0"/>
              <a:t>Uitgangspunt</a:t>
            </a:r>
          </a:p>
        </p:txBody>
      </p:sp>
      <p:sp>
        <p:nvSpPr>
          <p:cNvPr id="5" name="Tijdelijke aanduiding voor inhoud 4">
            <a:extLst>
              <a:ext uri="{FF2B5EF4-FFF2-40B4-BE49-F238E27FC236}">
                <a16:creationId xmlns:a16="http://schemas.microsoft.com/office/drawing/2014/main" id="{585CF6B1-C4EC-4FA3-8A8D-15AD3BE9D0FF}"/>
              </a:ext>
            </a:extLst>
          </p:cNvPr>
          <p:cNvSpPr>
            <a:spLocks noGrp="1"/>
          </p:cNvSpPr>
          <p:nvPr>
            <p:ph idx="1"/>
          </p:nvPr>
        </p:nvSpPr>
        <p:spPr/>
        <p:txBody>
          <a:bodyPr/>
          <a:lstStyle/>
          <a:p>
            <a:endParaRPr lang="nl-BE" b="1" dirty="0"/>
          </a:p>
          <a:p>
            <a:r>
              <a:rPr lang="nl-BE" b="1" dirty="0"/>
              <a:t>Prevention</a:t>
            </a:r>
          </a:p>
          <a:p>
            <a:r>
              <a:rPr lang="nl-BE" b="1" dirty="0" err="1"/>
              <a:t>Protection</a:t>
            </a:r>
            <a:endParaRPr lang="nl-BE" b="1" dirty="0"/>
          </a:p>
          <a:p>
            <a:r>
              <a:rPr lang="nl-BE" b="1" dirty="0" err="1"/>
              <a:t>Prosecution</a:t>
            </a:r>
            <a:endParaRPr lang="nl-BE" b="1" dirty="0"/>
          </a:p>
          <a:p>
            <a:r>
              <a:rPr lang="nl-BE" b="1" dirty="0" err="1"/>
              <a:t>Policies</a:t>
            </a:r>
            <a:endParaRPr lang="nl-BE" b="1" dirty="0"/>
          </a:p>
          <a:p>
            <a:pPr marL="0" indent="0">
              <a:buNone/>
            </a:pPr>
            <a:endParaRPr lang="nl-BE" dirty="0"/>
          </a:p>
        </p:txBody>
      </p:sp>
    </p:spTree>
    <p:extLst>
      <p:ext uri="{BB962C8B-B14F-4D97-AF65-F5344CB8AC3E}">
        <p14:creationId xmlns:p14="http://schemas.microsoft.com/office/powerpoint/2010/main" val="3346832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b="1" dirty="0"/>
              <a:t>Welk gedrag?</a:t>
            </a:r>
          </a:p>
        </p:txBody>
      </p:sp>
      <p:sp>
        <p:nvSpPr>
          <p:cNvPr id="3" name="Content Placeholder 2"/>
          <p:cNvSpPr>
            <a:spLocks noGrp="1"/>
          </p:cNvSpPr>
          <p:nvPr>
            <p:ph sz="quarter" idx="1"/>
          </p:nvPr>
        </p:nvSpPr>
        <p:spPr/>
        <p:txBody>
          <a:bodyPr>
            <a:normAutofit/>
          </a:bodyPr>
          <a:lstStyle/>
          <a:p>
            <a:pPr marL="442341" lvl="2" indent="0" defTabSz="685800" eaLnBrk="0" fontAlgn="base" hangingPunct="0">
              <a:spcBef>
                <a:spcPts val="225"/>
              </a:spcBef>
              <a:spcAft>
                <a:spcPct val="0"/>
              </a:spcAft>
              <a:buClr>
                <a:srgbClr val="59B0B9">
                  <a:lumMod val="60000"/>
                  <a:lumOff val="40000"/>
                </a:srgbClr>
              </a:buClr>
              <a:buNone/>
              <a:defRPr/>
            </a:pPr>
            <a:endParaRPr lang="nl-BE" sz="1800" dirty="0">
              <a:solidFill>
                <a:schemeClr val="tx1">
                  <a:lumMod val="65000"/>
                  <a:lumOff val="35000"/>
                </a:schemeClr>
              </a:solidFill>
              <a:latin typeface="+mj-lt"/>
            </a:endParaRPr>
          </a:p>
          <a:p>
            <a:pPr marL="442341" lvl="2" indent="0" defTabSz="685800" eaLnBrk="0" fontAlgn="base" hangingPunct="0">
              <a:spcBef>
                <a:spcPts val="225"/>
              </a:spcBef>
              <a:spcAft>
                <a:spcPct val="0"/>
              </a:spcAft>
              <a:buClr>
                <a:srgbClr val="59B0B9">
                  <a:lumMod val="60000"/>
                  <a:lumOff val="40000"/>
                </a:srgbClr>
              </a:buClr>
              <a:buNone/>
              <a:defRPr/>
            </a:pPr>
            <a:endParaRPr lang="nl-BE" sz="1800" dirty="0">
              <a:solidFill>
                <a:schemeClr val="tx1">
                  <a:lumMod val="65000"/>
                  <a:lumOff val="35000"/>
                </a:schemeClr>
              </a:solidFill>
              <a:latin typeface="+mj-lt"/>
            </a:endParaRPr>
          </a:p>
          <a:p>
            <a:pPr marL="442341" lvl="2" indent="0" defTabSz="685800" eaLnBrk="0" fontAlgn="base" hangingPunct="0">
              <a:spcBef>
                <a:spcPts val="225"/>
              </a:spcBef>
              <a:spcAft>
                <a:spcPct val="0"/>
              </a:spcAft>
              <a:buClr>
                <a:srgbClr val="59B0B9">
                  <a:lumMod val="60000"/>
                  <a:lumOff val="40000"/>
                </a:srgbClr>
              </a:buClr>
              <a:buNone/>
              <a:defRPr/>
            </a:pPr>
            <a:r>
              <a:rPr lang="nl-BE" sz="1800" dirty="0">
                <a:solidFill>
                  <a:schemeClr val="tx1">
                    <a:lumMod val="65000"/>
                    <a:lumOff val="35000"/>
                  </a:schemeClr>
                </a:solidFill>
                <a:latin typeface="+mj-lt"/>
              </a:rPr>
              <a:t>Bv. Vlaggensysteem ontwikkeld door </a:t>
            </a:r>
            <a:r>
              <a:rPr lang="nl-BE" sz="1800" dirty="0" err="1">
                <a:solidFill>
                  <a:schemeClr val="tx1">
                    <a:lumMod val="65000"/>
                    <a:lumOff val="35000"/>
                  </a:schemeClr>
                </a:solidFill>
                <a:latin typeface="+mj-lt"/>
              </a:rPr>
              <a:t>Sensoa</a:t>
            </a:r>
            <a:r>
              <a:rPr lang="nl-BE" sz="1800" dirty="0">
                <a:solidFill>
                  <a:schemeClr val="tx1">
                    <a:lumMod val="65000"/>
                    <a:lumOff val="35000"/>
                  </a:schemeClr>
                </a:solidFill>
                <a:latin typeface="+mj-lt"/>
              </a:rPr>
              <a:t>: gedrag dat niet voldoet aan één of meerdere van de volgende 6 criteria</a:t>
            </a:r>
          </a:p>
          <a:p>
            <a:pPr marL="442341" lvl="2" indent="0" defTabSz="685800" eaLnBrk="0" fontAlgn="base" hangingPunct="0">
              <a:spcBef>
                <a:spcPts val="225"/>
              </a:spcBef>
              <a:spcAft>
                <a:spcPct val="0"/>
              </a:spcAft>
              <a:buClr>
                <a:srgbClr val="59B0B9">
                  <a:lumMod val="60000"/>
                  <a:lumOff val="40000"/>
                </a:srgbClr>
              </a:buClr>
              <a:buNone/>
              <a:defRPr/>
            </a:pPr>
            <a:endParaRPr lang="nl-BE" sz="1800" dirty="0">
              <a:solidFill>
                <a:schemeClr val="tx1">
                  <a:lumMod val="65000"/>
                  <a:lumOff val="35000"/>
                </a:schemeClr>
              </a:solidFill>
              <a:latin typeface="+mj-lt"/>
            </a:endParaRPr>
          </a:p>
          <a:p>
            <a:pPr marL="1160145" lvl="3" indent="-257175" defTabSz="685800" eaLnBrk="0" fontAlgn="base" hangingPunct="0">
              <a:spcBef>
                <a:spcPts val="225"/>
              </a:spcBef>
              <a:spcAft>
                <a:spcPct val="0"/>
              </a:spcAft>
              <a:buClr>
                <a:srgbClr val="59B0B9">
                  <a:lumMod val="60000"/>
                  <a:lumOff val="40000"/>
                </a:srgbClr>
              </a:buClr>
              <a:buFont typeface="+mj-lt"/>
              <a:buAutoNum type="arabicPeriod"/>
              <a:defRPr/>
            </a:pPr>
            <a:r>
              <a:rPr lang="nl-BE" sz="1800" dirty="0">
                <a:solidFill>
                  <a:schemeClr val="tx1">
                    <a:lumMod val="65000"/>
                    <a:lumOff val="35000"/>
                  </a:schemeClr>
                </a:solidFill>
                <a:latin typeface="+mj-lt"/>
              </a:rPr>
              <a:t>Wederzijdse toestemming</a:t>
            </a:r>
          </a:p>
          <a:p>
            <a:pPr marL="1160145" lvl="3" indent="-257175" defTabSz="685800" eaLnBrk="0" fontAlgn="base" hangingPunct="0">
              <a:spcBef>
                <a:spcPts val="225"/>
              </a:spcBef>
              <a:spcAft>
                <a:spcPct val="0"/>
              </a:spcAft>
              <a:buClr>
                <a:srgbClr val="59B0B9">
                  <a:lumMod val="60000"/>
                  <a:lumOff val="40000"/>
                </a:srgbClr>
              </a:buClr>
              <a:buFont typeface="+mj-lt"/>
              <a:buAutoNum type="arabicPeriod"/>
              <a:defRPr/>
            </a:pPr>
            <a:r>
              <a:rPr lang="nl-BE" sz="1800" dirty="0">
                <a:solidFill>
                  <a:schemeClr val="tx1">
                    <a:lumMod val="65000"/>
                    <a:lumOff val="35000"/>
                  </a:schemeClr>
                </a:solidFill>
                <a:latin typeface="+mj-lt"/>
              </a:rPr>
              <a:t>Vrijwilligheid</a:t>
            </a:r>
          </a:p>
          <a:p>
            <a:pPr marL="1160145" lvl="3" indent="-257175" defTabSz="685800" eaLnBrk="0" fontAlgn="base" hangingPunct="0">
              <a:spcBef>
                <a:spcPts val="225"/>
              </a:spcBef>
              <a:spcAft>
                <a:spcPct val="0"/>
              </a:spcAft>
              <a:buClr>
                <a:srgbClr val="59B0B9">
                  <a:lumMod val="60000"/>
                  <a:lumOff val="40000"/>
                </a:srgbClr>
              </a:buClr>
              <a:buFont typeface="+mj-lt"/>
              <a:buAutoNum type="arabicPeriod"/>
              <a:defRPr/>
            </a:pPr>
            <a:r>
              <a:rPr lang="nl-BE" sz="1800" dirty="0">
                <a:solidFill>
                  <a:schemeClr val="tx1">
                    <a:lumMod val="65000"/>
                    <a:lumOff val="35000"/>
                  </a:schemeClr>
                </a:solidFill>
                <a:latin typeface="+mj-lt"/>
              </a:rPr>
              <a:t>Gelijkwaardigheid</a:t>
            </a:r>
          </a:p>
          <a:p>
            <a:pPr marL="1160145" lvl="3" indent="-257175" defTabSz="685800" eaLnBrk="0" fontAlgn="base" hangingPunct="0">
              <a:spcBef>
                <a:spcPts val="225"/>
              </a:spcBef>
              <a:spcAft>
                <a:spcPct val="0"/>
              </a:spcAft>
              <a:buClr>
                <a:srgbClr val="59B0B9">
                  <a:lumMod val="60000"/>
                  <a:lumOff val="40000"/>
                </a:srgbClr>
              </a:buClr>
              <a:buFont typeface="+mj-lt"/>
              <a:buAutoNum type="arabicPeriod"/>
              <a:defRPr/>
            </a:pPr>
            <a:r>
              <a:rPr lang="nl-BE" sz="1800" dirty="0">
                <a:solidFill>
                  <a:schemeClr val="tx1">
                    <a:lumMod val="65000"/>
                    <a:lumOff val="35000"/>
                  </a:schemeClr>
                </a:solidFill>
                <a:latin typeface="+mj-lt"/>
              </a:rPr>
              <a:t>Ontwikkeling</a:t>
            </a:r>
          </a:p>
          <a:p>
            <a:pPr marL="1160145" lvl="3" indent="-257175" defTabSz="685800" eaLnBrk="0" fontAlgn="base" hangingPunct="0">
              <a:spcBef>
                <a:spcPts val="225"/>
              </a:spcBef>
              <a:spcAft>
                <a:spcPct val="0"/>
              </a:spcAft>
              <a:buClr>
                <a:srgbClr val="59B0B9">
                  <a:lumMod val="60000"/>
                  <a:lumOff val="40000"/>
                </a:srgbClr>
              </a:buClr>
              <a:buFont typeface="+mj-lt"/>
              <a:buAutoNum type="arabicPeriod"/>
              <a:defRPr/>
            </a:pPr>
            <a:r>
              <a:rPr lang="nl-BE" sz="1800" dirty="0">
                <a:solidFill>
                  <a:schemeClr val="tx1">
                    <a:lumMod val="65000"/>
                    <a:lumOff val="35000"/>
                  </a:schemeClr>
                </a:solidFill>
                <a:latin typeface="+mj-lt"/>
              </a:rPr>
              <a:t>Context</a:t>
            </a:r>
          </a:p>
          <a:p>
            <a:pPr marL="1160145" lvl="3" indent="-257175" defTabSz="685800" eaLnBrk="0" fontAlgn="base" hangingPunct="0">
              <a:spcBef>
                <a:spcPts val="225"/>
              </a:spcBef>
              <a:spcAft>
                <a:spcPct val="0"/>
              </a:spcAft>
              <a:buClr>
                <a:srgbClr val="59B0B9">
                  <a:lumMod val="60000"/>
                  <a:lumOff val="40000"/>
                </a:srgbClr>
              </a:buClr>
              <a:buFont typeface="+mj-lt"/>
              <a:buAutoNum type="arabicPeriod"/>
              <a:defRPr/>
            </a:pPr>
            <a:r>
              <a:rPr lang="nl-BE" sz="1800" dirty="0">
                <a:solidFill>
                  <a:schemeClr val="tx1">
                    <a:lumMod val="65000"/>
                    <a:lumOff val="35000"/>
                  </a:schemeClr>
                </a:solidFill>
                <a:latin typeface="+mj-lt"/>
              </a:rPr>
              <a:t>Zelfrespect</a:t>
            </a:r>
          </a:p>
          <a:p>
            <a:pPr marL="445770" lvl="2" indent="0" defTabSz="685800" eaLnBrk="0" fontAlgn="base" hangingPunct="0">
              <a:spcBef>
                <a:spcPts val="225"/>
              </a:spcBef>
              <a:spcAft>
                <a:spcPct val="0"/>
              </a:spcAft>
              <a:buClr>
                <a:srgbClr val="59B0B9">
                  <a:lumMod val="60000"/>
                  <a:lumOff val="40000"/>
                </a:srgbClr>
              </a:buClr>
              <a:buNone/>
              <a:defRPr/>
            </a:pPr>
            <a:endParaRPr lang="nl-BE" sz="1800" dirty="0">
              <a:solidFill>
                <a:schemeClr val="tx1">
                  <a:lumMod val="50000"/>
                  <a:lumOff val="50000"/>
                </a:schemeClr>
              </a:solidFill>
              <a:latin typeface="+mj-lt"/>
            </a:endParaRPr>
          </a:p>
          <a:p>
            <a:pPr marL="445770" lvl="2" indent="0" defTabSz="685800" eaLnBrk="0" fontAlgn="base" hangingPunct="0">
              <a:spcBef>
                <a:spcPts val="225"/>
              </a:spcBef>
              <a:spcAft>
                <a:spcPct val="0"/>
              </a:spcAft>
              <a:buClr>
                <a:srgbClr val="59B0B9">
                  <a:lumMod val="60000"/>
                  <a:lumOff val="40000"/>
                </a:srgbClr>
              </a:buClr>
              <a:buNone/>
              <a:defRPr/>
            </a:pPr>
            <a:r>
              <a:rPr lang="nl-BE" sz="1800" dirty="0">
                <a:solidFill>
                  <a:schemeClr val="tx1">
                    <a:lumMod val="65000"/>
                    <a:lumOff val="35000"/>
                  </a:schemeClr>
                </a:solidFill>
                <a:latin typeface="+mj-lt"/>
              </a:rPr>
              <a:t> </a:t>
            </a:r>
            <a:endParaRPr lang="nl-BE" sz="1800" dirty="0">
              <a:solidFill>
                <a:schemeClr val="tx1">
                  <a:lumMod val="50000"/>
                  <a:lumOff val="50000"/>
                </a:schemeClr>
              </a:solidFill>
            </a:endParaRPr>
          </a:p>
        </p:txBody>
      </p:sp>
    </p:spTree>
    <p:extLst>
      <p:ext uri="{BB962C8B-B14F-4D97-AF65-F5344CB8AC3E}">
        <p14:creationId xmlns:p14="http://schemas.microsoft.com/office/powerpoint/2010/main" val="2295903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b="1" dirty="0"/>
              <a:t>Welke risicofactoren?</a:t>
            </a:r>
          </a:p>
        </p:txBody>
      </p:sp>
      <p:sp>
        <p:nvSpPr>
          <p:cNvPr id="3" name="Content Placeholder 2"/>
          <p:cNvSpPr>
            <a:spLocks noGrp="1"/>
          </p:cNvSpPr>
          <p:nvPr>
            <p:ph sz="quarter" idx="1"/>
          </p:nvPr>
        </p:nvSpPr>
        <p:spPr/>
        <p:txBody>
          <a:bodyPr>
            <a:normAutofit/>
          </a:bodyPr>
          <a:lstStyle/>
          <a:p>
            <a:pPr marL="0" indent="0">
              <a:buNone/>
            </a:pPr>
            <a:r>
              <a:rPr lang="nl-BE" sz="1800" dirty="0"/>
              <a:t>Specifieke risico’s binnen het hoger onderwijs</a:t>
            </a:r>
          </a:p>
          <a:p>
            <a:pPr lvl="1"/>
            <a:r>
              <a:rPr lang="nl-BE" sz="1500" dirty="0"/>
              <a:t>Leeftijd studenten</a:t>
            </a:r>
          </a:p>
          <a:p>
            <a:pPr lvl="1"/>
            <a:r>
              <a:rPr lang="nl-BE" sz="1500" dirty="0"/>
              <a:t>Studentenactiviteiten </a:t>
            </a:r>
          </a:p>
          <a:p>
            <a:pPr lvl="2"/>
            <a:r>
              <a:rPr lang="nl-BE" sz="1350" dirty="0">
                <a:solidFill>
                  <a:schemeClr val="tx1">
                    <a:lumMod val="65000"/>
                    <a:lumOff val="35000"/>
                  </a:schemeClr>
                </a:solidFill>
              </a:rPr>
              <a:t>Studentenkringen</a:t>
            </a:r>
          </a:p>
          <a:p>
            <a:pPr lvl="2"/>
            <a:r>
              <a:rPr lang="nl-BE" sz="1350" dirty="0">
                <a:solidFill>
                  <a:schemeClr val="tx1">
                    <a:lumMod val="65000"/>
                    <a:lumOff val="35000"/>
                  </a:schemeClr>
                </a:solidFill>
              </a:rPr>
              <a:t>Alcoholconsumptie</a:t>
            </a:r>
          </a:p>
          <a:p>
            <a:pPr lvl="1"/>
            <a:r>
              <a:rPr lang="nl-BE" sz="1500" dirty="0"/>
              <a:t>Groot aantal hiërarchische verhoudingen en/of beoordelingssituaties</a:t>
            </a:r>
          </a:p>
          <a:p>
            <a:pPr lvl="2"/>
            <a:r>
              <a:rPr lang="nl-BE" sz="1350" dirty="0">
                <a:solidFill>
                  <a:schemeClr val="tx1">
                    <a:lumMod val="65000"/>
                    <a:lumOff val="35000"/>
                  </a:schemeClr>
                </a:solidFill>
              </a:rPr>
              <a:t>Student-docent</a:t>
            </a:r>
          </a:p>
          <a:p>
            <a:pPr lvl="2"/>
            <a:r>
              <a:rPr lang="nl-BE" sz="1350" dirty="0">
                <a:solidFill>
                  <a:schemeClr val="tx1">
                    <a:lumMod val="65000"/>
                    <a:lumOff val="35000"/>
                  </a:schemeClr>
                </a:solidFill>
              </a:rPr>
              <a:t>Doctoraatsstudent-promotor</a:t>
            </a:r>
          </a:p>
          <a:p>
            <a:pPr lvl="2"/>
            <a:r>
              <a:rPr lang="nl-BE" sz="1350" dirty="0">
                <a:solidFill>
                  <a:schemeClr val="tx1">
                    <a:lumMod val="65000"/>
                    <a:lumOff val="35000"/>
                  </a:schemeClr>
                </a:solidFill>
              </a:rPr>
              <a:t>Stagebegeleider-stagiair</a:t>
            </a:r>
          </a:p>
          <a:p>
            <a:pPr lvl="2"/>
            <a:r>
              <a:rPr lang="nl-BE" sz="1350" dirty="0">
                <a:solidFill>
                  <a:schemeClr val="tx1">
                    <a:lumMod val="65000"/>
                    <a:lumOff val="35000"/>
                  </a:schemeClr>
                </a:solidFill>
              </a:rPr>
              <a:t>Medewerker-leidinggevende</a:t>
            </a:r>
          </a:p>
          <a:p>
            <a:pPr lvl="2"/>
            <a:r>
              <a:rPr lang="nl-BE" sz="1350" dirty="0">
                <a:solidFill>
                  <a:schemeClr val="tx1">
                    <a:lumMod val="65000"/>
                    <a:lumOff val="35000"/>
                  </a:schemeClr>
                </a:solidFill>
              </a:rPr>
              <a:t>Collega-collega in beoordelingscommissie</a:t>
            </a:r>
          </a:p>
          <a:p>
            <a:pPr lvl="1"/>
            <a:r>
              <a:rPr lang="nl-BE" sz="1500" dirty="0"/>
              <a:t>Internationale context</a:t>
            </a:r>
          </a:p>
          <a:p>
            <a:pPr lvl="1"/>
            <a:endParaRPr lang="nl-BE" sz="1200" dirty="0"/>
          </a:p>
        </p:txBody>
      </p:sp>
    </p:spTree>
    <p:extLst>
      <p:ext uri="{BB962C8B-B14F-4D97-AF65-F5344CB8AC3E}">
        <p14:creationId xmlns:p14="http://schemas.microsoft.com/office/powerpoint/2010/main" val="2804490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b="1" dirty="0"/>
              <a:t>Welke technieken?</a:t>
            </a:r>
          </a:p>
        </p:txBody>
      </p:sp>
      <p:sp>
        <p:nvSpPr>
          <p:cNvPr id="3" name="Content Placeholder 2"/>
          <p:cNvSpPr>
            <a:spLocks noGrp="1"/>
          </p:cNvSpPr>
          <p:nvPr>
            <p:ph sz="quarter" idx="1"/>
          </p:nvPr>
        </p:nvSpPr>
        <p:spPr/>
        <p:txBody>
          <a:bodyPr>
            <a:normAutofit/>
          </a:bodyPr>
          <a:lstStyle/>
          <a:p>
            <a:endParaRPr lang="nl-BE" sz="1800" dirty="0"/>
          </a:p>
          <a:p>
            <a:r>
              <a:rPr lang="nl-BE" sz="1800" dirty="0">
                <a:solidFill>
                  <a:schemeClr val="tx1"/>
                </a:solidFill>
              </a:rPr>
              <a:t>It’s </a:t>
            </a:r>
            <a:r>
              <a:rPr lang="nl-BE" sz="1800" dirty="0" err="1">
                <a:solidFill>
                  <a:schemeClr val="tx1"/>
                </a:solidFill>
              </a:rPr>
              <a:t>not</a:t>
            </a:r>
            <a:r>
              <a:rPr lang="nl-BE" sz="1800" dirty="0">
                <a:solidFill>
                  <a:schemeClr val="tx1"/>
                </a:solidFill>
              </a:rPr>
              <a:t> </a:t>
            </a:r>
            <a:r>
              <a:rPr lang="nl-BE" sz="1800" dirty="0" err="1">
                <a:solidFill>
                  <a:schemeClr val="tx1"/>
                </a:solidFill>
              </a:rPr>
              <a:t>that</a:t>
            </a:r>
            <a:r>
              <a:rPr lang="nl-BE" sz="1800" dirty="0">
                <a:solidFill>
                  <a:schemeClr val="tx1"/>
                </a:solidFill>
              </a:rPr>
              <a:t> </a:t>
            </a:r>
            <a:r>
              <a:rPr lang="nl-BE" sz="1800" dirty="0" err="1">
                <a:solidFill>
                  <a:schemeClr val="tx1"/>
                </a:solidFill>
              </a:rPr>
              <a:t>grey</a:t>
            </a:r>
            <a:endParaRPr lang="nl-BE" sz="1200" dirty="0">
              <a:solidFill>
                <a:schemeClr val="tx1"/>
              </a:solidFill>
            </a:endParaRPr>
          </a:p>
          <a:p>
            <a:pPr marL="0" indent="0">
              <a:buNone/>
            </a:pPr>
            <a:endParaRPr lang="nl-BE" sz="1800" dirty="0"/>
          </a:p>
        </p:txBody>
      </p:sp>
    </p:spTree>
    <p:extLst>
      <p:ext uri="{BB962C8B-B14F-4D97-AF65-F5344CB8AC3E}">
        <p14:creationId xmlns:p14="http://schemas.microsoft.com/office/powerpoint/2010/main" val="3057162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85AB8AE-2679-49C8-859E-C6B895900645}"/>
              </a:ext>
            </a:extLst>
          </p:cNvPr>
          <p:cNvSpPr>
            <a:spLocks noGrp="1"/>
          </p:cNvSpPr>
          <p:nvPr>
            <p:ph sz="half" idx="2"/>
          </p:nvPr>
        </p:nvSpPr>
        <p:spPr>
          <a:xfrm>
            <a:off x="3667554" y="1568948"/>
            <a:ext cx="5078784" cy="4680000"/>
          </a:xfrm>
        </p:spPr>
        <p:txBody>
          <a:bodyPr>
            <a:normAutofit/>
          </a:bodyPr>
          <a:lstStyle/>
          <a:p>
            <a:pPr marL="608013" lvl="1" indent="-342900">
              <a:buFont typeface="Arial" panose="020B0604020202020204" pitchFamily="34" charset="0"/>
              <a:buChar char="•"/>
              <a:defRPr/>
            </a:pPr>
            <a:r>
              <a:rPr lang="nl-BE" dirty="0">
                <a:solidFill>
                  <a:schemeClr val="tx1"/>
                </a:solidFill>
              </a:rPr>
              <a:t>Onafhankelijke openbare instelling</a:t>
            </a:r>
          </a:p>
          <a:p>
            <a:pPr marL="608013" lvl="1" indent="-342900" algn="just">
              <a:buFont typeface="Arial" panose="020B0604020202020204" pitchFamily="34" charset="0"/>
              <a:buChar char="•"/>
              <a:defRPr/>
            </a:pPr>
            <a:r>
              <a:rPr lang="nl-BE" dirty="0">
                <a:solidFill>
                  <a:schemeClr val="tx1"/>
                </a:solidFill>
              </a:rPr>
              <a:t>Opgericht in 2002</a:t>
            </a:r>
          </a:p>
          <a:p>
            <a:pPr marL="608013" lvl="1" indent="-342900" algn="just">
              <a:buFont typeface="Arial" panose="020B0604020202020204" pitchFamily="34" charset="0"/>
              <a:buChar char="•"/>
              <a:defRPr/>
            </a:pPr>
            <a:r>
              <a:rPr lang="nl-BE" dirty="0">
                <a:solidFill>
                  <a:schemeClr val="tx1"/>
                </a:solidFill>
              </a:rPr>
              <a:t>Missie – 3 kerntaken</a:t>
            </a:r>
          </a:p>
          <a:p>
            <a:pPr marL="950913" lvl="2">
              <a:defRPr/>
            </a:pPr>
            <a:r>
              <a:rPr lang="nl-BE" sz="1600" dirty="0">
                <a:solidFill>
                  <a:schemeClr val="tx1"/>
                </a:solidFill>
              </a:rPr>
              <a:t>Bestrijden = strijden tegen discriminatie</a:t>
            </a:r>
          </a:p>
          <a:p>
            <a:pPr marL="950913" lvl="2">
              <a:defRPr/>
            </a:pPr>
            <a:r>
              <a:rPr lang="nl-BE" sz="1600" dirty="0">
                <a:solidFill>
                  <a:schemeClr val="tx1"/>
                </a:solidFill>
              </a:rPr>
              <a:t>Katalyseren = specifieke acties uitvoeren</a:t>
            </a:r>
          </a:p>
          <a:p>
            <a:pPr marL="950913" lvl="2">
              <a:defRPr/>
            </a:pPr>
            <a:r>
              <a:rPr lang="nl-BE" sz="1600" dirty="0"/>
              <a:t>Voorkomen = aan gender </a:t>
            </a:r>
            <a:r>
              <a:rPr lang="nl-BE" sz="1600" dirty="0" err="1"/>
              <a:t>mainstreaming</a:t>
            </a:r>
            <a:r>
              <a:rPr lang="nl-BE" sz="1600" dirty="0"/>
              <a:t> doen</a:t>
            </a:r>
            <a:endParaRPr lang="nl-BE" sz="1600" dirty="0">
              <a:solidFill>
                <a:schemeClr val="tx1"/>
              </a:solidFill>
            </a:endParaRPr>
          </a:p>
          <a:p>
            <a:pPr marL="608013" lvl="1" indent="-342900">
              <a:buFont typeface="Arial" panose="020B0604020202020204" pitchFamily="34" charset="0"/>
              <a:buChar char="•"/>
              <a:defRPr/>
            </a:pPr>
            <a:r>
              <a:rPr lang="nl-BE" dirty="0">
                <a:solidFill>
                  <a:schemeClr val="tx1"/>
                </a:solidFill>
              </a:rPr>
              <a:t>4 werkdomeinen</a:t>
            </a:r>
          </a:p>
          <a:p>
            <a:pPr marL="950913" lvl="2">
              <a:defRPr/>
            </a:pPr>
            <a:r>
              <a:rPr lang="nl-BE" altLang="nl-BE" sz="1600" dirty="0"/>
              <a:t>Individuele juridische ondersteuning</a:t>
            </a:r>
          </a:p>
          <a:p>
            <a:pPr marL="950913" lvl="2">
              <a:defRPr/>
            </a:pPr>
            <a:r>
              <a:rPr lang="nl-BE" altLang="nl-BE" sz="1600" dirty="0"/>
              <a:t>Beleidsanalyse en -ondersteuning</a:t>
            </a:r>
          </a:p>
          <a:p>
            <a:pPr marL="950913" lvl="2">
              <a:defRPr/>
            </a:pPr>
            <a:r>
              <a:rPr lang="nl-BE" altLang="nl-BE" sz="1600" dirty="0"/>
              <a:t>Onderzoek &amp; vorming</a:t>
            </a:r>
          </a:p>
          <a:p>
            <a:pPr marL="950913" lvl="2">
              <a:defRPr/>
            </a:pPr>
            <a:r>
              <a:rPr lang="nl-BE" altLang="nl-BE" sz="1600" dirty="0"/>
              <a:t>Sensibilisering &amp; gemeenschap inzake gendergelijkheid</a:t>
            </a:r>
          </a:p>
          <a:p>
            <a:endParaRPr lang="nl-BE" dirty="0"/>
          </a:p>
        </p:txBody>
      </p:sp>
      <p:pic>
        <p:nvPicPr>
          <p:cNvPr id="9" name="Tijdelijke aanduiding voor inhoud 8">
            <a:extLst>
              <a:ext uri="{FF2B5EF4-FFF2-40B4-BE49-F238E27FC236}">
                <a16:creationId xmlns:a16="http://schemas.microsoft.com/office/drawing/2014/main" id="{D862DBC3-FEE8-4141-B05C-9178D92DEA88}"/>
              </a:ext>
            </a:extLst>
          </p:cNvPr>
          <p:cNvPicPr>
            <a:picLocks noGrp="1" noChangeAspect="1"/>
          </p:cNvPicPr>
          <p:nvPr>
            <p:ph sz="half" idx="1"/>
          </p:nvPr>
        </p:nvPicPr>
        <p:blipFill>
          <a:blip r:embed="rId3" cstate="print">
            <a:extLst>
              <a:ext uri="{28A0092B-C50C-407E-A947-70E740481C1C}">
                <a14:useLocalDpi xmlns:a14="http://schemas.microsoft.com/office/drawing/2010/main" val="0"/>
              </a:ext>
            </a:extLst>
          </a:blip>
          <a:srcRect/>
          <a:stretch/>
        </p:blipFill>
        <p:spPr>
          <a:xfrm>
            <a:off x="462091" y="1572750"/>
            <a:ext cx="3320012" cy="4426682"/>
          </a:xfrm>
          <a:ln w="3175">
            <a:solidFill>
              <a:schemeClr val="tx1"/>
            </a:solidFill>
          </a:ln>
        </p:spPr>
      </p:pic>
    </p:spTree>
    <p:extLst>
      <p:ext uri="{BB962C8B-B14F-4D97-AF65-F5344CB8AC3E}">
        <p14:creationId xmlns:p14="http://schemas.microsoft.com/office/powerpoint/2010/main" val="3762796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b="1" dirty="0"/>
              <a:t>Regelgevend kader</a:t>
            </a:r>
          </a:p>
        </p:txBody>
      </p:sp>
      <p:sp>
        <p:nvSpPr>
          <p:cNvPr id="3" name="Content Placeholder 2"/>
          <p:cNvSpPr>
            <a:spLocks noGrp="1"/>
          </p:cNvSpPr>
          <p:nvPr>
            <p:ph sz="quarter" idx="1"/>
          </p:nvPr>
        </p:nvSpPr>
        <p:spPr/>
        <p:txBody>
          <a:bodyPr>
            <a:normAutofit/>
          </a:bodyPr>
          <a:lstStyle/>
          <a:p>
            <a:pPr lvl="1">
              <a:buFont typeface="Arial" panose="020B0604020202020204" pitchFamily="34" charset="0"/>
              <a:buChar char="•"/>
            </a:pPr>
            <a:endParaRPr lang="nl-BE" sz="1800" dirty="0">
              <a:solidFill>
                <a:schemeClr val="accent5">
                  <a:lumMod val="60000"/>
                  <a:lumOff val="40000"/>
                </a:schemeClr>
              </a:solidFill>
            </a:endParaRPr>
          </a:p>
          <a:p>
            <a:pPr lvl="1">
              <a:buFont typeface="Arial" panose="020B0604020202020204" pitchFamily="34" charset="0"/>
              <a:buChar char="•"/>
            </a:pPr>
            <a:r>
              <a:rPr lang="nl-BE" sz="1800" dirty="0">
                <a:solidFill>
                  <a:schemeClr val="accent5">
                    <a:lumMod val="60000"/>
                    <a:lumOff val="40000"/>
                  </a:schemeClr>
                </a:solidFill>
              </a:rPr>
              <a:t>Welke gedragingen zijn juridisch problematisch?</a:t>
            </a:r>
          </a:p>
          <a:p>
            <a:pPr lvl="1">
              <a:buFont typeface="Arial" panose="020B0604020202020204" pitchFamily="34" charset="0"/>
              <a:buChar char="•"/>
            </a:pPr>
            <a:endParaRPr lang="nl-BE" sz="1800" dirty="0">
              <a:solidFill>
                <a:schemeClr val="accent5">
                  <a:lumMod val="60000"/>
                  <a:lumOff val="40000"/>
                </a:schemeClr>
              </a:solidFill>
            </a:endParaRPr>
          </a:p>
          <a:p>
            <a:pPr lvl="1">
              <a:buFont typeface="Arial" panose="020B0604020202020204" pitchFamily="34" charset="0"/>
              <a:buChar char="•"/>
            </a:pPr>
            <a:r>
              <a:rPr lang="nl-BE" sz="1800" dirty="0">
                <a:solidFill>
                  <a:schemeClr val="accent5">
                    <a:lumMod val="60000"/>
                    <a:lumOff val="40000"/>
                  </a:schemeClr>
                </a:solidFill>
              </a:rPr>
              <a:t>Verschillende takken van het recht</a:t>
            </a:r>
          </a:p>
          <a:p>
            <a:pPr lvl="2">
              <a:buFont typeface="Courier New" panose="02070309020205020404" pitchFamily="49" charset="0"/>
              <a:buChar char="-"/>
            </a:pPr>
            <a:r>
              <a:rPr lang="nl-BE" sz="1500" dirty="0">
                <a:solidFill>
                  <a:schemeClr val="tx1">
                    <a:lumMod val="65000"/>
                    <a:lumOff val="35000"/>
                  </a:schemeClr>
                </a:solidFill>
              </a:rPr>
              <a:t>Welzijn op het werk</a:t>
            </a:r>
          </a:p>
          <a:p>
            <a:pPr lvl="2">
              <a:buFont typeface="Courier New" panose="02070309020205020404" pitchFamily="49" charset="0"/>
              <a:buChar char="-"/>
            </a:pPr>
            <a:r>
              <a:rPr lang="nl-BE" sz="1500" dirty="0" err="1">
                <a:solidFill>
                  <a:schemeClr val="tx1">
                    <a:lumMod val="65000"/>
                    <a:lumOff val="35000"/>
                  </a:schemeClr>
                </a:solidFill>
              </a:rPr>
              <a:t>Antidiscriminatiewetgeving</a:t>
            </a:r>
            <a:endParaRPr lang="nl-BE" sz="1500" dirty="0">
              <a:solidFill>
                <a:schemeClr val="tx1">
                  <a:lumMod val="65000"/>
                  <a:lumOff val="35000"/>
                </a:schemeClr>
              </a:solidFill>
            </a:endParaRPr>
          </a:p>
          <a:p>
            <a:pPr lvl="2">
              <a:buFont typeface="Courier New" panose="02070309020205020404" pitchFamily="49" charset="0"/>
              <a:buChar char="-"/>
            </a:pPr>
            <a:r>
              <a:rPr lang="nl-BE" sz="1500" dirty="0">
                <a:solidFill>
                  <a:schemeClr val="tx1">
                    <a:lumMod val="65000"/>
                    <a:lumOff val="35000"/>
                  </a:schemeClr>
                </a:solidFill>
              </a:rPr>
              <a:t>Strafrecht</a:t>
            </a:r>
          </a:p>
          <a:p>
            <a:pPr lvl="2">
              <a:buFont typeface="Courier New" panose="02070309020205020404" pitchFamily="49" charset="0"/>
              <a:buChar char="-"/>
            </a:pPr>
            <a:r>
              <a:rPr lang="nl-BE" sz="1500" dirty="0">
                <a:solidFill>
                  <a:schemeClr val="tx1">
                    <a:lumMod val="65000"/>
                    <a:lumOff val="35000"/>
                  </a:schemeClr>
                </a:solidFill>
              </a:rPr>
              <a:t>Tuchtrecht</a:t>
            </a:r>
          </a:p>
        </p:txBody>
      </p:sp>
    </p:spTree>
    <p:extLst>
      <p:ext uri="{BB962C8B-B14F-4D97-AF65-F5344CB8AC3E}">
        <p14:creationId xmlns:p14="http://schemas.microsoft.com/office/powerpoint/2010/main" val="2564457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dirty="0"/>
              <a:t>Welzijn op het werk</a:t>
            </a:r>
          </a:p>
        </p:txBody>
      </p:sp>
      <p:sp>
        <p:nvSpPr>
          <p:cNvPr id="3" name="Content Placeholder 2"/>
          <p:cNvSpPr>
            <a:spLocks noGrp="1"/>
          </p:cNvSpPr>
          <p:nvPr>
            <p:ph sz="quarter" idx="1"/>
          </p:nvPr>
        </p:nvSpPr>
        <p:spPr/>
        <p:txBody>
          <a:bodyPr>
            <a:normAutofit/>
          </a:bodyPr>
          <a:lstStyle/>
          <a:p>
            <a:r>
              <a:rPr lang="nl-BE" sz="1800" dirty="0"/>
              <a:t>Wet van 4 augustus 1996 betreffende het welzijn van de werknemers bij de uitvoering van hun werk (</a:t>
            </a:r>
            <a:r>
              <a:rPr lang="nl-BE" sz="1800" b="1" dirty="0"/>
              <a:t>Welzijnswet</a:t>
            </a:r>
            <a:r>
              <a:rPr lang="nl-BE" sz="1800" dirty="0"/>
              <a:t>)</a:t>
            </a:r>
          </a:p>
          <a:p>
            <a:r>
              <a:rPr lang="nl-BE" sz="1800" b="1" dirty="0"/>
              <a:t>Toepassingsgebied</a:t>
            </a:r>
          </a:p>
          <a:p>
            <a:pPr lvl="1"/>
            <a:r>
              <a:rPr lang="nl-BE" sz="1500" dirty="0"/>
              <a:t>Werkgever </a:t>
            </a:r>
            <a:r>
              <a:rPr lang="nl-BE" sz="1500" dirty="0">
                <a:latin typeface="Arial" panose="020B0604020202020204" pitchFamily="34" charset="0"/>
                <a:cs typeface="Arial" panose="020B0604020202020204" pitchFamily="34" charset="0"/>
              </a:rPr>
              <a:t>↔</a:t>
            </a:r>
            <a:r>
              <a:rPr lang="nl-BE" sz="1500" dirty="0"/>
              <a:t> werknemer</a:t>
            </a:r>
          </a:p>
          <a:p>
            <a:pPr lvl="1"/>
            <a:r>
              <a:rPr lang="nl-BE" sz="1500" dirty="0"/>
              <a:t>Werknemer </a:t>
            </a:r>
            <a:r>
              <a:rPr lang="nl-BE" sz="1500" dirty="0">
                <a:latin typeface="Arial" panose="020B0604020202020204" pitchFamily="34" charset="0"/>
                <a:cs typeface="Arial" panose="020B0604020202020204" pitchFamily="34" charset="0"/>
              </a:rPr>
              <a:t>↔</a:t>
            </a:r>
            <a:r>
              <a:rPr lang="nl-BE" sz="1500" dirty="0"/>
              <a:t> werknemer</a:t>
            </a:r>
          </a:p>
          <a:p>
            <a:pPr lvl="1"/>
            <a:r>
              <a:rPr lang="nl-BE" sz="1500" dirty="0"/>
              <a:t>Derden </a:t>
            </a:r>
            <a:r>
              <a:rPr lang="nl-BE" sz="1500" dirty="0">
                <a:latin typeface="Calibri" panose="020F0502020204030204" pitchFamily="34" charset="0"/>
                <a:cs typeface="Calibri" panose="020F0502020204030204" pitchFamily="34" charset="0"/>
              </a:rPr>
              <a:t>→ </a:t>
            </a:r>
            <a:r>
              <a:rPr lang="nl-BE" sz="1500" dirty="0"/>
              <a:t>werknemer of werkgever</a:t>
            </a:r>
          </a:p>
          <a:p>
            <a:r>
              <a:rPr lang="nl-BE" sz="1800" dirty="0"/>
              <a:t>Definitie van ongewenst seksueel gedrag (art. 32ter, 3° Welzijnswet)</a:t>
            </a:r>
          </a:p>
          <a:p>
            <a:pPr lvl="1">
              <a:buFont typeface="Courier New" panose="02070309020205020404" pitchFamily="49" charset="0"/>
              <a:buChar char="-"/>
            </a:pPr>
            <a:r>
              <a:rPr lang="nl-BE" sz="1500" dirty="0"/>
              <a:t>elke vorm van ongewenst verbaal, non-verbaal of lichamelijk gedrag </a:t>
            </a:r>
          </a:p>
          <a:p>
            <a:pPr lvl="1">
              <a:buFont typeface="Courier New" panose="02070309020205020404" pitchFamily="49" charset="0"/>
              <a:buChar char="-"/>
            </a:pPr>
            <a:r>
              <a:rPr lang="nl-BE" sz="1500" dirty="0"/>
              <a:t>met een seksuele connotatie </a:t>
            </a:r>
          </a:p>
          <a:p>
            <a:pPr lvl="1">
              <a:buFont typeface="Courier New" panose="02070309020205020404" pitchFamily="49" charset="0"/>
              <a:buChar char="-"/>
            </a:pPr>
            <a:r>
              <a:rPr lang="nl-BE" sz="1500" dirty="0"/>
              <a:t>dat als doel of gevolg heeft dat </a:t>
            </a:r>
          </a:p>
          <a:p>
            <a:pPr marL="571500" lvl="2" indent="0">
              <a:buNone/>
            </a:pPr>
            <a:r>
              <a:rPr lang="nl-BE" sz="1500" dirty="0">
                <a:solidFill>
                  <a:schemeClr val="tx1">
                    <a:lumMod val="65000"/>
                    <a:lumOff val="35000"/>
                  </a:schemeClr>
                </a:solidFill>
              </a:rPr>
              <a:t>	de waardigheid van een persoon wordt aangetast </a:t>
            </a:r>
          </a:p>
          <a:p>
            <a:pPr marL="285750" lvl="1" indent="0">
              <a:buNone/>
            </a:pPr>
            <a:r>
              <a:rPr lang="nl-BE" sz="1500" dirty="0"/>
              <a:t>	of</a:t>
            </a:r>
          </a:p>
          <a:p>
            <a:pPr marL="571500" lvl="2" indent="0">
              <a:buNone/>
            </a:pPr>
            <a:r>
              <a:rPr lang="nl-BE" sz="1500" dirty="0">
                <a:solidFill>
                  <a:schemeClr val="tx1">
                    <a:lumMod val="65000"/>
                    <a:lumOff val="35000"/>
                  </a:schemeClr>
                </a:solidFill>
              </a:rPr>
              <a:t>	een bedreigende, vijandige, beledigende, vernederende of kwetsende omgeving wordt 	gecreëerd</a:t>
            </a:r>
          </a:p>
          <a:p>
            <a:pPr lvl="1"/>
            <a:endParaRPr lang="nl-BE" sz="1500" dirty="0"/>
          </a:p>
          <a:p>
            <a:pPr lvl="1">
              <a:buFont typeface="Arial" panose="020B0604020202020204" pitchFamily="34" charset="0"/>
              <a:buChar char="•"/>
            </a:pPr>
            <a:endParaRPr lang="nl-BE" sz="1200" dirty="0">
              <a:solidFill>
                <a:schemeClr val="tx1">
                  <a:lumMod val="50000"/>
                  <a:lumOff val="50000"/>
                </a:schemeClr>
              </a:solidFill>
            </a:endParaRPr>
          </a:p>
        </p:txBody>
      </p:sp>
    </p:spTree>
    <p:extLst>
      <p:ext uri="{BB962C8B-B14F-4D97-AF65-F5344CB8AC3E}">
        <p14:creationId xmlns:p14="http://schemas.microsoft.com/office/powerpoint/2010/main" val="2904682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dirty="0"/>
              <a:t>Welzijn op het werk</a:t>
            </a:r>
          </a:p>
        </p:txBody>
      </p:sp>
      <p:sp>
        <p:nvSpPr>
          <p:cNvPr id="3" name="Content Placeholder 2"/>
          <p:cNvSpPr>
            <a:spLocks noGrp="1"/>
          </p:cNvSpPr>
          <p:nvPr>
            <p:ph sz="quarter" idx="1"/>
          </p:nvPr>
        </p:nvSpPr>
        <p:spPr/>
        <p:txBody>
          <a:bodyPr>
            <a:normAutofit/>
          </a:bodyPr>
          <a:lstStyle/>
          <a:p>
            <a:pPr lvl="1">
              <a:buFont typeface="Arial" panose="020B0604020202020204" pitchFamily="34" charset="0"/>
              <a:buChar char="•"/>
            </a:pPr>
            <a:r>
              <a:rPr lang="nl-BE" sz="1800" dirty="0">
                <a:solidFill>
                  <a:schemeClr val="accent5">
                    <a:lumMod val="60000"/>
                    <a:lumOff val="40000"/>
                  </a:schemeClr>
                </a:solidFill>
              </a:rPr>
              <a:t>Definitie van pesterijen (art. 32ter, 2° Welzijnswet)</a:t>
            </a:r>
          </a:p>
          <a:p>
            <a:pPr lvl="2">
              <a:buFont typeface="Courier New" panose="02070309020205020404" pitchFamily="49" charset="0"/>
              <a:buChar char="-"/>
            </a:pPr>
            <a:r>
              <a:rPr lang="nl-BE" sz="1500" dirty="0">
                <a:solidFill>
                  <a:schemeClr val="tx1">
                    <a:lumMod val="65000"/>
                    <a:lumOff val="35000"/>
                  </a:schemeClr>
                </a:solidFill>
              </a:rPr>
              <a:t>Meerdere gedragingen </a:t>
            </a:r>
          </a:p>
          <a:p>
            <a:pPr lvl="2">
              <a:buFont typeface="Courier New" panose="02070309020205020404" pitchFamily="49" charset="0"/>
              <a:buChar char="-"/>
            </a:pPr>
            <a:r>
              <a:rPr lang="nl-BE" sz="1500" dirty="0">
                <a:solidFill>
                  <a:schemeClr val="tx1">
                    <a:lumMod val="65000"/>
                    <a:lumOff val="35000"/>
                  </a:schemeClr>
                </a:solidFill>
              </a:rPr>
              <a:t>Buiten of binnen de onderneming of instelling</a:t>
            </a:r>
          </a:p>
          <a:p>
            <a:pPr lvl="2">
              <a:buFont typeface="Courier New" panose="02070309020205020404" pitchFamily="49" charset="0"/>
              <a:buChar char="-"/>
            </a:pPr>
            <a:r>
              <a:rPr lang="nl-BE" sz="1500" dirty="0">
                <a:solidFill>
                  <a:schemeClr val="tx1">
                    <a:lumMod val="65000"/>
                    <a:lumOff val="35000"/>
                  </a:schemeClr>
                </a:solidFill>
              </a:rPr>
              <a:t>Tijdens de uitvoering van het werk</a:t>
            </a:r>
          </a:p>
          <a:p>
            <a:pPr lvl="2">
              <a:buFont typeface="Courier New" panose="02070309020205020404" pitchFamily="49" charset="0"/>
              <a:buChar char="-"/>
            </a:pPr>
            <a:r>
              <a:rPr lang="nl-BE" sz="1500" dirty="0">
                <a:solidFill>
                  <a:schemeClr val="tx1">
                    <a:lumMod val="65000"/>
                    <a:lumOff val="35000"/>
                  </a:schemeClr>
                </a:solidFill>
              </a:rPr>
              <a:t>Gedurende een bepaalde tijd</a:t>
            </a:r>
          </a:p>
          <a:p>
            <a:pPr lvl="2">
              <a:buFont typeface="Courier New" panose="02070309020205020404" pitchFamily="49" charset="0"/>
              <a:buChar char="-"/>
            </a:pPr>
            <a:r>
              <a:rPr lang="nl-BE" sz="1500" dirty="0">
                <a:solidFill>
                  <a:schemeClr val="tx1">
                    <a:lumMod val="65000"/>
                    <a:lumOff val="35000"/>
                  </a:schemeClr>
                </a:solidFill>
              </a:rPr>
              <a:t>die tot doel of gevolg hebben dat </a:t>
            </a:r>
          </a:p>
          <a:p>
            <a:pPr lvl="3">
              <a:buFont typeface="Wingdings" panose="05000000000000000000" pitchFamily="2" charset="2"/>
              <a:buChar char="§"/>
            </a:pPr>
            <a:r>
              <a:rPr lang="nl-BE" sz="1500" dirty="0">
                <a:solidFill>
                  <a:schemeClr val="tx1">
                    <a:lumMod val="65000"/>
                    <a:lumOff val="35000"/>
                  </a:schemeClr>
                </a:solidFill>
              </a:rPr>
              <a:t>de persoonlijkheid, de waardigheid of de integriteit van een persoon wordt aangetast</a:t>
            </a:r>
          </a:p>
          <a:p>
            <a:pPr lvl="3">
              <a:buFont typeface="Wingdings" panose="05000000000000000000" pitchFamily="2" charset="2"/>
              <a:buChar char="§"/>
            </a:pPr>
            <a:r>
              <a:rPr lang="nl-BE" sz="1500" dirty="0">
                <a:solidFill>
                  <a:schemeClr val="tx1">
                    <a:lumMod val="65000"/>
                    <a:lumOff val="35000"/>
                  </a:schemeClr>
                </a:solidFill>
              </a:rPr>
              <a:t>dat zijn betrekking in gevaar wordt gebracht of</a:t>
            </a:r>
          </a:p>
          <a:p>
            <a:pPr lvl="3">
              <a:buFont typeface="Wingdings" panose="05000000000000000000" pitchFamily="2" charset="2"/>
              <a:buChar char="§"/>
            </a:pPr>
            <a:r>
              <a:rPr lang="nl-BE" sz="1500" dirty="0">
                <a:solidFill>
                  <a:schemeClr val="tx1">
                    <a:lumMod val="65000"/>
                    <a:lumOff val="35000"/>
                  </a:schemeClr>
                </a:solidFill>
              </a:rPr>
              <a:t>dat een bedreigende, vijandige, beledigende, vernederende of kwetsende omgeving wordt gecreëerd</a:t>
            </a:r>
          </a:p>
          <a:p>
            <a:pPr lvl="2">
              <a:buFont typeface="Courier New" panose="02070309020205020404" pitchFamily="49" charset="0"/>
              <a:buChar char="-"/>
            </a:pPr>
            <a:r>
              <a:rPr lang="nl-BE" sz="1500" dirty="0">
                <a:solidFill>
                  <a:schemeClr val="tx1">
                    <a:lumMod val="65000"/>
                    <a:lumOff val="35000"/>
                  </a:schemeClr>
                </a:solidFill>
              </a:rPr>
              <a:t>Die verband kunnen houden met vb. geslacht, seksuele geaardheid, genderidentiteit of genderexpressie</a:t>
            </a:r>
          </a:p>
        </p:txBody>
      </p:sp>
    </p:spTree>
    <p:extLst>
      <p:ext uri="{BB962C8B-B14F-4D97-AF65-F5344CB8AC3E}">
        <p14:creationId xmlns:p14="http://schemas.microsoft.com/office/powerpoint/2010/main" val="3605613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dirty="0" err="1"/>
              <a:t>Antidiscriminatiewetgeving</a:t>
            </a:r>
            <a:endParaRPr lang="nl-BE" sz="2400" dirty="0"/>
          </a:p>
        </p:txBody>
      </p:sp>
      <p:sp>
        <p:nvSpPr>
          <p:cNvPr id="3" name="Content Placeholder 2"/>
          <p:cNvSpPr>
            <a:spLocks noGrp="1"/>
          </p:cNvSpPr>
          <p:nvPr>
            <p:ph sz="quarter" idx="1"/>
          </p:nvPr>
        </p:nvSpPr>
        <p:spPr/>
        <p:txBody>
          <a:bodyPr>
            <a:normAutofit fontScale="92500" lnSpcReduction="10000"/>
          </a:bodyPr>
          <a:lstStyle/>
          <a:p>
            <a:pPr lvl="1">
              <a:buFont typeface="Arial" panose="020B0604020202020204" pitchFamily="34" charset="0"/>
              <a:buChar char="•"/>
            </a:pPr>
            <a:r>
              <a:rPr lang="nl-BE" sz="1800" dirty="0">
                <a:solidFill>
                  <a:schemeClr val="accent5">
                    <a:lumMod val="60000"/>
                    <a:lumOff val="40000"/>
                  </a:schemeClr>
                </a:solidFill>
              </a:rPr>
              <a:t>Wet van 10 mei 2007 ter bestrijding van discriminatie tussen vrouwen en mannen (Genderwet)</a:t>
            </a:r>
          </a:p>
          <a:p>
            <a:pPr lvl="2"/>
            <a:r>
              <a:rPr lang="nl-BE" sz="1400" dirty="0">
                <a:solidFill>
                  <a:schemeClr val="accent5">
                    <a:lumMod val="60000"/>
                    <a:lumOff val="40000"/>
                  </a:schemeClr>
                </a:solidFill>
              </a:rPr>
              <a:t>Directe discriminatie (art.  5, 5°-6° Genderwet)</a:t>
            </a:r>
          </a:p>
          <a:p>
            <a:pPr lvl="3">
              <a:buFont typeface="Courier New" panose="02070309020205020404" pitchFamily="49" charset="0"/>
              <a:buChar char="-"/>
            </a:pPr>
            <a:r>
              <a:rPr lang="nl-BE" sz="1100" dirty="0">
                <a:solidFill>
                  <a:schemeClr val="tx1">
                    <a:lumMod val="65000"/>
                    <a:lumOff val="35000"/>
                  </a:schemeClr>
                </a:solidFill>
              </a:rPr>
              <a:t>Iemand wordt ongunstiger behandeld dan een ander in een vergelijkbare situatie wordt, is, of zou worden behandeld op grond van geslacht of een ander beschermd criterium</a:t>
            </a:r>
          </a:p>
          <a:p>
            <a:pPr lvl="3">
              <a:buFont typeface="Courier New" panose="02070309020205020404" pitchFamily="49" charset="0"/>
              <a:buChar char="-"/>
            </a:pPr>
            <a:r>
              <a:rPr lang="nl-BE" sz="1100" dirty="0">
                <a:solidFill>
                  <a:schemeClr val="tx1">
                    <a:lumMod val="65000"/>
                    <a:lumOff val="35000"/>
                  </a:schemeClr>
                </a:solidFill>
              </a:rPr>
              <a:t>Dit direct onderscheid kan onmogelijk worden gerechtvaardigd op grond van de Genderwet</a:t>
            </a:r>
          </a:p>
          <a:p>
            <a:pPr lvl="2"/>
            <a:r>
              <a:rPr lang="nl-BE" sz="1400" dirty="0">
                <a:solidFill>
                  <a:schemeClr val="accent5">
                    <a:lumMod val="60000"/>
                    <a:lumOff val="40000"/>
                  </a:schemeClr>
                </a:solidFill>
              </a:rPr>
              <a:t>Indirecte discriminatie (art. 5, 7°-8° Genderwet)</a:t>
            </a:r>
          </a:p>
          <a:p>
            <a:pPr lvl="3">
              <a:buFont typeface="Courier New" panose="02070309020205020404" pitchFamily="49" charset="0"/>
              <a:buChar char="-"/>
            </a:pPr>
            <a:r>
              <a:rPr lang="nl-BE" sz="1100" dirty="0">
                <a:solidFill>
                  <a:schemeClr val="tx1">
                    <a:lumMod val="65000"/>
                    <a:lumOff val="35000"/>
                  </a:schemeClr>
                </a:solidFill>
              </a:rPr>
              <a:t>Een ogenschijnlijk neutrale bepaling, criterium of praktijk dat tot een bijzonder nadeel voor personen van een bepaald geslacht kan leiden.</a:t>
            </a:r>
          </a:p>
          <a:p>
            <a:pPr lvl="3">
              <a:buFont typeface="Courier New" panose="02070309020205020404" pitchFamily="49" charset="0"/>
              <a:buChar char="-"/>
            </a:pPr>
            <a:r>
              <a:rPr lang="nl-BE" sz="1100" dirty="0">
                <a:solidFill>
                  <a:schemeClr val="tx1">
                    <a:lumMod val="65000"/>
                    <a:lumOff val="35000"/>
                  </a:schemeClr>
                </a:solidFill>
              </a:rPr>
              <a:t>Dit indirect onderscheid kan onmogelijk worden gerechtvaardigd op grond van de Genderwet</a:t>
            </a:r>
          </a:p>
          <a:p>
            <a:pPr lvl="2"/>
            <a:r>
              <a:rPr lang="nl-BE" sz="1550" dirty="0">
                <a:solidFill>
                  <a:schemeClr val="accent5">
                    <a:lumMod val="60000"/>
                    <a:lumOff val="40000"/>
                  </a:schemeClr>
                </a:solidFill>
              </a:rPr>
              <a:t>Seksuele intimidatie</a:t>
            </a:r>
          </a:p>
          <a:p>
            <a:pPr lvl="3">
              <a:buFont typeface="Courier New" panose="02070309020205020404" pitchFamily="49" charset="0"/>
              <a:buChar char="-"/>
            </a:pPr>
            <a:r>
              <a:rPr lang="nl-BE" sz="1250" dirty="0">
                <a:solidFill>
                  <a:schemeClr val="tx1">
                    <a:lumMod val="65000"/>
                    <a:lumOff val="35000"/>
                  </a:schemeClr>
                </a:solidFill>
              </a:rPr>
              <a:t>buiten arbeidsrechtelijke context (student-student)</a:t>
            </a:r>
          </a:p>
          <a:p>
            <a:pPr lvl="3">
              <a:buFont typeface="Courier New" panose="02070309020205020404" pitchFamily="49" charset="0"/>
              <a:buChar char="-"/>
            </a:pPr>
            <a:r>
              <a:rPr lang="nl-BE" sz="1250" dirty="0">
                <a:solidFill>
                  <a:schemeClr val="tx1">
                    <a:lumMod val="65000"/>
                    <a:lumOff val="35000"/>
                  </a:schemeClr>
                </a:solidFill>
              </a:rPr>
              <a:t>i.v.m. toegang tot en het aanbod van goederen en diensten of toegang tot en deelname aan sociale of culturele activiteiten (art. 6)</a:t>
            </a:r>
          </a:p>
          <a:p>
            <a:pPr lvl="2"/>
            <a:r>
              <a:rPr lang="nl-BE" sz="1550" dirty="0">
                <a:solidFill>
                  <a:schemeClr val="accent5">
                    <a:lumMod val="60000"/>
                    <a:lumOff val="40000"/>
                  </a:schemeClr>
                </a:solidFill>
              </a:rPr>
              <a:t>Definitie (art. 5, 9°-10° Genderwet)</a:t>
            </a:r>
          </a:p>
          <a:p>
            <a:pPr lvl="3">
              <a:buFont typeface="Courier New" panose="02070309020205020404" pitchFamily="49" charset="0"/>
              <a:buChar char="-"/>
            </a:pPr>
            <a:r>
              <a:rPr lang="nl-BE" sz="1250" dirty="0">
                <a:solidFill>
                  <a:schemeClr val="tx1">
                    <a:lumMod val="65000"/>
                    <a:lumOff val="35000"/>
                  </a:schemeClr>
                </a:solidFill>
              </a:rPr>
              <a:t>Elke vorm van ongewenst verbaal, non-verbaal of lichamelijk gedrag</a:t>
            </a:r>
          </a:p>
          <a:p>
            <a:pPr lvl="3">
              <a:buFont typeface="Courier New" panose="02070309020205020404" pitchFamily="49" charset="0"/>
              <a:buChar char="-"/>
            </a:pPr>
            <a:r>
              <a:rPr lang="nl-BE" sz="1250" dirty="0">
                <a:solidFill>
                  <a:schemeClr val="tx1">
                    <a:lumMod val="65000"/>
                    <a:lumOff val="35000"/>
                  </a:schemeClr>
                </a:solidFill>
              </a:rPr>
              <a:t>Met een seksuele connotatie</a:t>
            </a:r>
          </a:p>
          <a:p>
            <a:pPr lvl="3">
              <a:buFont typeface="Courier New" panose="02070309020205020404" pitchFamily="49" charset="0"/>
              <a:buChar char="-"/>
            </a:pPr>
            <a:r>
              <a:rPr lang="nl-BE" sz="1250" dirty="0">
                <a:solidFill>
                  <a:schemeClr val="tx1">
                    <a:lumMod val="65000"/>
                    <a:lumOff val="35000"/>
                  </a:schemeClr>
                </a:solidFill>
              </a:rPr>
              <a:t>Dat als doel of gevolg heeft dat </a:t>
            </a:r>
          </a:p>
          <a:p>
            <a:pPr marL="1143000" lvl="3" indent="0">
              <a:buNone/>
            </a:pPr>
            <a:r>
              <a:rPr lang="nl-BE" sz="1250" dirty="0">
                <a:solidFill>
                  <a:schemeClr val="tx1">
                    <a:lumMod val="65000"/>
                    <a:lumOff val="35000"/>
                  </a:schemeClr>
                </a:solidFill>
              </a:rPr>
              <a:t>	de waardigheid van een persoon wordt aangetast</a:t>
            </a:r>
          </a:p>
          <a:p>
            <a:pPr marL="1143000" lvl="3" indent="0">
              <a:buNone/>
            </a:pPr>
            <a:r>
              <a:rPr lang="nl-BE" sz="1250" dirty="0">
                <a:solidFill>
                  <a:schemeClr val="tx1">
                    <a:lumMod val="65000"/>
                    <a:lumOff val="35000"/>
                  </a:schemeClr>
                </a:solidFill>
              </a:rPr>
              <a:t>	in het bijzonder wanneer dat een bedreigende, vijandige, beledigende, vernederende of kwetsende 	omgeving wordt gecreëerd</a:t>
            </a:r>
          </a:p>
          <a:p>
            <a:pPr lvl="1">
              <a:buFont typeface="Arial" panose="020B0604020202020204" pitchFamily="34" charset="0"/>
              <a:buChar char="•"/>
            </a:pPr>
            <a:endParaRPr lang="nl-BE" sz="1800" dirty="0">
              <a:solidFill>
                <a:schemeClr val="accent5">
                  <a:lumMod val="60000"/>
                  <a:lumOff val="40000"/>
                </a:schemeClr>
              </a:solidFill>
            </a:endParaRPr>
          </a:p>
          <a:p>
            <a:pPr lvl="1">
              <a:buFont typeface="Arial" panose="020B0604020202020204" pitchFamily="34" charset="0"/>
              <a:buChar char="•"/>
            </a:pPr>
            <a:endParaRPr lang="nl-BE" sz="1800" dirty="0">
              <a:solidFill>
                <a:schemeClr val="accent5">
                  <a:lumMod val="60000"/>
                  <a:lumOff val="40000"/>
                </a:schemeClr>
              </a:solidFill>
            </a:endParaRPr>
          </a:p>
          <a:p>
            <a:pPr marL="342900" lvl="1" indent="0">
              <a:buNone/>
            </a:pPr>
            <a:endParaRPr lang="nl-BE" sz="1500" dirty="0">
              <a:solidFill>
                <a:schemeClr val="tx1">
                  <a:lumMod val="50000"/>
                  <a:lumOff val="50000"/>
                </a:schemeClr>
              </a:solidFill>
            </a:endParaRPr>
          </a:p>
        </p:txBody>
      </p:sp>
    </p:spTree>
    <p:extLst>
      <p:ext uri="{BB962C8B-B14F-4D97-AF65-F5344CB8AC3E}">
        <p14:creationId xmlns:p14="http://schemas.microsoft.com/office/powerpoint/2010/main" val="1136906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dirty="0"/>
              <a:t>Strafrecht</a:t>
            </a:r>
          </a:p>
        </p:txBody>
      </p:sp>
      <p:sp>
        <p:nvSpPr>
          <p:cNvPr id="3" name="Content Placeholder 2"/>
          <p:cNvSpPr>
            <a:spLocks noGrp="1"/>
          </p:cNvSpPr>
          <p:nvPr>
            <p:ph sz="quarter" idx="1"/>
          </p:nvPr>
        </p:nvSpPr>
        <p:spPr/>
        <p:txBody>
          <a:bodyPr>
            <a:normAutofit/>
          </a:bodyPr>
          <a:lstStyle/>
          <a:p>
            <a:pPr lvl="1">
              <a:buFont typeface="Arial" panose="020B0604020202020204" pitchFamily="34" charset="0"/>
              <a:buChar char="•"/>
            </a:pPr>
            <a:r>
              <a:rPr lang="nl-BE" sz="1800" dirty="0">
                <a:solidFill>
                  <a:schemeClr val="accent5">
                    <a:lumMod val="60000"/>
                    <a:lumOff val="40000"/>
                  </a:schemeClr>
                </a:solidFill>
              </a:rPr>
              <a:t>Wet van 22 mei 2014 ter bestrijding van seksisme in de openbare ruimte (Seksismewet)</a:t>
            </a:r>
          </a:p>
          <a:p>
            <a:pPr lvl="1">
              <a:buFont typeface="Arial" panose="020B0604020202020204" pitchFamily="34" charset="0"/>
              <a:buChar char="•"/>
            </a:pPr>
            <a:endParaRPr lang="nl-BE" sz="1800" dirty="0">
              <a:solidFill>
                <a:schemeClr val="accent5">
                  <a:lumMod val="60000"/>
                  <a:lumOff val="40000"/>
                </a:schemeClr>
              </a:solidFill>
            </a:endParaRPr>
          </a:p>
          <a:p>
            <a:pPr lvl="1">
              <a:buFont typeface="Arial" panose="020B0604020202020204" pitchFamily="34" charset="0"/>
              <a:buChar char="•"/>
            </a:pPr>
            <a:r>
              <a:rPr lang="nl-BE" sz="1800" dirty="0">
                <a:solidFill>
                  <a:schemeClr val="accent5">
                    <a:lumMod val="60000"/>
                    <a:lumOff val="40000"/>
                  </a:schemeClr>
                </a:solidFill>
              </a:rPr>
              <a:t>Strafwetboek</a:t>
            </a:r>
          </a:p>
          <a:p>
            <a:pPr lvl="2">
              <a:buFont typeface="Courier New" panose="02070309020205020404" pitchFamily="49" charset="0"/>
              <a:buChar char="-"/>
            </a:pPr>
            <a:r>
              <a:rPr lang="nl-BE" sz="1650" dirty="0">
                <a:solidFill>
                  <a:schemeClr val="tx1">
                    <a:lumMod val="65000"/>
                    <a:lumOff val="35000"/>
                  </a:schemeClr>
                </a:solidFill>
              </a:rPr>
              <a:t>Verkrachting</a:t>
            </a:r>
          </a:p>
          <a:p>
            <a:pPr lvl="2">
              <a:buFont typeface="Courier New" panose="02070309020205020404" pitchFamily="49" charset="0"/>
              <a:buChar char="-"/>
            </a:pPr>
            <a:r>
              <a:rPr lang="nl-BE" sz="1650" dirty="0">
                <a:solidFill>
                  <a:schemeClr val="tx1">
                    <a:lumMod val="65000"/>
                    <a:lumOff val="35000"/>
                  </a:schemeClr>
                </a:solidFill>
              </a:rPr>
              <a:t>Aantasting van de seksuele integriteit</a:t>
            </a:r>
          </a:p>
          <a:p>
            <a:pPr lvl="2">
              <a:buFont typeface="Courier New" panose="02070309020205020404" pitchFamily="49" charset="0"/>
              <a:buChar char="-"/>
            </a:pPr>
            <a:r>
              <a:rPr lang="nl-BE" sz="1650" dirty="0">
                <a:solidFill>
                  <a:schemeClr val="tx1">
                    <a:lumMod val="65000"/>
                    <a:lumOff val="35000"/>
                  </a:schemeClr>
                </a:solidFill>
              </a:rPr>
              <a:t>Voyeurisme</a:t>
            </a:r>
          </a:p>
          <a:p>
            <a:pPr lvl="2">
              <a:buFont typeface="Courier New" panose="02070309020205020404" pitchFamily="49" charset="0"/>
              <a:buChar char="-"/>
            </a:pPr>
            <a:r>
              <a:rPr lang="nl-BE" sz="1650" dirty="0">
                <a:solidFill>
                  <a:schemeClr val="tx1">
                    <a:lumMod val="65000"/>
                    <a:lumOff val="35000"/>
                  </a:schemeClr>
                </a:solidFill>
              </a:rPr>
              <a:t>Niet-consensuele verspreiding van seksueel getinte inhoud</a:t>
            </a:r>
          </a:p>
          <a:p>
            <a:pPr lvl="2">
              <a:buFont typeface="Courier New" panose="02070309020205020404" pitchFamily="49" charset="0"/>
              <a:buChar char="-"/>
            </a:pPr>
            <a:r>
              <a:rPr lang="nl-BE" sz="1650" dirty="0">
                <a:solidFill>
                  <a:schemeClr val="tx1">
                    <a:lumMod val="65000"/>
                    <a:lumOff val="35000"/>
                  </a:schemeClr>
                </a:solidFill>
              </a:rPr>
              <a:t>Belaging</a:t>
            </a:r>
          </a:p>
          <a:p>
            <a:pPr lvl="1">
              <a:buFont typeface="Arial" panose="020B0604020202020204" pitchFamily="34" charset="0"/>
              <a:buChar char="•"/>
            </a:pPr>
            <a:endParaRPr lang="nl-BE" sz="1950" dirty="0">
              <a:solidFill>
                <a:schemeClr val="accent5">
                  <a:lumMod val="60000"/>
                  <a:lumOff val="40000"/>
                </a:schemeClr>
              </a:solidFill>
            </a:endParaRPr>
          </a:p>
          <a:p>
            <a:pPr marL="342900" lvl="1" indent="0">
              <a:buNone/>
            </a:pPr>
            <a:endParaRPr lang="nl-BE" sz="1500" dirty="0">
              <a:solidFill>
                <a:schemeClr val="tx1">
                  <a:lumMod val="50000"/>
                  <a:lumOff val="50000"/>
                </a:schemeClr>
              </a:solidFill>
            </a:endParaRPr>
          </a:p>
        </p:txBody>
      </p:sp>
    </p:spTree>
    <p:extLst>
      <p:ext uri="{BB962C8B-B14F-4D97-AF65-F5344CB8AC3E}">
        <p14:creationId xmlns:p14="http://schemas.microsoft.com/office/powerpoint/2010/main" val="312938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dirty="0"/>
              <a:t>Seksisme</a:t>
            </a:r>
          </a:p>
        </p:txBody>
      </p:sp>
      <p:sp>
        <p:nvSpPr>
          <p:cNvPr id="3" name="Content Placeholder 2"/>
          <p:cNvSpPr>
            <a:spLocks noGrp="1"/>
          </p:cNvSpPr>
          <p:nvPr>
            <p:ph sz="quarter" idx="1"/>
          </p:nvPr>
        </p:nvSpPr>
        <p:spPr/>
        <p:txBody>
          <a:bodyPr>
            <a:normAutofit/>
          </a:bodyPr>
          <a:lstStyle/>
          <a:p>
            <a:pPr lvl="1">
              <a:buFont typeface="Arial" panose="020B0604020202020204" pitchFamily="34" charset="0"/>
              <a:buChar char="•"/>
            </a:pPr>
            <a:r>
              <a:rPr lang="nl-BE" sz="1800" dirty="0">
                <a:solidFill>
                  <a:schemeClr val="accent5">
                    <a:lumMod val="60000"/>
                    <a:lumOff val="40000"/>
                  </a:schemeClr>
                </a:solidFill>
              </a:rPr>
              <a:t>Wat is strafbaar seksisme?</a:t>
            </a:r>
          </a:p>
          <a:p>
            <a:pPr lvl="2">
              <a:buFont typeface="Courier New" panose="02070309020205020404" pitchFamily="49" charset="0"/>
              <a:buChar char="-"/>
            </a:pPr>
            <a:r>
              <a:rPr lang="nl-BE" sz="1500" dirty="0">
                <a:solidFill>
                  <a:schemeClr val="tx1">
                    <a:lumMod val="65000"/>
                    <a:lumOff val="35000"/>
                  </a:schemeClr>
                </a:solidFill>
              </a:rPr>
              <a:t>Elk gebaar of handeling</a:t>
            </a:r>
          </a:p>
          <a:p>
            <a:pPr lvl="2">
              <a:buFont typeface="Courier New" panose="02070309020205020404" pitchFamily="49" charset="0"/>
              <a:buChar char="-"/>
            </a:pPr>
            <a:r>
              <a:rPr lang="nl-BE" sz="1500" dirty="0">
                <a:solidFill>
                  <a:schemeClr val="tx1">
                    <a:lumMod val="65000"/>
                    <a:lumOff val="35000"/>
                  </a:schemeClr>
                </a:solidFill>
              </a:rPr>
              <a:t>In het openbaar</a:t>
            </a:r>
          </a:p>
          <a:p>
            <a:pPr lvl="2">
              <a:buFont typeface="Courier New" panose="02070309020205020404" pitchFamily="49" charset="0"/>
              <a:buChar char="-"/>
            </a:pPr>
            <a:r>
              <a:rPr lang="nl-BE" sz="1500" dirty="0">
                <a:solidFill>
                  <a:schemeClr val="tx1">
                    <a:lumMod val="65000"/>
                    <a:lumOff val="35000"/>
                  </a:schemeClr>
                </a:solidFill>
              </a:rPr>
              <a:t>Klaarblijkelijk bedoeld om:</a:t>
            </a:r>
          </a:p>
          <a:p>
            <a:pPr lvl="3">
              <a:buFont typeface="Courier New" panose="02070309020205020404" pitchFamily="49" charset="0"/>
              <a:buChar char="-"/>
            </a:pPr>
            <a:r>
              <a:rPr lang="nl-BE" sz="1400" dirty="0">
                <a:solidFill>
                  <a:schemeClr val="tx1">
                    <a:lumMod val="65000"/>
                    <a:lumOff val="35000"/>
                  </a:schemeClr>
                </a:solidFill>
              </a:rPr>
              <a:t>Minachting uit te drukken wegens geslacht</a:t>
            </a:r>
          </a:p>
          <a:p>
            <a:pPr lvl="3">
              <a:buFont typeface="Courier New" panose="02070309020205020404" pitchFamily="49" charset="0"/>
              <a:buChar char="-"/>
            </a:pPr>
            <a:r>
              <a:rPr lang="nl-BE" sz="1400" dirty="0">
                <a:solidFill>
                  <a:schemeClr val="tx1">
                    <a:lumMod val="65000"/>
                    <a:lumOff val="35000"/>
                  </a:schemeClr>
                </a:solidFill>
              </a:rPr>
              <a:t>Minderwaardig te beschouwen omwille van geslacht</a:t>
            </a:r>
          </a:p>
          <a:p>
            <a:pPr lvl="3">
              <a:buFont typeface="Courier New" panose="02070309020205020404" pitchFamily="49" charset="0"/>
              <a:buChar char="-"/>
            </a:pPr>
            <a:r>
              <a:rPr lang="nl-BE" sz="1400" dirty="0">
                <a:solidFill>
                  <a:schemeClr val="tx1">
                    <a:lumMod val="65000"/>
                    <a:lumOff val="35000"/>
                  </a:schemeClr>
                </a:solidFill>
              </a:rPr>
              <a:t>Reduceren tot geslachtelijke dimensie</a:t>
            </a:r>
          </a:p>
          <a:p>
            <a:pPr lvl="2">
              <a:buFont typeface="Courier New" panose="02070309020205020404" pitchFamily="49" charset="0"/>
              <a:buChar char="-"/>
            </a:pPr>
            <a:r>
              <a:rPr lang="nl-BE" sz="1500" dirty="0">
                <a:solidFill>
                  <a:schemeClr val="tx1">
                    <a:lumMod val="65000"/>
                    <a:lumOff val="35000"/>
                  </a:schemeClr>
                </a:solidFill>
              </a:rPr>
              <a:t>Ernstige aantasting van de waardigheid</a:t>
            </a:r>
          </a:p>
          <a:p>
            <a:pPr lvl="2">
              <a:buFont typeface="Courier New" panose="02070309020205020404" pitchFamily="49" charset="0"/>
              <a:buChar char="-"/>
            </a:pPr>
            <a:r>
              <a:rPr lang="nl-BE" sz="1500" dirty="0">
                <a:solidFill>
                  <a:schemeClr val="tx1">
                    <a:lumMod val="65000"/>
                    <a:lumOff val="35000"/>
                  </a:schemeClr>
                </a:solidFill>
              </a:rPr>
              <a:t>Van een identificeerbare persoon of personen</a:t>
            </a:r>
          </a:p>
          <a:p>
            <a:pPr lvl="2"/>
            <a:endParaRPr lang="nl-BE" sz="1500" dirty="0">
              <a:solidFill>
                <a:schemeClr val="accent5">
                  <a:lumMod val="60000"/>
                  <a:lumOff val="40000"/>
                </a:schemeClr>
              </a:solidFill>
            </a:endParaRPr>
          </a:p>
          <a:p>
            <a:pPr lvl="1">
              <a:buFont typeface="Arial" panose="020B0604020202020204" pitchFamily="34" charset="0"/>
              <a:buChar char="•"/>
            </a:pPr>
            <a:endParaRPr lang="nl-BE" sz="1800" dirty="0">
              <a:solidFill>
                <a:schemeClr val="accent5">
                  <a:lumMod val="60000"/>
                  <a:lumOff val="40000"/>
                </a:schemeClr>
              </a:solidFill>
            </a:endParaRPr>
          </a:p>
          <a:p>
            <a:pPr lvl="1">
              <a:buFont typeface="Arial" panose="020B0604020202020204" pitchFamily="34" charset="0"/>
              <a:buChar char="•"/>
            </a:pPr>
            <a:endParaRPr lang="nl-BE" sz="1950" dirty="0">
              <a:solidFill>
                <a:schemeClr val="accent5">
                  <a:lumMod val="60000"/>
                  <a:lumOff val="40000"/>
                </a:schemeClr>
              </a:solidFill>
            </a:endParaRPr>
          </a:p>
          <a:p>
            <a:pPr marL="342900" lvl="1" indent="0">
              <a:buNone/>
            </a:pPr>
            <a:endParaRPr lang="nl-BE" sz="1500" dirty="0">
              <a:solidFill>
                <a:schemeClr val="tx1">
                  <a:lumMod val="50000"/>
                  <a:lumOff val="50000"/>
                </a:schemeClr>
              </a:solidFill>
            </a:endParaRPr>
          </a:p>
        </p:txBody>
      </p:sp>
    </p:spTree>
    <p:extLst>
      <p:ext uri="{BB962C8B-B14F-4D97-AF65-F5344CB8AC3E}">
        <p14:creationId xmlns:p14="http://schemas.microsoft.com/office/powerpoint/2010/main" val="759629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dirty="0"/>
              <a:t>Tuchtrecht</a:t>
            </a:r>
          </a:p>
        </p:txBody>
      </p:sp>
      <p:sp>
        <p:nvSpPr>
          <p:cNvPr id="3" name="Content Placeholder 2"/>
          <p:cNvSpPr>
            <a:spLocks noGrp="1"/>
          </p:cNvSpPr>
          <p:nvPr>
            <p:ph sz="quarter" idx="1"/>
          </p:nvPr>
        </p:nvSpPr>
        <p:spPr/>
        <p:txBody>
          <a:bodyPr>
            <a:normAutofit/>
          </a:bodyPr>
          <a:lstStyle/>
          <a:p>
            <a:pPr marL="342900" lvl="1" indent="0">
              <a:buNone/>
            </a:pPr>
            <a:endParaRPr lang="fr-FR" sz="1500" dirty="0"/>
          </a:p>
          <a:p>
            <a:pPr marL="914400" lvl="2" indent="0">
              <a:buNone/>
            </a:pPr>
            <a:endParaRPr lang="fr-FR" dirty="0">
              <a:solidFill>
                <a:schemeClr val="accent5">
                  <a:lumMod val="60000"/>
                  <a:lumOff val="40000"/>
                </a:schemeClr>
              </a:solidFill>
            </a:endParaRPr>
          </a:p>
          <a:p>
            <a:r>
              <a:rPr lang="fr-FR" sz="2000" dirty="0" err="1">
                <a:solidFill>
                  <a:schemeClr val="tx1"/>
                </a:solidFill>
              </a:rPr>
              <a:t>Tuchtreglement</a:t>
            </a:r>
            <a:r>
              <a:rPr lang="fr-FR" sz="2000" dirty="0">
                <a:solidFill>
                  <a:schemeClr val="tx1"/>
                </a:solidFill>
              </a:rPr>
              <a:t> voor </a:t>
            </a:r>
            <a:r>
              <a:rPr lang="fr-FR" sz="2000" dirty="0" err="1">
                <a:solidFill>
                  <a:schemeClr val="tx1"/>
                </a:solidFill>
              </a:rPr>
              <a:t>personeel</a:t>
            </a:r>
            <a:endParaRPr lang="fr-FR" sz="2000" dirty="0">
              <a:solidFill>
                <a:schemeClr val="tx1"/>
              </a:solidFill>
            </a:endParaRPr>
          </a:p>
          <a:p>
            <a:r>
              <a:rPr lang="fr-FR" sz="2000" dirty="0" err="1">
                <a:solidFill>
                  <a:schemeClr val="tx1"/>
                </a:solidFill>
              </a:rPr>
              <a:t>Tuchtreglement</a:t>
            </a:r>
            <a:r>
              <a:rPr lang="fr-FR" sz="2000" dirty="0">
                <a:solidFill>
                  <a:schemeClr val="tx1"/>
                </a:solidFill>
              </a:rPr>
              <a:t> voor </a:t>
            </a:r>
            <a:r>
              <a:rPr lang="fr-FR" sz="2000" dirty="0" err="1">
                <a:solidFill>
                  <a:schemeClr val="tx1"/>
                </a:solidFill>
              </a:rPr>
              <a:t>studenten</a:t>
            </a:r>
            <a:endParaRPr lang="fr-FR" sz="2000" dirty="0">
              <a:solidFill>
                <a:schemeClr val="tx1"/>
              </a:solidFill>
            </a:endParaRPr>
          </a:p>
          <a:p>
            <a:pPr marL="285750" lvl="1" indent="0">
              <a:buNone/>
            </a:pPr>
            <a:endParaRPr lang="nl-BE" sz="1600" dirty="0">
              <a:solidFill>
                <a:schemeClr val="tx1"/>
              </a:solidFill>
            </a:endParaRPr>
          </a:p>
        </p:txBody>
      </p:sp>
    </p:spTree>
    <p:extLst>
      <p:ext uri="{BB962C8B-B14F-4D97-AF65-F5344CB8AC3E}">
        <p14:creationId xmlns:p14="http://schemas.microsoft.com/office/powerpoint/2010/main" val="2037434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b="1" dirty="0"/>
              <a:t>Procedures &amp; interacties tussen procedures</a:t>
            </a:r>
          </a:p>
        </p:txBody>
      </p:sp>
      <p:sp>
        <p:nvSpPr>
          <p:cNvPr id="3" name="Content Placeholder 2"/>
          <p:cNvSpPr>
            <a:spLocks noGrp="1"/>
          </p:cNvSpPr>
          <p:nvPr>
            <p:ph sz="quarter" idx="1"/>
          </p:nvPr>
        </p:nvSpPr>
        <p:spPr/>
        <p:txBody>
          <a:bodyPr>
            <a:normAutofit/>
          </a:bodyPr>
          <a:lstStyle/>
          <a:p>
            <a:endParaRPr lang="nl-BE" sz="1800" dirty="0"/>
          </a:p>
          <a:p>
            <a:pPr marL="0" indent="0">
              <a:buNone/>
            </a:pPr>
            <a:endParaRPr lang="nl-BE" sz="1800" dirty="0"/>
          </a:p>
        </p:txBody>
      </p:sp>
    </p:spTree>
    <p:extLst>
      <p:ext uri="{BB962C8B-B14F-4D97-AF65-F5344CB8AC3E}">
        <p14:creationId xmlns:p14="http://schemas.microsoft.com/office/powerpoint/2010/main" val="3803604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b="1" dirty="0"/>
              <a:t>Actoren</a:t>
            </a:r>
            <a:endParaRPr lang="nl-BE" sz="2400" dirty="0"/>
          </a:p>
        </p:txBody>
      </p:sp>
      <p:sp>
        <p:nvSpPr>
          <p:cNvPr id="3" name="Content Placeholder 2"/>
          <p:cNvSpPr>
            <a:spLocks noGrp="1"/>
          </p:cNvSpPr>
          <p:nvPr>
            <p:ph sz="quarter" idx="1"/>
          </p:nvPr>
        </p:nvSpPr>
        <p:spPr/>
        <p:txBody>
          <a:bodyPr>
            <a:normAutofit/>
          </a:bodyPr>
          <a:lstStyle/>
          <a:p>
            <a:pPr lvl="1">
              <a:buFont typeface="Arial" panose="020B0604020202020204" pitchFamily="34" charset="0"/>
              <a:buChar char="•"/>
            </a:pPr>
            <a:r>
              <a:rPr lang="nl-BE" sz="1800" dirty="0">
                <a:solidFill>
                  <a:schemeClr val="accent5">
                    <a:lumMod val="60000"/>
                    <a:lumOff val="40000"/>
                  </a:schemeClr>
                </a:solidFill>
              </a:rPr>
              <a:t>Slachtoffers en getuigen</a:t>
            </a:r>
          </a:p>
          <a:p>
            <a:pPr lvl="2">
              <a:buFont typeface="Courier New" panose="02070309020205020404" pitchFamily="49" charset="0"/>
              <a:buChar char="-"/>
            </a:pPr>
            <a:r>
              <a:rPr lang="nl-BE" sz="1500" dirty="0">
                <a:solidFill>
                  <a:schemeClr val="tx1">
                    <a:lumMod val="65000"/>
                    <a:lumOff val="35000"/>
                  </a:schemeClr>
                </a:solidFill>
              </a:rPr>
              <a:t>Meldpunt</a:t>
            </a:r>
          </a:p>
          <a:p>
            <a:pPr lvl="2">
              <a:buFont typeface="Courier New" panose="02070309020205020404" pitchFamily="49" charset="0"/>
              <a:buChar char="-"/>
            </a:pPr>
            <a:r>
              <a:rPr lang="nl-BE" sz="1500" dirty="0">
                <a:solidFill>
                  <a:schemeClr val="tx1">
                    <a:lumMod val="65000"/>
                    <a:lumOff val="35000"/>
                  </a:schemeClr>
                </a:solidFill>
              </a:rPr>
              <a:t>Vertrouwenspersoon</a:t>
            </a:r>
          </a:p>
          <a:p>
            <a:pPr lvl="2">
              <a:buFont typeface="Courier New" panose="02070309020205020404" pitchFamily="49" charset="0"/>
              <a:buChar char="-"/>
            </a:pPr>
            <a:r>
              <a:rPr lang="nl-BE" sz="1500" dirty="0" err="1">
                <a:solidFill>
                  <a:schemeClr val="tx1">
                    <a:lumMod val="65000"/>
                    <a:lumOff val="35000"/>
                  </a:schemeClr>
                </a:solidFill>
              </a:rPr>
              <a:t>Ombudsdienst</a:t>
            </a:r>
            <a:endParaRPr lang="nl-BE" sz="1500" dirty="0">
              <a:solidFill>
                <a:schemeClr val="tx1">
                  <a:lumMod val="65000"/>
                  <a:lumOff val="35000"/>
                </a:schemeClr>
              </a:solidFill>
            </a:endParaRPr>
          </a:p>
          <a:p>
            <a:pPr lvl="2">
              <a:buFont typeface="Courier New" panose="02070309020205020404" pitchFamily="49" charset="0"/>
              <a:buChar char="-"/>
            </a:pPr>
            <a:r>
              <a:rPr lang="nl-BE" sz="1500" dirty="0">
                <a:solidFill>
                  <a:schemeClr val="tx1">
                    <a:lumMod val="65000"/>
                    <a:lumOff val="35000"/>
                  </a:schemeClr>
                </a:solidFill>
              </a:rPr>
              <a:t>Externe preventiedienst: preventieadviseur psychosociale aspecten</a:t>
            </a:r>
          </a:p>
          <a:p>
            <a:pPr marL="685800" lvl="2" indent="0">
              <a:buNone/>
            </a:pPr>
            <a:endParaRPr lang="nl-BE" sz="1500" dirty="0">
              <a:solidFill>
                <a:schemeClr val="tx1">
                  <a:lumMod val="65000"/>
                  <a:lumOff val="35000"/>
                </a:schemeClr>
              </a:solidFill>
            </a:endParaRPr>
          </a:p>
          <a:p>
            <a:pPr lvl="2">
              <a:buFont typeface="Courier New" panose="02070309020205020404" pitchFamily="49" charset="0"/>
              <a:buChar char="-"/>
            </a:pPr>
            <a:r>
              <a:rPr lang="nl-BE" sz="1500" dirty="0">
                <a:solidFill>
                  <a:schemeClr val="tx1">
                    <a:lumMod val="65000"/>
                    <a:lumOff val="35000"/>
                  </a:schemeClr>
                </a:solidFill>
              </a:rPr>
              <a:t>Politie</a:t>
            </a:r>
          </a:p>
          <a:p>
            <a:pPr lvl="2">
              <a:buFont typeface="Courier New" panose="02070309020205020404" pitchFamily="49" charset="0"/>
              <a:buChar char="-"/>
            </a:pPr>
            <a:r>
              <a:rPr lang="nl-BE" sz="1500" dirty="0">
                <a:solidFill>
                  <a:schemeClr val="tx1">
                    <a:lumMod val="65000"/>
                    <a:lumOff val="35000"/>
                  </a:schemeClr>
                </a:solidFill>
              </a:rPr>
              <a:t>Zorgcentra na seksueel geweld</a:t>
            </a:r>
          </a:p>
          <a:p>
            <a:pPr lvl="2">
              <a:buFont typeface="Courier New" panose="02070309020205020404" pitchFamily="49" charset="0"/>
              <a:buChar char="-"/>
            </a:pPr>
            <a:r>
              <a:rPr lang="nl-BE" sz="1500" dirty="0">
                <a:solidFill>
                  <a:schemeClr val="tx1">
                    <a:lumMod val="65000"/>
                    <a:lumOff val="35000"/>
                  </a:schemeClr>
                </a:solidFill>
              </a:rPr>
              <a:t>Vakbonden</a:t>
            </a:r>
          </a:p>
          <a:p>
            <a:pPr lvl="2">
              <a:buFont typeface="Courier New" panose="02070309020205020404" pitchFamily="49" charset="0"/>
              <a:buChar char="-"/>
            </a:pPr>
            <a:r>
              <a:rPr lang="nl-BE" sz="1500" dirty="0">
                <a:solidFill>
                  <a:schemeClr val="tx1">
                    <a:lumMod val="65000"/>
                    <a:lumOff val="35000"/>
                  </a:schemeClr>
                </a:solidFill>
              </a:rPr>
              <a:t>hulpverlening</a:t>
            </a:r>
          </a:p>
          <a:p>
            <a:pPr lvl="2">
              <a:buFont typeface="Courier New" panose="02070309020205020404" pitchFamily="49" charset="0"/>
              <a:buChar char="-"/>
            </a:pPr>
            <a:r>
              <a:rPr lang="nl-BE" sz="1500" dirty="0">
                <a:solidFill>
                  <a:schemeClr val="tx1">
                    <a:lumMod val="65000"/>
                    <a:lumOff val="35000"/>
                  </a:schemeClr>
                </a:solidFill>
              </a:rPr>
              <a:t>Dienst Toezicht op het Welzijn op het Werk</a:t>
            </a:r>
          </a:p>
          <a:p>
            <a:pPr lvl="2">
              <a:buFont typeface="Courier New" panose="02070309020205020404" pitchFamily="49" charset="0"/>
              <a:buChar char="-"/>
            </a:pPr>
            <a:r>
              <a:rPr lang="nl-BE" sz="1500" dirty="0">
                <a:solidFill>
                  <a:schemeClr val="tx1">
                    <a:lumMod val="65000"/>
                    <a:lumOff val="35000"/>
                  </a:schemeClr>
                </a:solidFill>
              </a:rPr>
              <a:t>Instituut voor de gelijkheid van vrouwen en mannen</a:t>
            </a:r>
          </a:p>
          <a:p>
            <a:pPr marL="685800" lvl="2" indent="0">
              <a:buNone/>
            </a:pPr>
            <a:endParaRPr lang="nl-BE" sz="1500" dirty="0">
              <a:solidFill>
                <a:schemeClr val="tx1">
                  <a:lumMod val="65000"/>
                  <a:lumOff val="35000"/>
                </a:schemeClr>
              </a:solidFill>
            </a:endParaRPr>
          </a:p>
          <a:p>
            <a:pPr lvl="2">
              <a:buFont typeface="Courier New" panose="02070309020205020404" pitchFamily="49" charset="0"/>
              <a:buChar char="-"/>
            </a:pPr>
            <a:endParaRPr lang="nl-BE" sz="1500" dirty="0">
              <a:solidFill>
                <a:schemeClr val="tx1">
                  <a:lumMod val="50000"/>
                  <a:lumOff val="50000"/>
                </a:schemeClr>
              </a:solidFill>
            </a:endParaRPr>
          </a:p>
          <a:p>
            <a:pPr lvl="2">
              <a:buFont typeface="Courier New" panose="02070309020205020404" pitchFamily="49" charset="0"/>
              <a:buChar char="-"/>
            </a:pPr>
            <a:endParaRPr lang="nl-BE" sz="1500" dirty="0">
              <a:solidFill>
                <a:schemeClr val="tx1">
                  <a:lumMod val="50000"/>
                  <a:lumOff val="50000"/>
                </a:schemeClr>
              </a:solidFill>
            </a:endParaRPr>
          </a:p>
        </p:txBody>
      </p:sp>
    </p:spTree>
    <p:extLst>
      <p:ext uri="{BB962C8B-B14F-4D97-AF65-F5344CB8AC3E}">
        <p14:creationId xmlns:p14="http://schemas.microsoft.com/office/powerpoint/2010/main" val="2625919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2400" b="1" dirty="0"/>
              <a:t>Actoren</a:t>
            </a:r>
            <a:endParaRPr lang="nl-BE" sz="2400" dirty="0"/>
          </a:p>
        </p:txBody>
      </p:sp>
      <p:sp>
        <p:nvSpPr>
          <p:cNvPr id="3" name="Content Placeholder 2"/>
          <p:cNvSpPr>
            <a:spLocks noGrp="1"/>
          </p:cNvSpPr>
          <p:nvPr>
            <p:ph sz="quarter" idx="1"/>
          </p:nvPr>
        </p:nvSpPr>
        <p:spPr/>
        <p:txBody>
          <a:bodyPr>
            <a:normAutofit/>
          </a:bodyPr>
          <a:lstStyle/>
          <a:p>
            <a:pPr lvl="1">
              <a:buFont typeface="Arial" panose="020B0604020202020204" pitchFamily="34" charset="0"/>
              <a:buChar char="•"/>
            </a:pPr>
            <a:r>
              <a:rPr lang="nl-BE" sz="1800" dirty="0">
                <a:solidFill>
                  <a:schemeClr val="accent5">
                    <a:lumMod val="60000"/>
                    <a:lumOff val="40000"/>
                  </a:schemeClr>
                </a:solidFill>
              </a:rPr>
              <a:t>Onderwijsinstelling</a:t>
            </a:r>
          </a:p>
          <a:p>
            <a:pPr lvl="2">
              <a:buFont typeface="Courier New" panose="02070309020205020404" pitchFamily="49" charset="0"/>
              <a:buChar char="-"/>
            </a:pPr>
            <a:r>
              <a:rPr lang="nl-BE" sz="1500" dirty="0">
                <a:solidFill>
                  <a:schemeClr val="tx1">
                    <a:lumMod val="65000"/>
                    <a:lumOff val="35000"/>
                  </a:schemeClr>
                </a:solidFill>
              </a:rPr>
              <a:t>Ontwikkel een effectief beleid</a:t>
            </a:r>
          </a:p>
          <a:p>
            <a:pPr lvl="2">
              <a:buFont typeface="Courier New" panose="02070309020205020404" pitchFamily="49" charset="0"/>
              <a:buChar char="-"/>
            </a:pPr>
            <a:r>
              <a:rPr lang="nl-BE" sz="1500" dirty="0">
                <a:solidFill>
                  <a:schemeClr val="tx1">
                    <a:lumMod val="65000"/>
                    <a:lumOff val="35000"/>
                  </a:schemeClr>
                </a:solidFill>
              </a:rPr>
              <a:t>Betrek het personeel</a:t>
            </a:r>
          </a:p>
          <a:p>
            <a:pPr lvl="2">
              <a:buFont typeface="Courier New" panose="02070309020205020404" pitchFamily="49" charset="0"/>
              <a:buChar char="-"/>
            </a:pPr>
            <a:r>
              <a:rPr lang="nl-BE" sz="1500" dirty="0">
                <a:solidFill>
                  <a:schemeClr val="tx1">
                    <a:lumMod val="65000"/>
                    <a:lumOff val="35000"/>
                  </a:schemeClr>
                </a:solidFill>
              </a:rPr>
              <a:t>Onderzoek en beperk de risico’s</a:t>
            </a:r>
          </a:p>
          <a:p>
            <a:pPr lvl="2">
              <a:buFont typeface="Courier New" panose="02070309020205020404" pitchFamily="49" charset="0"/>
              <a:buChar char="-"/>
            </a:pPr>
            <a:r>
              <a:rPr lang="nl-BE" sz="1500" dirty="0">
                <a:solidFill>
                  <a:schemeClr val="tx1">
                    <a:lumMod val="65000"/>
                    <a:lumOff val="35000"/>
                  </a:schemeClr>
                </a:solidFill>
              </a:rPr>
              <a:t>Meldingen // Laagdrempelig meldpunt</a:t>
            </a:r>
          </a:p>
          <a:p>
            <a:pPr lvl="3">
              <a:buFont typeface="Courier New" panose="02070309020205020404" pitchFamily="49" charset="0"/>
              <a:buChar char="-"/>
            </a:pPr>
            <a:r>
              <a:rPr lang="nl-BE" sz="1200" dirty="0">
                <a:solidFill>
                  <a:schemeClr val="tx1">
                    <a:lumMod val="65000"/>
                    <a:lumOff val="35000"/>
                  </a:schemeClr>
                </a:solidFill>
              </a:rPr>
              <a:t>Duidelijkheid over betekenis en gevolgen van een (anonieme) klacht</a:t>
            </a:r>
          </a:p>
          <a:p>
            <a:pPr lvl="3">
              <a:buFont typeface="Courier New" panose="02070309020205020404" pitchFamily="49" charset="0"/>
              <a:buChar char="-"/>
            </a:pPr>
            <a:r>
              <a:rPr lang="nl-BE" sz="1200" dirty="0">
                <a:solidFill>
                  <a:schemeClr val="tx1">
                    <a:lumMod val="65000"/>
                    <a:lumOff val="35000"/>
                  </a:schemeClr>
                </a:solidFill>
              </a:rPr>
              <a:t>Follow up van klacht</a:t>
            </a:r>
          </a:p>
          <a:p>
            <a:pPr lvl="2">
              <a:buFont typeface="Courier New" panose="02070309020205020404" pitchFamily="49" charset="0"/>
              <a:buChar char="-"/>
            </a:pPr>
            <a:r>
              <a:rPr lang="nl-BE" sz="1500" dirty="0">
                <a:solidFill>
                  <a:schemeClr val="tx1">
                    <a:lumMod val="65000"/>
                    <a:lumOff val="35000"/>
                  </a:schemeClr>
                </a:solidFill>
              </a:rPr>
              <a:t>Informeren, sensibiliseren en vormingen</a:t>
            </a:r>
          </a:p>
          <a:p>
            <a:pPr lvl="3">
              <a:buFont typeface="Courier New" panose="02070309020205020404" pitchFamily="49" charset="0"/>
              <a:buChar char="-"/>
            </a:pPr>
            <a:r>
              <a:rPr lang="nl-BE" sz="1200" dirty="0">
                <a:solidFill>
                  <a:schemeClr val="tx1">
                    <a:lumMod val="65000"/>
                    <a:lumOff val="35000"/>
                  </a:schemeClr>
                </a:solidFill>
              </a:rPr>
              <a:t>Welk gedrag is aanvaardbaar, welk gedrag is dat niet en eventueel </a:t>
            </a:r>
            <a:r>
              <a:rPr lang="nl-BE" sz="1200" dirty="0" err="1">
                <a:solidFill>
                  <a:schemeClr val="tx1">
                    <a:lumMod val="65000"/>
                    <a:lumOff val="35000"/>
                  </a:schemeClr>
                </a:solidFill>
              </a:rPr>
              <a:t>sanctioneerbaar</a:t>
            </a:r>
            <a:endParaRPr lang="nl-BE" sz="1200" dirty="0">
              <a:solidFill>
                <a:schemeClr val="tx1">
                  <a:lumMod val="65000"/>
                  <a:lumOff val="35000"/>
                </a:schemeClr>
              </a:solidFill>
            </a:endParaRPr>
          </a:p>
          <a:p>
            <a:pPr lvl="3">
              <a:buFont typeface="Courier New" panose="02070309020205020404" pitchFamily="49" charset="0"/>
              <a:buChar char="-"/>
            </a:pPr>
            <a:r>
              <a:rPr lang="nl-BE" sz="1200" dirty="0">
                <a:solidFill>
                  <a:schemeClr val="tx1">
                    <a:lumMod val="65000"/>
                    <a:lumOff val="35000"/>
                  </a:schemeClr>
                </a:solidFill>
              </a:rPr>
              <a:t>actiemogelijkheden voor slachtoffers en getuigen</a:t>
            </a:r>
            <a:endParaRPr lang="nl-BE" sz="1500" dirty="0">
              <a:solidFill>
                <a:schemeClr val="tx1">
                  <a:lumMod val="65000"/>
                  <a:lumOff val="35000"/>
                </a:schemeClr>
              </a:solidFill>
            </a:endParaRPr>
          </a:p>
          <a:p>
            <a:pPr lvl="2">
              <a:buFont typeface="Courier New" panose="02070309020205020404" pitchFamily="49" charset="0"/>
              <a:buChar char="-"/>
            </a:pPr>
            <a:r>
              <a:rPr lang="nl-BE" sz="1500" dirty="0">
                <a:solidFill>
                  <a:schemeClr val="tx1">
                    <a:lumMod val="65000"/>
                    <a:lumOff val="35000"/>
                  </a:schemeClr>
                </a:solidFill>
              </a:rPr>
              <a:t>Procedures </a:t>
            </a:r>
          </a:p>
          <a:p>
            <a:pPr lvl="3">
              <a:buFont typeface="Courier New" panose="02070309020205020404" pitchFamily="49" charset="0"/>
              <a:buChar char="-"/>
            </a:pPr>
            <a:r>
              <a:rPr lang="nl-BE" sz="1100" dirty="0">
                <a:solidFill>
                  <a:schemeClr val="tx1">
                    <a:lumMod val="65000"/>
                    <a:lumOff val="35000"/>
                  </a:schemeClr>
                </a:solidFill>
              </a:rPr>
              <a:t>Onderzoek</a:t>
            </a:r>
          </a:p>
          <a:p>
            <a:pPr lvl="3">
              <a:buFont typeface="Courier New" panose="02070309020205020404" pitchFamily="49" charset="0"/>
              <a:buChar char="-"/>
            </a:pPr>
            <a:r>
              <a:rPr lang="nl-BE" sz="1100" dirty="0">
                <a:solidFill>
                  <a:schemeClr val="tx1">
                    <a:lumMod val="65000"/>
                    <a:lumOff val="35000"/>
                  </a:schemeClr>
                </a:solidFill>
              </a:rPr>
              <a:t>Sanctioneren (tuchtreglement)</a:t>
            </a:r>
          </a:p>
          <a:p>
            <a:pPr lvl="3">
              <a:buFont typeface="Courier New" panose="02070309020205020404" pitchFamily="49" charset="0"/>
              <a:buChar char="-"/>
            </a:pPr>
            <a:r>
              <a:rPr lang="nl-BE" sz="1100" dirty="0">
                <a:solidFill>
                  <a:schemeClr val="tx1">
                    <a:lumMod val="65000"/>
                    <a:lumOff val="35000"/>
                  </a:schemeClr>
                </a:solidFill>
              </a:rPr>
              <a:t>Media-aandacht</a:t>
            </a:r>
          </a:p>
          <a:p>
            <a:pPr lvl="3">
              <a:buFont typeface="Courier New" panose="02070309020205020404" pitchFamily="49" charset="0"/>
              <a:buChar char="-"/>
            </a:pPr>
            <a:endParaRPr lang="nl-BE" sz="1100" dirty="0">
              <a:solidFill>
                <a:schemeClr val="tx1">
                  <a:lumMod val="65000"/>
                  <a:lumOff val="35000"/>
                </a:schemeClr>
              </a:solidFill>
            </a:endParaRPr>
          </a:p>
          <a:p>
            <a:pPr lvl="2">
              <a:buFont typeface="Courier New" panose="02070309020205020404" pitchFamily="49" charset="0"/>
              <a:buChar char="-"/>
            </a:pPr>
            <a:endParaRPr lang="nl-BE" sz="1500" dirty="0">
              <a:solidFill>
                <a:schemeClr val="tx1">
                  <a:lumMod val="50000"/>
                  <a:lumOff val="50000"/>
                </a:schemeClr>
              </a:solidFill>
            </a:endParaRPr>
          </a:p>
          <a:p>
            <a:pPr lvl="2">
              <a:buFont typeface="Courier New" panose="02070309020205020404" pitchFamily="49" charset="0"/>
              <a:buChar char="-"/>
            </a:pPr>
            <a:endParaRPr lang="nl-BE" sz="1500" dirty="0">
              <a:solidFill>
                <a:schemeClr val="tx1">
                  <a:lumMod val="50000"/>
                  <a:lumOff val="50000"/>
                </a:schemeClr>
              </a:solidFill>
            </a:endParaRPr>
          </a:p>
          <a:p>
            <a:pPr lvl="2">
              <a:buFont typeface="Courier New" panose="02070309020205020404" pitchFamily="49" charset="0"/>
              <a:buChar char="-"/>
            </a:pPr>
            <a:endParaRPr lang="nl-BE" sz="1500" dirty="0">
              <a:solidFill>
                <a:schemeClr val="tx1">
                  <a:lumMod val="50000"/>
                  <a:lumOff val="50000"/>
                </a:schemeClr>
              </a:solidFill>
            </a:endParaRPr>
          </a:p>
        </p:txBody>
      </p:sp>
    </p:spTree>
    <p:extLst>
      <p:ext uri="{BB962C8B-B14F-4D97-AF65-F5344CB8AC3E}">
        <p14:creationId xmlns:p14="http://schemas.microsoft.com/office/powerpoint/2010/main" val="1596331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F4CFF-AB0C-4560-A2D7-43B3D57C2626}"/>
              </a:ext>
            </a:extLst>
          </p:cNvPr>
          <p:cNvSpPr>
            <a:spLocks noGrp="1"/>
          </p:cNvSpPr>
          <p:nvPr>
            <p:ph type="title"/>
          </p:nvPr>
        </p:nvSpPr>
        <p:spPr>
          <a:xfrm>
            <a:off x="457200" y="980728"/>
            <a:ext cx="8229600" cy="796950"/>
          </a:xfrm>
        </p:spPr>
        <p:txBody>
          <a:bodyPr>
            <a:normAutofit/>
          </a:bodyPr>
          <a:lstStyle/>
          <a:p>
            <a:r>
              <a:rPr lang="nl-BE" sz="3600" dirty="0"/>
              <a:t>Individuele juridische ondersteuning</a:t>
            </a:r>
          </a:p>
        </p:txBody>
      </p:sp>
      <p:sp>
        <p:nvSpPr>
          <p:cNvPr id="6" name="Tekstvak 5">
            <a:extLst>
              <a:ext uri="{FF2B5EF4-FFF2-40B4-BE49-F238E27FC236}">
                <a16:creationId xmlns:a16="http://schemas.microsoft.com/office/drawing/2014/main" id="{1045F12E-7BCA-4A2E-AA29-374228703184}"/>
              </a:ext>
            </a:extLst>
          </p:cNvPr>
          <p:cNvSpPr txBox="1"/>
          <p:nvPr/>
        </p:nvSpPr>
        <p:spPr>
          <a:xfrm>
            <a:off x="457200" y="2349295"/>
            <a:ext cx="8172400" cy="1107996"/>
          </a:xfrm>
          <a:prstGeom prst="rect">
            <a:avLst/>
          </a:prstGeom>
          <a:noFill/>
        </p:spPr>
        <p:txBody>
          <a:bodyPr wrap="square">
            <a:spAutoFit/>
          </a:bodyPr>
          <a:lstStyle/>
          <a:p>
            <a:endParaRPr lang="nl-BE" dirty="0"/>
          </a:p>
          <a:p>
            <a:pPr marL="285750" indent="-285750" algn="just">
              <a:buFont typeface="Arial" panose="020B0604020202020204" pitchFamily="34" charset="0"/>
              <a:buChar char="•"/>
            </a:pPr>
            <a:r>
              <a:rPr lang="nl-BE" sz="2400" dirty="0"/>
              <a:t>Wet van 10 mei 2007 </a:t>
            </a:r>
            <a:r>
              <a:rPr lang="nl-BE" sz="2400" b="1" dirty="0">
                <a:solidFill>
                  <a:schemeClr val="accent5">
                    <a:lumMod val="75000"/>
                  </a:schemeClr>
                </a:solidFill>
              </a:rPr>
              <a:t>ter bestrijding van discriminatie tussen mannen en vrouwen (Genderwet)</a:t>
            </a:r>
          </a:p>
        </p:txBody>
      </p:sp>
      <p:sp>
        <p:nvSpPr>
          <p:cNvPr id="7" name="Tijdelijke aanduiding voor inhoud 2">
            <a:extLst>
              <a:ext uri="{FF2B5EF4-FFF2-40B4-BE49-F238E27FC236}">
                <a16:creationId xmlns:a16="http://schemas.microsoft.com/office/drawing/2014/main" id="{EE2704A6-F441-409F-BF98-99DA96509A04}"/>
              </a:ext>
            </a:extLst>
          </p:cNvPr>
          <p:cNvSpPr txBox="1">
            <a:spLocks/>
          </p:cNvSpPr>
          <p:nvPr/>
        </p:nvSpPr>
        <p:spPr>
          <a:xfrm>
            <a:off x="276672" y="1837862"/>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400" b="1" dirty="0">
                <a:solidFill>
                  <a:schemeClr val="accent5">
                    <a:lumMod val="50000"/>
                  </a:schemeClr>
                </a:solidFill>
              </a:rPr>
              <a:t>Wetgeving genderdiscriminatie</a:t>
            </a:r>
          </a:p>
        </p:txBody>
      </p:sp>
      <p:sp>
        <p:nvSpPr>
          <p:cNvPr id="9" name="Tekstvak 8">
            <a:extLst>
              <a:ext uri="{FF2B5EF4-FFF2-40B4-BE49-F238E27FC236}">
                <a16:creationId xmlns:a16="http://schemas.microsoft.com/office/drawing/2014/main" id="{4F144CFA-326F-4BF2-BCD5-BACAA49E72C3}"/>
              </a:ext>
            </a:extLst>
          </p:cNvPr>
          <p:cNvSpPr txBox="1"/>
          <p:nvPr/>
        </p:nvSpPr>
        <p:spPr>
          <a:xfrm>
            <a:off x="506706" y="3904094"/>
            <a:ext cx="8316416" cy="1200329"/>
          </a:xfrm>
          <a:prstGeom prst="rect">
            <a:avLst/>
          </a:prstGeom>
          <a:noFill/>
        </p:spPr>
        <p:txBody>
          <a:bodyPr wrap="square">
            <a:spAutoFit/>
          </a:bodyPr>
          <a:lstStyle/>
          <a:p>
            <a:pPr algn="ctr"/>
            <a:r>
              <a:rPr lang="nl-BE" sz="2400" dirty="0"/>
              <a:t>= een persoon mag niet ongunstiger worden behandeld </a:t>
            </a:r>
          </a:p>
          <a:p>
            <a:pPr algn="ctr"/>
            <a:r>
              <a:rPr lang="nl-BE" sz="2400" dirty="0"/>
              <a:t>dan een andere persoon op grond van een door de Genderwet beschermd criterium</a:t>
            </a:r>
          </a:p>
        </p:txBody>
      </p:sp>
    </p:spTree>
    <p:extLst>
      <p:ext uri="{BB962C8B-B14F-4D97-AF65-F5344CB8AC3E}">
        <p14:creationId xmlns:p14="http://schemas.microsoft.com/office/powerpoint/2010/main" val="473387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ip Icon Images - Free Download on Freepik">
            <a:extLst>
              <a:ext uri="{FF2B5EF4-FFF2-40B4-BE49-F238E27FC236}">
                <a16:creationId xmlns:a16="http://schemas.microsoft.com/office/drawing/2014/main" id="{8526AA6F-AA44-40E5-8681-7A59C4C305C4}"/>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31092" t="30623" r="31471" b="28122"/>
          <a:stretch/>
        </p:blipFill>
        <p:spPr bwMode="auto">
          <a:xfrm>
            <a:off x="6865690" y="4142427"/>
            <a:ext cx="1814593" cy="1999602"/>
          </a:xfrm>
          <a:prstGeom prst="flowChartConnector">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9CBB1711-D276-46AF-ACA1-83EFAA28A89B}"/>
              </a:ext>
            </a:extLst>
          </p:cNvPr>
          <p:cNvSpPr>
            <a:spLocks noGrp="1"/>
          </p:cNvSpPr>
          <p:nvPr>
            <p:ph type="title"/>
          </p:nvPr>
        </p:nvSpPr>
        <p:spPr>
          <a:xfrm>
            <a:off x="487125" y="836712"/>
            <a:ext cx="8229600" cy="796950"/>
          </a:xfrm>
        </p:spPr>
        <p:txBody>
          <a:bodyPr>
            <a:normAutofit/>
          </a:bodyPr>
          <a:lstStyle/>
          <a:p>
            <a:r>
              <a:rPr lang="nl-BE" sz="4000" dirty="0"/>
              <a:t>Enkele concrete tips</a:t>
            </a:r>
          </a:p>
        </p:txBody>
      </p:sp>
      <p:sp>
        <p:nvSpPr>
          <p:cNvPr id="4" name="Tijdelijke aanduiding voor inhoud 2">
            <a:extLst>
              <a:ext uri="{FF2B5EF4-FFF2-40B4-BE49-F238E27FC236}">
                <a16:creationId xmlns:a16="http://schemas.microsoft.com/office/drawing/2014/main" id="{5F702C51-84B0-41F7-ABAE-2D2E0D700A61}"/>
              </a:ext>
            </a:extLst>
          </p:cNvPr>
          <p:cNvSpPr txBox="1">
            <a:spLocks/>
          </p:cNvSpPr>
          <p:nvPr/>
        </p:nvSpPr>
        <p:spPr>
          <a:xfrm>
            <a:off x="395536" y="2709423"/>
            <a:ext cx="8352928" cy="47752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200" b="1" dirty="0">
                <a:solidFill>
                  <a:schemeClr val="accent5">
                    <a:lumMod val="50000"/>
                  </a:schemeClr>
                </a:solidFill>
              </a:rPr>
              <a:t>I.   Melding van (seksueel) grensoverschrijdend gedrag</a:t>
            </a:r>
          </a:p>
        </p:txBody>
      </p:sp>
      <p:sp>
        <p:nvSpPr>
          <p:cNvPr id="9" name="Tekstvak 8">
            <a:extLst>
              <a:ext uri="{FF2B5EF4-FFF2-40B4-BE49-F238E27FC236}">
                <a16:creationId xmlns:a16="http://schemas.microsoft.com/office/drawing/2014/main" id="{BC0CD38C-13FA-43A6-9EBB-B60DF6A7DF7B}"/>
              </a:ext>
            </a:extLst>
          </p:cNvPr>
          <p:cNvSpPr txBox="1"/>
          <p:nvPr/>
        </p:nvSpPr>
        <p:spPr>
          <a:xfrm>
            <a:off x="928324" y="3103126"/>
            <a:ext cx="5962396" cy="3754874"/>
          </a:xfrm>
          <a:prstGeom prst="rect">
            <a:avLst/>
          </a:prstGeom>
          <a:noFill/>
        </p:spPr>
        <p:txBody>
          <a:bodyPr wrap="square" rtlCol="0">
            <a:spAutoFit/>
          </a:bodyPr>
          <a:lstStyle/>
          <a:p>
            <a:pPr marL="342900" indent="-342900">
              <a:buFont typeface="Arial" panose="020B0604020202020204" pitchFamily="34" charset="0"/>
              <a:buChar char="•"/>
            </a:pPr>
            <a:r>
              <a:rPr lang="nl-BE" dirty="0"/>
              <a:t>Krijg een zo</a:t>
            </a:r>
            <a:r>
              <a:rPr lang="nl-BE" b="1" dirty="0"/>
              <a:t> volledig mogelijk beeld </a:t>
            </a:r>
            <a:r>
              <a:rPr lang="nl-BE" dirty="0"/>
              <a:t>van de situatie:</a:t>
            </a:r>
          </a:p>
          <a:p>
            <a:pPr marL="800100" lvl="1" indent="-342900">
              <a:buFont typeface="Symbol" panose="05050102010706020507" pitchFamily="18" charset="2"/>
              <a:buChar char="-"/>
            </a:pPr>
            <a:r>
              <a:rPr lang="nl-BE" dirty="0"/>
              <a:t>Creëer een vertrouwensklimaat</a:t>
            </a:r>
          </a:p>
          <a:p>
            <a:pPr marL="800100" lvl="1" indent="-342900">
              <a:buFont typeface="Symbol" panose="05050102010706020507" pitchFamily="18" charset="2"/>
              <a:buChar char="-"/>
            </a:pPr>
            <a:r>
              <a:rPr lang="nl-BE" dirty="0"/>
              <a:t>Durf het gesprek aangaan</a:t>
            </a:r>
          </a:p>
          <a:p>
            <a:pPr marL="800100" lvl="1" indent="-342900">
              <a:buFont typeface="Symbol" panose="05050102010706020507" pitchFamily="18" charset="2"/>
              <a:buChar char="-"/>
            </a:pPr>
            <a:r>
              <a:rPr lang="nl-BE" dirty="0"/>
              <a:t>Gebruik een “luisterend oor” </a:t>
            </a:r>
          </a:p>
          <a:p>
            <a:pPr marL="800100" lvl="1" indent="-342900">
              <a:buFont typeface="Symbol" panose="05050102010706020507" pitchFamily="18" charset="2"/>
              <a:buChar char="-"/>
            </a:pPr>
            <a:r>
              <a:rPr lang="nl-BE" dirty="0"/>
              <a:t>Gebruik een open houding</a:t>
            </a:r>
          </a:p>
          <a:p>
            <a:pPr marL="800100" lvl="1" indent="-342900">
              <a:buFont typeface="Symbol" panose="05050102010706020507" pitchFamily="18" charset="2"/>
              <a:buChar char="-"/>
            </a:pPr>
            <a:r>
              <a:rPr lang="nl-BE" dirty="0"/>
              <a:t>Stel open vragen</a:t>
            </a:r>
          </a:p>
          <a:p>
            <a:pPr marL="800100" lvl="1" indent="-342900">
              <a:buFont typeface="Symbol" panose="05050102010706020507" pitchFamily="18" charset="2"/>
              <a:buChar char="-"/>
            </a:pPr>
            <a:r>
              <a:rPr lang="nl-BE" dirty="0"/>
              <a:t>Minimaliseer niet</a:t>
            </a:r>
          </a:p>
          <a:p>
            <a:pPr marL="800100" lvl="1" indent="-342900">
              <a:buFont typeface="Arial" panose="020B0604020202020204" pitchFamily="34" charset="0"/>
              <a:buChar char="•"/>
            </a:pPr>
            <a:endParaRPr lang="nl-BE" dirty="0"/>
          </a:p>
          <a:p>
            <a:pPr marL="342900" indent="-342900">
              <a:buFont typeface="Wingdings" panose="05000000000000000000" pitchFamily="2" charset="2"/>
              <a:buChar char="§"/>
            </a:pPr>
            <a:r>
              <a:rPr lang="nl-BE" dirty="0"/>
              <a:t>Let op </a:t>
            </a:r>
            <a:r>
              <a:rPr lang="nl-BE" b="1" dirty="0"/>
              <a:t>taalgebruik</a:t>
            </a:r>
            <a:r>
              <a:rPr lang="nl-BE" dirty="0"/>
              <a:t>: </a:t>
            </a:r>
          </a:p>
          <a:p>
            <a:pPr marL="800100" lvl="1" indent="-342900">
              <a:buFont typeface="Symbol" panose="05050102010706020507" pitchFamily="18" charset="2"/>
              <a:buChar char="-"/>
            </a:pPr>
            <a:r>
              <a:rPr lang="nl-BE" dirty="0"/>
              <a:t>bv. vermijd woorden als ‘slachtoffer’ en ‘dader’</a:t>
            </a:r>
          </a:p>
          <a:p>
            <a:pPr marL="800100" lvl="1" indent="-342900">
              <a:buFont typeface="Symbol" panose="05050102010706020507" pitchFamily="18" charset="2"/>
              <a:buChar char="-"/>
            </a:pPr>
            <a:r>
              <a:rPr lang="nl-BE" dirty="0"/>
              <a:t>bv. wees aandachtig voor cultuursensitief taalgebruik</a:t>
            </a:r>
          </a:p>
          <a:p>
            <a:pPr lvl="1"/>
            <a:endParaRPr lang="nl-BE" sz="2000" dirty="0"/>
          </a:p>
          <a:p>
            <a:pPr lvl="1"/>
            <a:endParaRPr lang="nl-BE" sz="2000" dirty="0"/>
          </a:p>
        </p:txBody>
      </p:sp>
      <p:sp>
        <p:nvSpPr>
          <p:cNvPr id="7" name="Tekstvak 6">
            <a:extLst>
              <a:ext uri="{FF2B5EF4-FFF2-40B4-BE49-F238E27FC236}">
                <a16:creationId xmlns:a16="http://schemas.microsoft.com/office/drawing/2014/main" id="{CA1F0DAD-7924-4EA9-8028-D3008A01DDE5}"/>
              </a:ext>
            </a:extLst>
          </p:cNvPr>
          <p:cNvSpPr txBox="1"/>
          <p:nvPr/>
        </p:nvSpPr>
        <p:spPr>
          <a:xfrm>
            <a:off x="683568" y="1874542"/>
            <a:ext cx="7469251" cy="707886"/>
          </a:xfrm>
          <a:prstGeom prst="rect">
            <a:avLst/>
          </a:prstGeom>
          <a:solidFill>
            <a:schemeClr val="accent5">
              <a:lumMod val="20000"/>
              <a:lumOff val="80000"/>
            </a:schemeClr>
          </a:solidFill>
          <a:ln>
            <a:noFill/>
          </a:ln>
        </p:spPr>
        <p:txBody>
          <a:bodyPr wrap="square">
            <a:spAutoFit/>
          </a:bodyPr>
          <a:lstStyle/>
          <a:p>
            <a:pPr algn="ctr"/>
            <a:r>
              <a:rPr lang="nl-BE" sz="2000" b="1" dirty="0"/>
              <a:t>Beslissingsboom </a:t>
            </a:r>
            <a:r>
              <a:rPr lang="nl-BE" sz="2000" dirty="0"/>
              <a:t>= handelingskader aanbieden ter </a:t>
            </a:r>
            <a:r>
              <a:rPr lang="nl-BE" sz="2000" b="1" u="sng" dirty="0"/>
              <a:t>bescherming</a:t>
            </a:r>
            <a:r>
              <a:rPr lang="nl-BE" sz="2000" dirty="0"/>
              <a:t> </a:t>
            </a:r>
          </a:p>
          <a:p>
            <a:pPr algn="ctr"/>
            <a:r>
              <a:rPr lang="nl-BE" sz="2000" dirty="0"/>
              <a:t>van slachtoffers</a:t>
            </a:r>
          </a:p>
        </p:txBody>
      </p:sp>
    </p:spTree>
    <p:extLst>
      <p:ext uri="{BB962C8B-B14F-4D97-AF65-F5344CB8AC3E}">
        <p14:creationId xmlns:p14="http://schemas.microsoft.com/office/powerpoint/2010/main" val="25372779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B1711-D276-46AF-ACA1-83EFAA28A89B}"/>
              </a:ext>
            </a:extLst>
          </p:cNvPr>
          <p:cNvSpPr>
            <a:spLocks noGrp="1"/>
          </p:cNvSpPr>
          <p:nvPr>
            <p:ph type="title"/>
          </p:nvPr>
        </p:nvSpPr>
        <p:spPr>
          <a:xfrm>
            <a:off x="487125" y="836712"/>
            <a:ext cx="8229600" cy="796950"/>
          </a:xfrm>
        </p:spPr>
        <p:txBody>
          <a:bodyPr>
            <a:normAutofit/>
          </a:bodyPr>
          <a:lstStyle/>
          <a:p>
            <a:r>
              <a:rPr lang="nl-BE" sz="4000" dirty="0"/>
              <a:t>Enkele concrete tips</a:t>
            </a:r>
          </a:p>
        </p:txBody>
      </p:sp>
      <p:sp>
        <p:nvSpPr>
          <p:cNvPr id="4" name="Tijdelijke aanduiding voor inhoud 2">
            <a:extLst>
              <a:ext uri="{FF2B5EF4-FFF2-40B4-BE49-F238E27FC236}">
                <a16:creationId xmlns:a16="http://schemas.microsoft.com/office/drawing/2014/main" id="{5F702C51-84B0-41F7-ABAE-2D2E0D700A61}"/>
              </a:ext>
            </a:extLst>
          </p:cNvPr>
          <p:cNvSpPr txBox="1">
            <a:spLocks/>
          </p:cNvSpPr>
          <p:nvPr/>
        </p:nvSpPr>
        <p:spPr>
          <a:xfrm>
            <a:off x="518864" y="1772816"/>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200" b="1" dirty="0">
                <a:solidFill>
                  <a:schemeClr val="accent5">
                    <a:lumMod val="50000"/>
                  </a:schemeClr>
                </a:solidFill>
              </a:rPr>
              <a:t>II.   Bescherm het slachtoffer</a:t>
            </a:r>
          </a:p>
        </p:txBody>
      </p:sp>
      <p:sp>
        <p:nvSpPr>
          <p:cNvPr id="6" name="Tekstvak 5">
            <a:extLst>
              <a:ext uri="{FF2B5EF4-FFF2-40B4-BE49-F238E27FC236}">
                <a16:creationId xmlns:a16="http://schemas.microsoft.com/office/drawing/2014/main" id="{D9AE4E70-8888-4DC3-8458-FD87F0E0F418}"/>
              </a:ext>
            </a:extLst>
          </p:cNvPr>
          <p:cNvSpPr txBox="1"/>
          <p:nvPr/>
        </p:nvSpPr>
        <p:spPr>
          <a:xfrm>
            <a:off x="1475655" y="2153463"/>
            <a:ext cx="7204627" cy="4401205"/>
          </a:xfrm>
          <a:prstGeom prst="rect">
            <a:avLst/>
          </a:prstGeom>
          <a:noFill/>
        </p:spPr>
        <p:txBody>
          <a:bodyPr wrap="square" rtlCol="0">
            <a:spAutoFit/>
          </a:bodyPr>
          <a:lstStyle/>
          <a:p>
            <a:pPr marL="342900" indent="-342900">
              <a:buFont typeface="Arial" panose="020B0604020202020204" pitchFamily="34" charset="0"/>
              <a:buChar char="•"/>
            </a:pPr>
            <a:r>
              <a:rPr lang="nl-BE" sz="2000" dirty="0"/>
              <a:t>Zet in op bescherming van het slachtoffer</a:t>
            </a:r>
          </a:p>
          <a:p>
            <a:pPr marL="800100" lvl="1" indent="-342900">
              <a:buFont typeface="Symbol" panose="05050102010706020507" pitchFamily="18" charset="2"/>
              <a:buChar char=""/>
            </a:pPr>
            <a:r>
              <a:rPr lang="nl-BE" sz="2000" dirty="0"/>
              <a:t>Breng de mogelijke opties in kaart en bespreek deze (bv. zowel intern als extern)</a:t>
            </a:r>
          </a:p>
          <a:p>
            <a:pPr marL="800100" lvl="1" indent="-342900">
              <a:buFont typeface="Symbol" panose="05050102010706020507" pitchFamily="18" charset="2"/>
              <a:buChar char=""/>
            </a:pPr>
            <a:r>
              <a:rPr lang="nl-BE" sz="2000" dirty="0"/>
              <a:t>Onderneem zelf stappen ter bescherming van het slachtoffer, bv. ondersteun het slachtoffer bij het maken van een melding, zorg voor directe doorverwijzing naar bv. een ZSG.</a:t>
            </a:r>
          </a:p>
          <a:p>
            <a:pPr lvl="1"/>
            <a:endParaRPr lang="nl-BE" sz="2000" dirty="0"/>
          </a:p>
          <a:p>
            <a:pPr marL="342900" indent="-342900">
              <a:buFont typeface="Arial" panose="020B0604020202020204" pitchFamily="34" charset="0"/>
              <a:buChar char="•"/>
            </a:pPr>
            <a:r>
              <a:rPr lang="nl-BE" sz="2000" dirty="0"/>
              <a:t>Maar belangrijk: Laat steeds de ‘</a:t>
            </a:r>
            <a:r>
              <a:rPr lang="nl-BE" sz="2000" b="1" dirty="0"/>
              <a:t>regie</a:t>
            </a:r>
            <a:r>
              <a:rPr lang="nl-BE" sz="2000" dirty="0"/>
              <a:t>’ en ‘</a:t>
            </a:r>
            <a:r>
              <a:rPr lang="nl-BE" sz="2000" b="1" dirty="0"/>
              <a:t>controle</a:t>
            </a:r>
            <a:r>
              <a:rPr lang="nl-BE" sz="2000" dirty="0"/>
              <a:t>’ in handen van het slachtoffer en de keuze om te bepalen welke actie gewenst is (* tenzij uitzonderingen)</a:t>
            </a:r>
          </a:p>
          <a:p>
            <a:endParaRPr lang="nl-BE" sz="2000" dirty="0"/>
          </a:p>
          <a:p>
            <a:pPr marL="342900" indent="-342900">
              <a:buFont typeface="Arial" panose="020B0604020202020204" pitchFamily="34" charset="0"/>
              <a:buChar char="•"/>
            </a:pPr>
            <a:r>
              <a:rPr lang="nl-BE" sz="2000" dirty="0"/>
              <a:t>Bespreek de situatie, indien nodig, met of vraag advies aan professionals (* binnen het beroepsgeheim) </a:t>
            </a:r>
          </a:p>
        </p:txBody>
      </p:sp>
      <p:pic>
        <p:nvPicPr>
          <p:cNvPr id="8" name="Picture 4" descr="Tip Icon Images - Free Download on Freepik">
            <a:extLst>
              <a:ext uri="{FF2B5EF4-FFF2-40B4-BE49-F238E27FC236}">
                <a16:creationId xmlns:a16="http://schemas.microsoft.com/office/drawing/2014/main" id="{0C475C1F-5EBF-4EE9-96EB-DDED4BFFDC9A}"/>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31092" t="30623" r="31471" b="28122"/>
          <a:stretch/>
        </p:blipFill>
        <p:spPr bwMode="auto">
          <a:xfrm>
            <a:off x="203450" y="2791965"/>
            <a:ext cx="1417571" cy="1562101"/>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318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B1711-D276-46AF-ACA1-83EFAA28A89B}"/>
              </a:ext>
            </a:extLst>
          </p:cNvPr>
          <p:cNvSpPr>
            <a:spLocks noGrp="1"/>
          </p:cNvSpPr>
          <p:nvPr>
            <p:ph type="title"/>
          </p:nvPr>
        </p:nvSpPr>
        <p:spPr>
          <a:xfrm>
            <a:off x="487125" y="836712"/>
            <a:ext cx="8229600" cy="796950"/>
          </a:xfrm>
        </p:spPr>
        <p:txBody>
          <a:bodyPr>
            <a:normAutofit/>
          </a:bodyPr>
          <a:lstStyle/>
          <a:p>
            <a:r>
              <a:rPr lang="nl-BE" sz="4000" dirty="0"/>
              <a:t>Enkele concrete tips</a:t>
            </a:r>
          </a:p>
        </p:txBody>
      </p:sp>
      <p:sp>
        <p:nvSpPr>
          <p:cNvPr id="4" name="Tijdelijke aanduiding voor inhoud 2">
            <a:extLst>
              <a:ext uri="{FF2B5EF4-FFF2-40B4-BE49-F238E27FC236}">
                <a16:creationId xmlns:a16="http://schemas.microsoft.com/office/drawing/2014/main" id="{5F702C51-84B0-41F7-ABAE-2D2E0D700A61}"/>
              </a:ext>
            </a:extLst>
          </p:cNvPr>
          <p:cNvSpPr txBox="1">
            <a:spLocks/>
          </p:cNvSpPr>
          <p:nvPr/>
        </p:nvSpPr>
        <p:spPr>
          <a:xfrm>
            <a:off x="487125" y="1643746"/>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200" b="1" dirty="0">
                <a:solidFill>
                  <a:schemeClr val="accent5">
                    <a:lumMod val="50000"/>
                  </a:schemeClr>
                </a:solidFill>
              </a:rPr>
              <a:t>II.   Bescherm het slachtoffer</a:t>
            </a:r>
          </a:p>
        </p:txBody>
      </p:sp>
      <p:sp>
        <p:nvSpPr>
          <p:cNvPr id="6" name="Tekstvak 5">
            <a:extLst>
              <a:ext uri="{FF2B5EF4-FFF2-40B4-BE49-F238E27FC236}">
                <a16:creationId xmlns:a16="http://schemas.microsoft.com/office/drawing/2014/main" id="{D9AE4E70-8888-4DC3-8458-FD87F0E0F418}"/>
              </a:ext>
            </a:extLst>
          </p:cNvPr>
          <p:cNvSpPr txBox="1"/>
          <p:nvPr/>
        </p:nvSpPr>
        <p:spPr>
          <a:xfrm>
            <a:off x="872352" y="2203664"/>
            <a:ext cx="7582474" cy="4555093"/>
          </a:xfrm>
          <a:prstGeom prst="rect">
            <a:avLst/>
          </a:prstGeom>
          <a:noFill/>
        </p:spPr>
        <p:txBody>
          <a:bodyPr wrap="square" rtlCol="0">
            <a:spAutoFit/>
          </a:bodyPr>
          <a:lstStyle/>
          <a:p>
            <a:r>
              <a:rPr lang="nl-BE" sz="2000" b="1" dirty="0"/>
              <a:t>Enkele mogelijkheden voor doorverwijzing</a:t>
            </a:r>
            <a:endParaRPr lang="nl-BE" sz="2000" dirty="0"/>
          </a:p>
          <a:p>
            <a:pPr marL="742950" lvl="1" indent="-285750">
              <a:buFont typeface="Arial" panose="020B0604020202020204" pitchFamily="34" charset="0"/>
              <a:buChar char="•"/>
            </a:pPr>
            <a:r>
              <a:rPr lang="nl-BE" b="1" dirty="0">
                <a:solidFill>
                  <a:schemeClr val="accent5">
                    <a:lumMod val="50000"/>
                  </a:schemeClr>
                </a:solidFill>
              </a:rPr>
              <a:t>Intern</a:t>
            </a:r>
          </a:p>
          <a:p>
            <a:pPr marL="1200150" lvl="2" indent="-285750">
              <a:buFont typeface="Symbol" panose="05050102010706020507" pitchFamily="18" charset="2"/>
              <a:buChar char="-"/>
            </a:pPr>
            <a:r>
              <a:rPr lang="nl-BE" dirty="0"/>
              <a:t>Bv. Vertrouwenspersoon</a:t>
            </a:r>
          </a:p>
          <a:p>
            <a:pPr marL="1200150" lvl="2" indent="-285750">
              <a:buFont typeface="Symbol" panose="05050102010706020507" pitchFamily="18" charset="2"/>
              <a:buChar char="-"/>
            </a:pPr>
            <a:r>
              <a:rPr lang="nl-BE" dirty="0"/>
              <a:t>Bv. Preventiedienst</a:t>
            </a:r>
          </a:p>
          <a:p>
            <a:pPr marL="742950" lvl="1" indent="-285750">
              <a:buFont typeface="Wingdings" panose="05000000000000000000" pitchFamily="2" charset="2"/>
              <a:buChar char="Ø"/>
            </a:pPr>
            <a:endParaRPr lang="nl-BE" dirty="0"/>
          </a:p>
          <a:p>
            <a:pPr marL="742950" lvl="1" indent="-285750">
              <a:buFont typeface="Wingdings" panose="05000000000000000000" pitchFamily="2" charset="2"/>
              <a:buChar char="§"/>
            </a:pPr>
            <a:r>
              <a:rPr lang="nl-BE" b="1" dirty="0">
                <a:solidFill>
                  <a:schemeClr val="accent5">
                    <a:lumMod val="50000"/>
                  </a:schemeClr>
                </a:solidFill>
              </a:rPr>
              <a:t>Extern</a:t>
            </a:r>
          </a:p>
          <a:p>
            <a:pPr marL="1200150" lvl="2" indent="-285750">
              <a:buFont typeface="Symbol" panose="05050102010706020507" pitchFamily="18" charset="2"/>
              <a:buChar char="-"/>
            </a:pPr>
            <a:r>
              <a:rPr lang="nl-BE" dirty="0"/>
              <a:t>Bv. Doorverwijzing naar een ZSG in geval van acuut seksueel geweld (idealiter binnen 7 dagen na het geweld)</a:t>
            </a:r>
          </a:p>
          <a:p>
            <a:pPr marL="1200150" lvl="2" indent="-285750">
              <a:buFont typeface="Symbol" panose="05050102010706020507" pitchFamily="18" charset="2"/>
              <a:buChar char="-"/>
            </a:pPr>
            <a:r>
              <a:rPr lang="nl-BE" dirty="0"/>
              <a:t>Bv. Doorverwijzing naar het Instituut: </a:t>
            </a:r>
          </a:p>
          <a:p>
            <a:pPr marL="1657350" lvl="3" indent="-285750">
              <a:buFont typeface="Wingdings" panose="05000000000000000000" pitchFamily="2" charset="2"/>
              <a:buChar char="§"/>
            </a:pPr>
            <a:r>
              <a:rPr lang="nl-BE" dirty="0"/>
              <a:t>In geval van o.a. discriminatie, pesten op het werk </a:t>
            </a:r>
          </a:p>
          <a:p>
            <a:pPr marL="1657350" lvl="3" indent="-285750">
              <a:buFont typeface="Wingdings" panose="05000000000000000000" pitchFamily="2" charset="2"/>
              <a:buChar char="§"/>
            </a:pPr>
            <a:r>
              <a:rPr lang="nl-BE" dirty="0"/>
              <a:t>Ook in geval van ‘NCII’ kan het </a:t>
            </a:r>
            <a:r>
              <a:rPr lang="nl-BE" dirty="0">
                <a:sym typeface="Wingdings" panose="05000000000000000000" pitchFamily="2" charset="2"/>
              </a:rPr>
              <a:t>Instituut kan helpen om de beelden offline halen </a:t>
            </a:r>
          </a:p>
          <a:p>
            <a:pPr marL="1200150" lvl="2" indent="-285750">
              <a:buFont typeface="Symbol" panose="05050102010706020507" pitchFamily="18" charset="2"/>
              <a:buChar char="-"/>
            </a:pPr>
            <a:r>
              <a:rPr lang="nl-BE" dirty="0">
                <a:sym typeface="Wingdings" panose="05000000000000000000" pitchFamily="2" charset="2"/>
              </a:rPr>
              <a:t>Bv. Doorverwijzing naar politie</a:t>
            </a:r>
          </a:p>
          <a:p>
            <a:pPr marL="1200150" lvl="2" indent="-285750">
              <a:buFont typeface="Symbol" panose="05050102010706020507" pitchFamily="18" charset="2"/>
              <a:buChar char="-"/>
            </a:pPr>
            <a:r>
              <a:rPr lang="nl-BE" dirty="0">
                <a:sym typeface="Wingdings" panose="05000000000000000000" pitchFamily="2" charset="2"/>
              </a:rPr>
              <a:t>Bv. Doorverwijzing naar hulpverlening (CAW, CGG, …)</a:t>
            </a:r>
            <a:endParaRPr lang="nl-BE" dirty="0"/>
          </a:p>
          <a:p>
            <a:pPr marL="342900" indent="-342900">
              <a:buFont typeface="Wingdings" panose="05000000000000000000" pitchFamily="2" charset="2"/>
              <a:buChar char="Ø"/>
            </a:pPr>
            <a:endParaRPr lang="nl-BE" dirty="0"/>
          </a:p>
          <a:p>
            <a:endParaRPr lang="nl-BE" dirty="0"/>
          </a:p>
        </p:txBody>
      </p:sp>
      <p:pic>
        <p:nvPicPr>
          <p:cNvPr id="7" name="Picture 4" descr="Tip Icon Images - Free Download on Freepik">
            <a:extLst>
              <a:ext uri="{FF2B5EF4-FFF2-40B4-BE49-F238E27FC236}">
                <a16:creationId xmlns:a16="http://schemas.microsoft.com/office/drawing/2014/main" id="{828A76E8-92BB-41FC-BE4A-162B9899805D}"/>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31092" t="30623" r="31471" b="28122"/>
          <a:stretch/>
        </p:blipFill>
        <p:spPr bwMode="auto">
          <a:xfrm>
            <a:off x="6871100" y="1241086"/>
            <a:ext cx="1776339" cy="1957448"/>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745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B1711-D276-46AF-ACA1-83EFAA28A89B}"/>
              </a:ext>
            </a:extLst>
          </p:cNvPr>
          <p:cNvSpPr>
            <a:spLocks noGrp="1"/>
          </p:cNvSpPr>
          <p:nvPr>
            <p:ph type="title"/>
          </p:nvPr>
        </p:nvSpPr>
        <p:spPr>
          <a:xfrm>
            <a:off x="487125" y="836712"/>
            <a:ext cx="8229600" cy="796950"/>
          </a:xfrm>
        </p:spPr>
        <p:txBody>
          <a:bodyPr>
            <a:normAutofit/>
          </a:bodyPr>
          <a:lstStyle/>
          <a:p>
            <a:r>
              <a:rPr lang="nl-BE" sz="4000" dirty="0"/>
              <a:t>Enkele concrete tips</a:t>
            </a:r>
          </a:p>
        </p:txBody>
      </p:sp>
      <p:sp>
        <p:nvSpPr>
          <p:cNvPr id="4" name="Tijdelijke aanduiding voor inhoud 2">
            <a:extLst>
              <a:ext uri="{FF2B5EF4-FFF2-40B4-BE49-F238E27FC236}">
                <a16:creationId xmlns:a16="http://schemas.microsoft.com/office/drawing/2014/main" id="{5F702C51-84B0-41F7-ABAE-2D2E0D700A61}"/>
              </a:ext>
            </a:extLst>
          </p:cNvPr>
          <p:cNvSpPr txBox="1">
            <a:spLocks/>
          </p:cNvSpPr>
          <p:nvPr/>
        </p:nvSpPr>
        <p:spPr>
          <a:xfrm>
            <a:off x="487125" y="1643746"/>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200" b="1" dirty="0">
                <a:solidFill>
                  <a:schemeClr val="accent5">
                    <a:lumMod val="50000"/>
                  </a:schemeClr>
                </a:solidFill>
              </a:rPr>
              <a:t>III.   Opvolging</a:t>
            </a:r>
          </a:p>
        </p:txBody>
      </p:sp>
      <p:sp>
        <p:nvSpPr>
          <p:cNvPr id="6" name="Tekstvak 5">
            <a:extLst>
              <a:ext uri="{FF2B5EF4-FFF2-40B4-BE49-F238E27FC236}">
                <a16:creationId xmlns:a16="http://schemas.microsoft.com/office/drawing/2014/main" id="{D9AE4E70-8888-4DC3-8458-FD87F0E0F418}"/>
              </a:ext>
            </a:extLst>
          </p:cNvPr>
          <p:cNvSpPr txBox="1"/>
          <p:nvPr/>
        </p:nvSpPr>
        <p:spPr>
          <a:xfrm>
            <a:off x="872352" y="2245443"/>
            <a:ext cx="7582474" cy="3077766"/>
          </a:xfrm>
          <a:prstGeom prst="rect">
            <a:avLst/>
          </a:prstGeom>
          <a:noFill/>
        </p:spPr>
        <p:txBody>
          <a:bodyPr wrap="square" rtlCol="0">
            <a:spAutoFit/>
          </a:bodyPr>
          <a:lstStyle/>
          <a:p>
            <a:pPr marL="342900" indent="-342900">
              <a:buFont typeface="Arial" panose="020B0604020202020204" pitchFamily="34" charset="0"/>
              <a:buChar char="•"/>
            </a:pPr>
            <a:r>
              <a:rPr lang="nl-BE" sz="2200" dirty="0"/>
              <a:t>Denk ook aan </a:t>
            </a:r>
            <a:r>
              <a:rPr lang="nl-BE" sz="2200" b="1" dirty="0"/>
              <a:t>opvolging</a:t>
            </a:r>
            <a:r>
              <a:rPr lang="nl-BE" sz="2200" dirty="0"/>
              <a:t> en communiceer hier transparant over</a:t>
            </a:r>
          </a:p>
          <a:p>
            <a:pPr marL="800100" lvl="1" indent="-342900">
              <a:buFont typeface="Symbol" panose="05050102010706020507" pitchFamily="18" charset="2"/>
              <a:buChar char="-"/>
            </a:pPr>
            <a:r>
              <a:rPr lang="nl-BE" sz="2200" dirty="0"/>
              <a:t>Bv. hoe zal de interne opvolging verlopen?</a:t>
            </a:r>
          </a:p>
          <a:p>
            <a:pPr marL="800100" lvl="1" indent="-342900">
              <a:buFont typeface="Symbol" panose="05050102010706020507" pitchFamily="18" charset="2"/>
              <a:buChar char="-"/>
            </a:pPr>
            <a:r>
              <a:rPr lang="nl-BE" sz="2200" dirty="0"/>
              <a:t>Bv. wie zal zorgen voor opvolging?</a:t>
            </a:r>
          </a:p>
          <a:p>
            <a:pPr marL="800100" lvl="1" indent="-342900">
              <a:buFont typeface="Symbol" panose="05050102010706020507" pitchFamily="18" charset="2"/>
              <a:buChar char="-"/>
            </a:pPr>
            <a:r>
              <a:rPr lang="nl-BE" sz="2200" dirty="0"/>
              <a:t>Bv. wat kan er verwacht worden?</a:t>
            </a:r>
          </a:p>
          <a:p>
            <a:pPr marL="800100" lvl="1" indent="-342900">
              <a:buFont typeface="Symbol" panose="05050102010706020507" pitchFamily="18" charset="2"/>
              <a:buChar char="-"/>
            </a:pPr>
            <a:r>
              <a:rPr lang="nl-BE" sz="2200" dirty="0"/>
              <a:t>Bv. (warme) doorverwijzing naar hulpverlening?</a:t>
            </a:r>
          </a:p>
          <a:p>
            <a:pPr lvl="1"/>
            <a:endParaRPr lang="nl-BE" sz="2200" dirty="0"/>
          </a:p>
          <a:p>
            <a:pPr marL="342900" indent="-342900">
              <a:buFont typeface="Arial" panose="020B0604020202020204" pitchFamily="34" charset="0"/>
              <a:buChar char="•"/>
            </a:pPr>
            <a:r>
              <a:rPr lang="nl-BE" sz="2200" dirty="0"/>
              <a:t>Gebruik “</a:t>
            </a:r>
            <a:r>
              <a:rPr lang="nl-BE" sz="2200" b="1" dirty="0"/>
              <a:t>menselijke” taal </a:t>
            </a:r>
          </a:p>
          <a:p>
            <a:endParaRPr lang="nl-BE" dirty="0"/>
          </a:p>
        </p:txBody>
      </p:sp>
    </p:spTree>
    <p:extLst>
      <p:ext uri="{BB962C8B-B14F-4D97-AF65-F5344CB8AC3E}">
        <p14:creationId xmlns:p14="http://schemas.microsoft.com/office/powerpoint/2010/main" val="164154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947E555-F38F-4345-9616-CFB043B012FF}"/>
              </a:ext>
            </a:extLst>
          </p:cNvPr>
          <p:cNvSpPr txBox="1">
            <a:spLocks/>
          </p:cNvSpPr>
          <p:nvPr/>
        </p:nvSpPr>
        <p:spPr>
          <a:xfrm>
            <a:off x="487125" y="836712"/>
            <a:ext cx="8229600" cy="7969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baseline="0">
                <a:solidFill>
                  <a:schemeClr val="accent5">
                    <a:lumMod val="75000"/>
                  </a:schemeClr>
                </a:solidFill>
                <a:latin typeface="+mj-lt"/>
                <a:ea typeface="+mj-ea"/>
                <a:cs typeface="+mj-cs"/>
              </a:defRPr>
            </a:lvl1pPr>
          </a:lstStyle>
          <a:p>
            <a:r>
              <a:rPr lang="nl-BE" sz="4000" dirty="0"/>
              <a:t>Meer informatie</a:t>
            </a:r>
          </a:p>
        </p:txBody>
      </p:sp>
      <p:sp>
        <p:nvSpPr>
          <p:cNvPr id="10" name="Tekstvak 9">
            <a:extLst>
              <a:ext uri="{FF2B5EF4-FFF2-40B4-BE49-F238E27FC236}">
                <a16:creationId xmlns:a16="http://schemas.microsoft.com/office/drawing/2014/main" id="{7F459D27-609D-4129-A80A-9BCF7378E5A4}"/>
              </a:ext>
            </a:extLst>
          </p:cNvPr>
          <p:cNvSpPr txBox="1"/>
          <p:nvPr/>
        </p:nvSpPr>
        <p:spPr>
          <a:xfrm>
            <a:off x="487125" y="1633662"/>
            <a:ext cx="8460432" cy="4647426"/>
          </a:xfrm>
          <a:prstGeom prst="rect">
            <a:avLst/>
          </a:prstGeom>
          <a:noFill/>
        </p:spPr>
        <p:txBody>
          <a:bodyPr wrap="square">
            <a:spAutoFit/>
          </a:bodyPr>
          <a:lstStyle/>
          <a:p>
            <a:r>
              <a:rPr lang="nl-BE" sz="1400" dirty="0"/>
              <a:t>Instituut voor de gelijkheid van vrouwen en mannen (2021-2022). #YouToo-enquête: </a:t>
            </a:r>
            <a:r>
              <a:rPr lang="nl-BE" sz="1400" dirty="0">
                <a:hlinkClick r:id="rId3">
                  <a:extLst>
                    <a:ext uri="{A12FA001-AC4F-418D-AE19-62706E023703}">
                      <ahyp:hlinkClr xmlns:ahyp="http://schemas.microsoft.com/office/drawing/2018/hyperlinkcolor" val="tx"/>
                    </a:ext>
                  </a:extLst>
                </a:hlinkClick>
              </a:rPr>
              <a:t>https://igvm-iefh.belgium.be/nl/activiteiten/discriminatie/seksisme/enquete_youtoo</a:t>
            </a:r>
            <a:r>
              <a:rPr lang="nl-BE" sz="1400" dirty="0"/>
              <a:t> </a:t>
            </a:r>
          </a:p>
          <a:p>
            <a:endParaRPr lang="nl-BE" sz="1400" dirty="0"/>
          </a:p>
          <a:p>
            <a:r>
              <a:rPr lang="nl-BE" sz="1400" dirty="0" err="1"/>
              <a:t>Belspo</a:t>
            </a:r>
            <a:r>
              <a:rPr lang="nl-BE" sz="1400" dirty="0"/>
              <a:t> (2021). UN-MENAMAIS: </a:t>
            </a:r>
            <a:r>
              <a:rPr lang="nl-BE" sz="1400" dirty="0" err="1"/>
              <a:t>understanding</a:t>
            </a:r>
            <a:r>
              <a:rPr lang="nl-BE" sz="1400" dirty="0"/>
              <a:t> </a:t>
            </a:r>
            <a:r>
              <a:rPr lang="nl-BE" sz="1400" dirty="0" err="1"/>
              <a:t>the</a:t>
            </a:r>
            <a:r>
              <a:rPr lang="nl-BE" sz="1400" dirty="0"/>
              <a:t> </a:t>
            </a:r>
            <a:r>
              <a:rPr lang="nl-BE" sz="1400" dirty="0" err="1"/>
              <a:t>Mechanisms</a:t>
            </a:r>
            <a:r>
              <a:rPr lang="nl-BE" sz="1400" dirty="0"/>
              <a:t>, Nature, Magnitude, </a:t>
            </a:r>
            <a:r>
              <a:rPr lang="nl-BE" sz="1400" dirty="0" err="1"/>
              <a:t>and</a:t>
            </a:r>
            <a:r>
              <a:rPr lang="nl-BE" sz="1400" dirty="0"/>
              <a:t> Impact of </a:t>
            </a:r>
            <a:r>
              <a:rPr lang="nl-BE" sz="1400" dirty="0" err="1"/>
              <a:t>Sexual</a:t>
            </a:r>
            <a:r>
              <a:rPr lang="nl-BE" sz="1400" dirty="0"/>
              <a:t> </a:t>
            </a:r>
            <a:r>
              <a:rPr lang="nl-BE" sz="1400" dirty="0" err="1"/>
              <a:t>Violence</a:t>
            </a:r>
            <a:r>
              <a:rPr lang="nl-BE" sz="1400" dirty="0"/>
              <a:t> in Belgium. Zie ook: </a:t>
            </a:r>
            <a:r>
              <a:rPr lang="nl-BE" sz="1400" dirty="0">
                <a:hlinkClick r:id="rId4">
                  <a:extLst>
                    <a:ext uri="{A12FA001-AC4F-418D-AE19-62706E023703}">
                      <ahyp:hlinkClr xmlns:ahyp="http://schemas.microsoft.com/office/drawing/2018/hyperlinkcolor" val="tx"/>
                    </a:ext>
                  </a:extLst>
                </a:hlinkClick>
              </a:rPr>
              <a:t>https://www.belspo.be/belspo/brain-be/projects/FinalReports/UN-MENAMAIS_FinalRep_v2.pdf</a:t>
            </a:r>
            <a:r>
              <a:rPr lang="nl-BE" sz="1400" dirty="0"/>
              <a:t> </a:t>
            </a:r>
          </a:p>
          <a:p>
            <a:r>
              <a:rPr lang="nl-BE" sz="1400" dirty="0"/>
              <a:t> </a:t>
            </a:r>
          </a:p>
          <a:p>
            <a:r>
              <a:rPr lang="nl-BE" sz="1400" dirty="0"/>
              <a:t>Meldcode voor het signaleren van gedwongen huwelijken voor ambtenaren van de burgerlijke stand, zie ook: </a:t>
            </a:r>
            <a:r>
              <a:rPr lang="nl-BE" sz="1400" dirty="0">
                <a:hlinkClick r:id="rId5">
                  <a:extLst>
                    <a:ext uri="{A12FA001-AC4F-418D-AE19-62706E023703}">
                      <ahyp:hlinkClr xmlns:ahyp="http://schemas.microsoft.com/office/drawing/2018/hyperlinkcolor" val="tx"/>
                    </a:ext>
                  </a:extLst>
                </a:hlinkClick>
              </a:rPr>
              <a:t>https://igvm-iefh.belgium.be/nl/publicaties/meldcode_voor_het_signaleren_van_gedwongen_huwelijken_voor_ambtenaren_van_de_burgerlijke</a:t>
            </a:r>
            <a:r>
              <a:rPr lang="nl-BE" sz="1400" dirty="0"/>
              <a:t> </a:t>
            </a:r>
          </a:p>
          <a:p>
            <a:endParaRPr lang="nl-BE" sz="1400" dirty="0"/>
          </a:p>
          <a:p>
            <a:r>
              <a:rPr lang="nl-BE" sz="1400" dirty="0"/>
              <a:t>Meldcode en handleiding seksueel geweld, zie ook: </a:t>
            </a:r>
            <a:r>
              <a:rPr lang="nl-BE" sz="1400" dirty="0">
                <a:hlinkClick r:id="rId6">
                  <a:extLst>
                    <a:ext uri="{A12FA001-AC4F-418D-AE19-62706E023703}">
                      <ahyp:hlinkClr xmlns:ahyp="http://schemas.microsoft.com/office/drawing/2018/hyperlinkcolor" val="tx"/>
                    </a:ext>
                  </a:extLst>
                </a:hlinkClick>
              </a:rPr>
              <a:t>https://igvm-iefh.belgium.be/nl/publicaties/handleiding_bij_de_meldcode_seksueel_geweld</a:t>
            </a:r>
            <a:r>
              <a:rPr lang="nl-BE" sz="1400" dirty="0"/>
              <a:t> </a:t>
            </a:r>
          </a:p>
          <a:p>
            <a:endParaRPr lang="nl-BE" sz="1400" dirty="0"/>
          </a:p>
          <a:p>
            <a:r>
              <a:rPr lang="nl-BE" sz="1400" dirty="0"/>
              <a:t>Meldcode en handleiding partnergeweld, zie ook: </a:t>
            </a:r>
            <a:r>
              <a:rPr lang="nl-BE" sz="1400" dirty="0">
                <a:hlinkClick r:id="rId7">
                  <a:extLst>
                    <a:ext uri="{A12FA001-AC4F-418D-AE19-62706E023703}">
                      <ahyp:hlinkClr xmlns:ahyp="http://schemas.microsoft.com/office/drawing/2018/hyperlinkcolor" val="tx"/>
                    </a:ext>
                  </a:extLst>
                </a:hlinkClick>
              </a:rPr>
              <a:t>https://igvm-iefh.belgium.be/nl/publicaties/handleiding_bij_de_meldcode_partnergeweld</a:t>
            </a:r>
            <a:r>
              <a:rPr lang="nl-BE" sz="1400" dirty="0"/>
              <a:t> </a:t>
            </a:r>
          </a:p>
          <a:p>
            <a:endParaRPr lang="nl-BE" sz="1400" u="sng" dirty="0"/>
          </a:p>
          <a:p>
            <a:r>
              <a:rPr lang="nl-BE" sz="1400" dirty="0"/>
              <a:t>Meldcode en handleiding vrouwelijke genitale verminking, zie ook:</a:t>
            </a:r>
            <a:r>
              <a:rPr lang="nl-BE" sz="1400" dirty="0">
                <a:hlinkClick r:id="rId8">
                  <a:extLst>
                    <a:ext uri="{A12FA001-AC4F-418D-AE19-62706E023703}">
                      <ahyp:hlinkClr xmlns:ahyp="http://schemas.microsoft.com/office/drawing/2018/hyperlinkcolor" val="tx"/>
                    </a:ext>
                  </a:extLst>
                </a:hlinkClick>
              </a:rPr>
              <a:t> https://igvm-iefh.belgium.be/nl/publicaties/handleiding_bij_de_meldcode_vrouwelijke_genitale_verminking</a:t>
            </a:r>
            <a:r>
              <a:rPr lang="nl-BE" sz="1400" dirty="0"/>
              <a:t> </a:t>
            </a:r>
          </a:p>
          <a:p>
            <a:endParaRPr lang="nl-BE" sz="1600" dirty="0"/>
          </a:p>
        </p:txBody>
      </p:sp>
    </p:spTree>
    <p:extLst>
      <p:ext uri="{BB962C8B-B14F-4D97-AF65-F5344CB8AC3E}">
        <p14:creationId xmlns:p14="http://schemas.microsoft.com/office/powerpoint/2010/main" val="9375274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436" y="1592796"/>
            <a:ext cx="6172200" cy="800100"/>
          </a:xfrm>
        </p:spPr>
        <p:txBody>
          <a:bodyPr>
            <a:normAutofit/>
          </a:bodyPr>
          <a:lstStyle/>
          <a:p>
            <a:r>
              <a:rPr lang="nl-BE" sz="2400" b="1" dirty="0"/>
              <a:t>Bedankt voor uw aandacht</a:t>
            </a: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195736" y="2672917"/>
            <a:ext cx="4480949" cy="667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871700" y="3921881"/>
            <a:ext cx="5670630" cy="784830"/>
          </a:xfrm>
          <a:prstGeom prst="rect">
            <a:avLst/>
          </a:prstGeom>
        </p:spPr>
        <p:txBody>
          <a:bodyPr wrap="square">
            <a:spAutoFit/>
          </a:bodyPr>
          <a:lstStyle/>
          <a:p>
            <a:pPr algn="ctr"/>
            <a:r>
              <a:rPr lang="da-DK" sz="1500" dirty="0">
                <a:solidFill>
                  <a:schemeClr val="tx1">
                    <a:lumMod val="65000"/>
                    <a:lumOff val="35000"/>
                  </a:schemeClr>
                </a:solidFill>
              </a:rPr>
              <a:t>Gratis nummer : 0800/12.800</a:t>
            </a:r>
          </a:p>
          <a:p>
            <a:pPr algn="ctr"/>
            <a:r>
              <a:rPr lang="da-DK" sz="1500" dirty="0">
                <a:solidFill>
                  <a:schemeClr val="tx1">
                    <a:lumMod val="65000"/>
                    <a:lumOff val="35000"/>
                  </a:schemeClr>
                </a:solidFill>
              </a:rPr>
              <a:t>gelijkheid.manvrouw@igvm.belgie.be</a:t>
            </a:r>
          </a:p>
          <a:p>
            <a:pPr algn="ctr"/>
            <a:r>
              <a:rPr lang="da-DK" sz="1500" dirty="0">
                <a:solidFill>
                  <a:schemeClr val="tx1">
                    <a:lumMod val="65000"/>
                    <a:lumOff val="35000"/>
                  </a:schemeClr>
                </a:solidFill>
              </a:rPr>
              <a:t>www.igvm-iefh.belgium.be</a:t>
            </a:r>
          </a:p>
        </p:txBody>
      </p:sp>
    </p:spTree>
    <p:extLst>
      <p:ext uri="{BB962C8B-B14F-4D97-AF65-F5344CB8AC3E}">
        <p14:creationId xmlns:p14="http://schemas.microsoft.com/office/powerpoint/2010/main" val="3966837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F4CFF-AB0C-4560-A2D7-43B3D57C2626}"/>
              </a:ext>
            </a:extLst>
          </p:cNvPr>
          <p:cNvSpPr>
            <a:spLocks noGrp="1"/>
          </p:cNvSpPr>
          <p:nvPr>
            <p:ph type="title"/>
          </p:nvPr>
        </p:nvSpPr>
        <p:spPr>
          <a:xfrm>
            <a:off x="457200" y="980728"/>
            <a:ext cx="8229600" cy="796950"/>
          </a:xfrm>
        </p:spPr>
        <p:txBody>
          <a:bodyPr>
            <a:normAutofit/>
          </a:bodyPr>
          <a:lstStyle/>
          <a:p>
            <a:r>
              <a:rPr lang="nl-BE" sz="3600" dirty="0"/>
              <a:t>Individuele juridische ondersteuning</a:t>
            </a:r>
          </a:p>
        </p:txBody>
      </p:sp>
      <p:sp>
        <p:nvSpPr>
          <p:cNvPr id="7" name="Tijdelijke aanduiding voor inhoud 2">
            <a:extLst>
              <a:ext uri="{FF2B5EF4-FFF2-40B4-BE49-F238E27FC236}">
                <a16:creationId xmlns:a16="http://schemas.microsoft.com/office/drawing/2014/main" id="{EE2704A6-F441-409F-BF98-99DA96509A04}"/>
              </a:ext>
            </a:extLst>
          </p:cNvPr>
          <p:cNvSpPr txBox="1">
            <a:spLocks/>
          </p:cNvSpPr>
          <p:nvPr/>
        </p:nvSpPr>
        <p:spPr>
          <a:xfrm>
            <a:off x="276672" y="1837862"/>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400" b="1" dirty="0">
                <a:solidFill>
                  <a:schemeClr val="accent5">
                    <a:lumMod val="50000"/>
                  </a:schemeClr>
                </a:solidFill>
              </a:rPr>
              <a:t>Genderwet: beschermde criteria</a:t>
            </a:r>
          </a:p>
        </p:txBody>
      </p:sp>
      <p:grpSp>
        <p:nvGrpSpPr>
          <p:cNvPr id="15" name="Groep 14">
            <a:extLst>
              <a:ext uri="{FF2B5EF4-FFF2-40B4-BE49-F238E27FC236}">
                <a16:creationId xmlns:a16="http://schemas.microsoft.com/office/drawing/2014/main" id="{AC75BF99-A84E-45B8-9A2C-CB699BDFAA5C}"/>
              </a:ext>
            </a:extLst>
          </p:cNvPr>
          <p:cNvGrpSpPr/>
          <p:nvPr/>
        </p:nvGrpSpPr>
        <p:grpSpPr>
          <a:xfrm>
            <a:off x="1129543" y="2091974"/>
            <a:ext cx="3030180" cy="4437300"/>
            <a:chOff x="330239" y="1661785"/>
            <a:chExt cx="4289307" cy="5354806"/>
          </a:xfrm>
        </p:grpSpPr>
        <p:pic>
          <p:nvPicPr>
            <p:cNvPr id="16" name="Afbeelding 15">
              <a:extLst>
                <a:ext uri="{FF2B5EF4-FFF2-40B4-BE49-F238E27FC236}">
                  <a16:creationId xmlns:a16="http://schemas.microsoft.com/office/drawing/2014/main" id="{F11EF7C8-4F70-4061-ACF6-D999BE11A8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1604" y="1661785"/>
              <a:ext cx="1715390" cy="2825952"/>
            </a:xfrm>
            <a:prstGeom prst="rect">
              <a:avLst/>
            </a:prstGeom>
          </p:spPr>
        </p:pic>
        <p:pic>
          <p:nvPicPr>
            <p:cNvPr id="17" name="Afbeelding 16">
              <a:extLst>
                <a:ext uri="{FF2B5EF4-FFF2-40B4-BE49-F238E27FC236}">
                  <a16:creationId xmlns:a16="http://schemas.microsoft.com/office/drawing/2014/main" id="{7FEBA341-DA1C-4CDF-8232-3F45B435C6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04156" y="4128300"/>
              <a:ext cx="1715390" cy="2825952"/>
            </a:xfrm>
            <a:prstGeom prst="rect">
              <a:avLst/>
            </a:prstGeom>
          </p:spPr>
        </p:pic>
        <p:pic>
          <p:nvPicPr>
            <p:cNvPr id="18" name="Afbeelding 17">
              <a:extLst>
                <a:ext uri="{FF2B5EF4-FFF2-40B4-BE49-F238E27FC236}">
                  <a16:creationId xmlns:a16="http://schemas.microsoft.com/office/drawing/2014/main" id="{A172A588-6C17-49C8-B40C-03DF70AE81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62794" y="1685289"/>
              <a:ext cx="1715390" cy="2825952"/>
            </a:xfrm>
            <a:prstGeom prst="rect">
              <a:avLst/>
            </a:prstGeom>
          </p:spPr>
        </p:pic>
        <p:pic>
          <p:nvPicPr>
            <p:cNvPr id="19" name="Afbeelding 18">
              <a:extLst>
                <a:ext uri="{FF2B5EF4-FFF2-40B4-BE49-F238E27FC236}">
                  <a16:creationId xmlns:a16="http://schemas.microsoft.com/office/drawing/2014/main" id="{C9564E66-B79E-418D-982F-14D10889807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0239" y="4190639"/>
              <a:ext cx="1715390" cy="2825952"/>
            </a:xfrm>
            <a:prstGeom prst="rect">
              <a:avLst/>
            </a:prstGeom>
          </p:spPr>
        </p:pic>
        <p:pic>
          <p:nvPicPr>
            <p:cNvPr id="20" name="Afbeelding 19">
              <a:extLst>
                <a:ext uri="{FF2B5EF4-FFF2-40B4-BE49-F238E27FC236}">
                  <a16:creationId xmlns:a16="http://schemas.microsoft.com/office/drawing/2014/main" id="{DEC8C5FC-F9E0-4ECF-9A83-1C60C8783FF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28241" y="4128300"/>
              <a:ext cx="1715390" cy="2825952"/>
            </a:xfrm>
            <a:prstGeom prst="rect">
              <a:avLst/>
            </a:prstGeom>
          </p:spPr>
        </p:pic>
      </p:grpSp>
      <p:pic>
        <p:nvPicPr>
          <p:cNvPr id="21" name="Afbeelding 20">
            <a:extLst>
              <a:ext uri="{FF2B5EF4-FFF2-40B4-BE49-F238E27FC236}">
                <a16:creationId xmlns:a16="http://schemas.microsoft.com/office/drawing/2014/main" id="{FB4CE951-BDF9-4C6F-ACD9-AE18982C66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7956" y="2091974"/>
            <a:ext cx="1421471" cy="2341746"/>
          </a:xfrm>
          <a:prstGeom prst="rect">
            <a:avLst/>
          </a:prstGeom>
        </p:spPr>
      </p:pic>
      <p:pic>
        <p:nvPicPr>
          <p:cNvPr id="23" name="Afbeelding 22" descr="Afbeelding met tekst, vectorafbeeldingen, teken&#10;&#10;Automatisch gegenereerde beschrijving">
            <a:extLst>
              <a:ext uri="{FF2B5EF4-FFF2-40B4-BE49-F238E27FC236}">
                <a16:creationId xmlns:a16="http://schemas.microsoft.com/office/drawing/2014/main" id="{556F2609-450C-4CF5-80D6-33EAC130400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85229" y="2067380"/>
            <a:ext cx="1451329" cy="2390933"/>
          </a:xfrm>
          <a:prstGeom prst="rect">
            <a:avLst/>
          </a:prstGeom>
        </p:spPr>
      </p:pic>
      <p:grpSp>
        <p:nvGrpSpPr>
          <p:cNvPr id="24" name="Groep 23">
            <a:extLst>
              <a:ext uri="{FF2B5EF4-FFF2-40B4-BE49-F238E27FC236}">
                <a16:creationId xmlns:a16="http://schemas.microsoft.com/office/drawing/2014/main" id="{12E08634-759D-474F-95FD-D05F12268CE6}"/>
              </a:ext>
            </a:extLst>
          </p:cNvPr>
          <p:cNvGrpSpPr/>
          <p:nvPr/>
        </p:nvGrpSpPr>
        <p:grpSpPr>
          <a:xfrm>
            <a:off x="5536558" y="2091974"/>
            <a:ext cx="2662054" cy="4560258"/>
            <a:chOff x="8378393" y="1787459"/>
            <a:chExt cx="3001450" cy="5164964"/>
          </a:xfrm>
        </p:grpSpPr>
        <p:pic>
          <p:nvPicPr>
            <p:cNvPr id="25" name="Afbeelding 24">
              <a:extLst>
                <a:ext uri="{FF2B5EF4-FFF2-40B4-BE49-F238E27FC236}">
                  <a16:creationId xmlns:a16="http://schemas.microsoft.com/office/drawing/2014/main" id="{5950DF01-5597-4981-83B9-925EB148A25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664453" y="4032048"/>
              <a:ext cx="1715390" cy="2825952"/>
            </a:xfrm>
            <a:prstGeom prst="rect">
              <a:avLst/>
            </a:prstGeom>
          </p:spPr>
        </p:pic>
        <p:pic>
          <p:nvPicPr>
            <p:cNvPr id="26" name="Afbeelding 25">
              <a:extLst>
                <a:ext uri="{FF2B5EF4-FFF2-40B4-BE49-F238E27FC236}">
                  <a16:creationId xmlns:a16="http://schemas.microsoft.com/office/drawing/2014/main" id="{624F486C-6F01-440C-8EC1-A9813BDA3F6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378393" y="4126471"/>
              <a:ext cx="1715390" cy="2825952"/>
            </a:xfrm>
            <a:prstGeom prst="rect">
              <a:avLst/>
            </a:prstGeom>
          </p:spPr>
        </p:pic>
        <p:pic>
          <p:nvPicPr>
            <p:cNvPr id="27" name="Afbeelding 26">
              <a:extLst>
                <a:ext uri="{FF2B5EF4-FFF2-40B4-BE49-F238E27FC236}">
                  <a16:creationId xmlns:a16="http://schemas.microsoft.com/office/drawing/2014/main" id="{A009A175-B66D-4455-B393-9EF3D391CB0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664453" y="1787459"/>
              <a:ext cx="1715390" cy="2825952"/>
            </a:xfrm>
            <a:prstGeom prst="rect">
              <a:avLst/>
            </a:prstGeom>
          </p:spPr>
        </p:pic>
        <p:pic>
          <p:nvPicPr>
            <p:cNvPr id="28" name="Afbeelding 27">
              <a:extLst>
                <a:ext uri="{FF2B5EF4-FFF2-40B4-BE49-F238E27FC236}">
                  <a16:creationId xmlns:a16="http://schemas.microsoft.com/office/drawing/2014/main" id="{CE253183-BA8C-4862-AA34-1AEF420EA87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378393" y="1787459"/>
              <a:ext cx="1715390" cy="2825952"/>
            </a:xfrm>
            <a:prstGeom prst="rect">
              <a:avLst/>
            </a:prstGeom>
          </p:spPr>
        </p:pic>
      </p:grpSp>
    </p:spTree>
    <p:extLst>
      <p:ext uri="{BB962C8B-B14F-4D97-AF65-F5344CB8AC3E}">
        <p14:creationId xmlns:p14="http://schemas.microsoft.com/office/powerpoint/2010/main" val="316589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F4CFF-AB0C-4560-A2D7-43B3D57C2626}"/>
              </a:ext>
            </a:extLst>
          </p:cNvPr>
          <p:cNvSpPr>
            <a:spLocks noGrp="1"/>
          </p:cNvSpPr>
          <p:nvPr>
            <p:ph type="title"/>
          </p:nvPr>
        </p:nvSpPr>
        <p:spPr>
          <a:xfrm>
            <a:off x="457200" y="980728"/>
            <a:ext cx="8229600" cy="796950"/>
          </a:xfrm>
        </p:spPr>
        <p:txBody>
          <a:bodyPr>
            <a:normAutofit/>
          </a:bodyPr>
          <a:lstStyle/>
          <a:p>
            <a:r>
              <a:rPr lang="nl-BE" sz="3600" dirty="0"/>
              <a:t>Individuele juridische ondersteuning</a:t>
            </a:r>
          </a:p>
        </p:txBody>
      </p:sp>
      <p:sp>
        <p:nvSpPr>
          <p:cNvPr id="7" name="Tijdelijke aanduiding voor inhoud 2">
            <a:extLst>
              <a:ext uri="{FF2B5EF4-FFF2-40B4-BE49-F238E27FC236}">
                <a16:creationId xmlns:a16="http://schemas.microsoft.com/office/drawing/2014/main" id="{EE2704A6-F441-409F-BF98-99DA96509A04}"/>
              </a:ext>
            </a:extLst>
          </p:cNvPr>
          <p:cNvSpPr txBox="1">
            <a:spLocks/>
          </p:cNvSpPr>
          <p:nvPr/>
        </p:nvSpPr>
        <p:spPr>
          <a:xfrm>
            <a:off x="276672" y="1837862"/>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400" b="1" dirty="0">
                <a:solidFill>
                  <a:schemeClr val="accent5">
                    <a:lumMod val="50000"/>
                  </a:schemeClr>
                </a:solidFill>
              </a:rPr>
              <a:t>Wetgeving genderdiscriminatie</a:t>
            </a:r>
          </a:p>
        </p:txBody>
      </p:sp>
      <p:sp>
        <p:nvSpPr>
          <p:cNvPr id="8" name="Espace réservé du contenu 2">
            <a:extLst>
              <a:ext uri="{FF2B5EF4-FFF2-40B4-BE49-F238E27FC236}">
                <a16:creationId xmlns:a16="http://schemas.microsoft.com/office/drawing/2014/main" id="{E4A25D85-178F-442F-828B-842376D8F787}"/>
              </a:ext>
            </a:extLst>
          </p:cNvPr>
          <p:cNvSpPr>
            <a:spLocks noGrp="1"/>
          </p:cNvSpPr>
          <p:nvPr>
            <p:ph idx="1"/>
          </p:nvPr>
        </p:nvSpPr>
        <p:spPr>
          <a:xfrm>
            <a:off x="611560" y="2435975"/>
            <a:ext cx="8257728" cy="3600400"/>
          </a:xfrm>
        </p:spPr>
        <p:txBody>
          <a:bodyPr/>
          <a:lstStyle/>
          <a:p>
            <a:pPr>
              <a:defRPr/>
            </a:pPr>
            <a:r>
              <a:rPr lang="nl-BE" sz="2200" dirty="0">
                <a:solidFill>
                  <a:schemeClr val="tx1"/>
                </a:solidFill>
              </a:rPr>
              <a:t>Tewerkstelling; </a:t>
            </a:r>
          </a:p>
          <a:p>
            <a:pPr>
              <a:defRPr/>
            </a:pPr>
            <a:r>
              <a:rPr lang="nl-BE" sz="2200" dirty="0">
                <a:solidFill>
                  <a:schemeClr val="tx1"/>
                </a:solidFill>
              </a:rPr>
              <a:t>goederen en diensten; </a:t>
            </a:r>
          </a:p>
          <a:p>
            <a:pPr>
              <a:defRPr/>
            </a:pPr>
            <a:r>
              <a:rPr lang="nl-BE" sz="2200" dirty="0">
                <a:solidFill>
                  <a:schemeClr val="tx1"/>
                </a:solidFill>
              </a:rPr>
              <a:t>sociale bescherming, incl. sociale zekerheid en gezondheidszorg;</a:t>
            </a:r>
          </a:p>
          <a:p>
            <a:pPr>
              <a:defRPr/>
            </a:pPr>
            <a:r>
              <a:rPr lang="nl-BE" sz="2200" dirty="0">
                <a:solidFill>
                  <a:schemeClr val="tx1"/>
                </a:solidFill>
              </a:rPr>
              <a:t>sociale voordelen </a:t>
            </a:r>
          </a:p>
          <a:p>
            <a:pPr>
              <a:defRPr/>
            </a:pPr>
            <a:r>
              <a:rPr lang="nl-BE" sz="2200" dirty="0">
                <a:solidFill>
                  <a:schemeClr val="tx1"/>
                </a:solidFill>
              </a:rPr>
              <a:t>vermelding in een officieel stuk of in een PV; </a:t>
            </a:r>
          </a:p>
          <a:p>
            <a:pPr>
              <a:defRPr/>
            </a:pPr>
            <a:r>
              <a:rPr lang="nl-BE" sz="2200" dirty="0">
                <a:solidFill>
                  <a:schemeClr val="tx1"/>
                </a:solidFill>
              </a:rPr>
              <a:t>de toegang tot en de deelname aan economische, sociale, culturele of politieke activiteit toegankelijk voor het publiek.</a:t>
            </a:r>
          </a:p>
          <a:p>
            <a:pPr>
              <a:defRPr/>
            </a:pPr>
            <a:endParaRPr lang="nl-BE" sz="2200" dirty="0">
              <a:solidFill>
                <a:schemeClr val="tx1"/>
              </a:solidFill>
            </a:endParaRPr>
          </a:p>
          <a:p>
            <a:pPr>
              <a:defRPr/>
            </a:pPr>
            <a:r>
              <a:rPr lang="nl-BE" sz="2200" dirty="0">
                <a:solidFill>
                  <a:schemeClr val="tx1"/>
                </a:solidFill>
              </a:rPr>
              <a:t>NIET voor privésfeer</a:t>
            </a:r>
          </a:p>
          <a:p>
            <a:pPr>
              <a:defRPr/>
            </a:pPr>
            <a:endParaRPr lang="nl-BE" sz="2400" dirty="0"/>
          </a:p>
        </p:txBody>
      </p:sp>
      <p:pic>
        <p:nvPicPr>
          <p:cNvPr id="10" name="Picture 2" descr="D:\Users\ortizb\AppData\Local\Microsoft\Windows\Temporary Internet Files\Content.IE5\P75CT9A0\Attention_Sign.svg[1].png">
            <a:extLst>
              <a:ext uri="{FF2B5EF4-FFF2-40B4-BE49-F238E27FC236}">
                <a16:creationId xmlns:a16="http://schemas.microsoft.com/office/drawing/2014/main" id="{7AD27F2D-F1F4-4344-BDBC-9101048273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8836" y="5899960"/>
            <a:ext cx="440597" cy="385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951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F4CFF-AB0C-4560-A2D7-43B3D57C2626}"/>
              </a:ext>
            </a:extLst>
          </p:cNvPr>
          <p:cNvSpPr>
            <a:spLocks noGrp="1"/>
          </p:cNvSpPr>
          <p:nvPr>
            <p:ph type="title"/>
          </p:nvPr>
        </p:nvSpPr>
        <p:spPr>
          <a:xfrm>
            <a:off x="457200" y="980728"/>
            <a:ext cx="8229600" cy="796950"/>
          </a:xfrm>
        </p:spPr>
        <p:txBody>
          <a:bodyPr>
            <a:normAutofit/>
          </a:bodyPr>
          <a:lstStyle/>
          <a:p>
            <a:r>
              <a:rPr lang="nl-BE" sz="3600" dirty="0"/>
              <a:t>Individuele juridische ondersteuning</a:t>
            </a:r>
          </a:p>
        </p:txBody>
      </p:sp>
      <p:sp>
        <p:nvSpPr>
          <p:cNvPr id="7" name="Tijdelijke aanduiding voor inhoud 2">
            <a:extLst>
              <a:ext uri="{FF2B5EF4-FFF2-40B4-BE49-F238E27FC236}">
                <a16:creationId xmlns:a16="http://schemas.microsoft.com/office/drawing/2014/main" id="{EE2704A6-F441-409F-BF98-99DA96509A04}"/>
              </a:ext>
            </a:extLst>
          </p:cNvPr>
          <p:cNvSpPr txBox="1">
            <a:spLocks/>
          </p:cNvSpPr>
          <p:nvPr/>
        </p:nvSpPr>
        <p:spPr>
          <a:xfrm>
            <a:off x="276672" y="1837862"/>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400" b="1" dirty="0">
                <a:solidFill>
                  <a:schemeClr val="accent5">
                    <a:lumMod val="50000"/>
                  </a:schemeClr>
                </a:solidFill>
              </a:rPr>
              <a:t>Overige wetgeving</a:t>
            </a:r>
          </a:p>
        </p:txBody>
      </p:sp>
      <p:sp>
        <p:nvSpPr>
          <p:cNvPr id="6" name="Espace réservé du contenu 2">
            <a:extLst>
              <a:ext uri="{FF2B5EF4-FFF2-40B4-BE49-F238E27FC236}">
                <a16:creationId xmlns:a16="http://schemas.microsoft.com/office/drawing/2014/main" id="{745B70DF-5A00-4BD3-A720-8AF805E10A80}"/>
              </a:ext>
            </a:extLst>
          </p:cNvPr>
          <p:cNvSpPr>
            <a:spLocks noGrp="1"/>
          </p:cNvSpPr>
          <p:nvPr>
            <p:ph idx="1"/>
          </p:nvPr>
        </p:nvSpPr>
        <p:spPr>
          <a:xfrm>
            <a:off x="442973" y="2474110"/>
            <a:ext cx="7945451" cy="4513688"/>
          </a:xfrm>
        </p:spPr>
        <p:txBody>
          <a:bodyPr/>
          <a:lstStyle/>
          <a:p>
            <a:pPr>
              <a:defRPr/>
            </a:pPr>
            <a:r>
              <a:rPr lang="nl-BE" sz="2400" dirty="0">
                <a:solidFill>
                  <a:schemeClr val="tx1"/>
                </a:solidFill>
              </a:rPr>
              <a:t>Wet van 4 augustus 1996 betreffende het welzijn van de werknemers bij de uitvoering van hun werk</a:t>
            </a:r>
          </a:p>
          <a:p>
            <a:pPr lvl="1">
              <a:defRPr/>
            </a:pPr>
            <a:r>
              <a:rPr lang="nl-BE" sz="2000" dirty="0">
                <a:solidFill>
                  <a:schemeClr val="accent5">
                    <a:lumMod val="75000"/>
                  </a:schemeClr>
                </a:solidFill>
              </a:rPr>
              <a:t>Verwijzing in Genderwet: bij (seksuele) intimidatie in arbeidsbetrekking is Welzijnswet van toepassing</a:t>
            </a:r>
          </a:p>
          <a:p>
            <a:pPr lvl="1" algn="just">
              <a:defRPr/>
            </a:pPr>
            <a:r>
              <a:rPr lang="nl-BE" sz="2000" dirty="0">
                <a:solidFill>
                  <a:schemeClr val="accent5">
                    <a:lumMod val="75000"/>
                  </a:schemeClr>
                </a:solidFill>
              </a:rPr>
              <a:t>Uitzondering bij bescherming tegen represailles: bij ongewenst seksueel gedrag en pesterijen/geweld op grond van een door de Genderwet beschermd criterium is bescherming uit Genderwet van toepassing (artikel 22)</a:t>
            </a:r>
          </a:p>
          <a:p>
            <a:pPr lvl="1">
              <a:defRPr/>
            </a:pPr>
            <a:endParaRPr lang="nl-BE" sz="2000" dirty="0"/>
          </a:p>
          <a:p>
            <a:pPr lvl="1">
              <a:defRPr/>
            </a:pPr>
            <a:endParaRPr lang="nl-BE" sz="2000" dirty="0"/>
          </a:p>
        </p:txBody>
      </p:sp>
    </p:spTree>
    <p:extLst>
      <p:ext uri="{BB962C8B-B14F-4D97-AF65-F5344CB8AC3E}">
        <p14:creationId xmlns:p14="http://schemas.microsoft.com/office/powerpoint/2010/main" val="1970234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F4CFF-AB0C-4560-A2D7-43B3D57C2626}"/>
              </a:ext>
            </a:extLst>
          </p:cNvPr>
          <p:cNvSpPr>
            <a:spLocks noGrp="1"/>
          </p:cNvSpPr>
          <p:nvPr>
            <p:ph type="title"/>
          </p:nvPr>
        </p:nvSpPr>
        <p:spPr>
          <a:xfrm>
            <a:off x="457200" y="980728"/>
            <a:ext cx="8229600" cy="796950"/>
          </a:xfrm>
        </p:spPr>
        <p:txBody>
          <a:bodyPr>
            <a:normAutofit/>
          </a:bodyPr>
          <a:lstStyle/>
          <a:p>
            <a:r>
              <a:rPr lang="nl-BE" sz="3600" dirty="0"/>
              <a:t>Individuele juridische ondersteuning</a:t>
            </a:r>
          </a:p>
        </p:txBody>
      </p:sp>
      <p:sp>
        <p:nvSpPr>
          <p:cNvPr id="7" name="Tijdelijke aanduiding voor inhoud 2">
            <a:extLst>
              <a:ext uri="{FF2B5EF4-FFF2-40B4-BE49-F238E27FC236}">
                <a16:creationId xmlns:a16="http://schemas.microsoft.com/office/drawing/2014/main" id="{EE2704A6-F441-409F-BF98-99DA96509A04}"/>
              </a:ext>
            </a:extLst>
          </p:cNvPr>
          <p:cNvSpPr txBox="1">
            <a:spLocks/>
          </p:cNvSpPr>
          <p:nvPr/>
        </p:nvSpPr>
        <p:spPr>
          <a:xfrm>
            <a:off x="276672" y="1837862"/>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400" b="1" dirty="0">
                <a:solidFill>
                  <a:schemeClr val="accent5">
                    <a:lumMod val="50000"/>
                  </a:schemeClr>
                </a:solidFill>
              </a:rPr>
              <a:t>Actiemogelijkheden</a:t>
            </a:r>
          </a:p>
        </p:txBody>
      </p:sp>
      <p:sp>
        <p:nvSpPr>
          <p:cNvPr id="4" name="Espace réservé du contenu 2">
            <a:extLst>
              <a:ext uri="{FF2B5EF4-FFF2-40B4-BE49-F238E27FC236}">
                <a16:creationId xmlns:a16="http://schemas.microsoft.com/office/drawing/2014/main" id="{5B0EB508-F3E7-47BD-A089-2A596308AEA8}"/>
              </a:ext>
            </a:extLst>
          </p:cNvPr>
          <p:cNvSpPr>
            <a:spLocks noGrp="1"/>
          </p:cNvSpPr>
          <p:nvPr>
            <p:ph idx="1"/>
          </p:nvPr>
        </p:nvSpPr>
        <p:spPr>
          <a:xfrm>
            <a:off x="467943" y="2413926"/>
            <a:ext cx="10972800" cy="4513688"/>
          </a:xfrm>
        </p:spPr>
        <p:txBody>
          <a:bodyPr/>
          <a:lstStyle/>
          <a:p>
            <a:r>
              <a:rPr lang="nl-BE" sz="2400" dirty="0">
                <a:solidFill>
                  <a:schemeClr val="tx1"/>
                </a:solidFill>
                <a:latin typeface="Calibri" panose="020F0502020204030204" pitchFamily="34" charset="0"/>
                <a:cs typeface="Calibri" panose="020F0502020204030204" pitchFamily="34" charset="0"/>
              </a:rPr>
              <a:t>Adviseren</a:t>
            </a:r>
          </a:p>
          <a:p>
            <a:r>
              <a:rPr lang="nl-BE" sz="2400" dirty="0">
                <a:solidFill>
                  <a:schemeClr val="tx1"/>
                </a:solidFill>
                <a:latin typeface="Calibri" panose="020F0502020204030204" pitchFamily="34" charset="0"/>
                <a:cs typeface="Calibri" panose="020F0502020204030204" pitchFamily="34" charset="0"/>
              </a:rPr>
              <a:t>Contacteren van tegenpartij</a:t>
            </a:r>
          </a:p>
          <a:p>
            <a:r>
              <a:rPr lang="nl-BE" sz="2400" dirty="0">
                <a:solidFill>
                  <a:schemeClr val="tx1"/>
                </a:solidFill>
                <a:latin typeface="Calibri" panose="020F0502020204030204" pitchFamily="34" charset="0"/>
                <a:cs typeface="Calibri" panose="020F0502020204030204" pitchFamily="34" charset="0"/>
              </a:rPr>
              <a:t>Sensibiliseren</a:t>
            </a:r>
          </a:p>
          <a:p>
            <a:r>
              <a:rPr lang="nl-BE" sz="2400" dirty="0">
                <a:solidFill>
                  <a:schemeClr val="tx1"/>
                </a:solidFill>
                <a:latin typeface="Calibri" panose="020F0502020204030204" pitchFamily="34" charset="0"/>
                <a:cs typeface="Calibri" panose="020F0502020204030204" pitchFamily="34" charset="0"/>
              </a:rPr>
              <a:t>Opstarten of vervoegen van gerechtelijke procedure</a:t>
            </a:r>
          </a:p>
          <a:p>
            <a:pPr marL="411162" lvl="1" indent="0">
              <a:buNone/>
              <a:defRPr/>
            </a:pPr>
            <a:endParaRPr lang="nl-BE" sz="2000" dirty="0"/>
          </a:p>
          <a:p>
            <a:pPr lvl="1">
              <a:defRPr/>
            </a:pPr>
            <a:endParaRPr lang="nl-BE" sz="2000" dirty="0"/>
          </a:p>
        </p:txBody>
      </p:sp>
    </p:spTree>
    <p:extLst>
      <p:ext uri="{BB962C8B-B14F-4D97-AF65-F5344CB8AC3E}">
        <p14:creationId xmlns:p14="http://schemas.microsoft.com/office/powerpoint/2010/main" val="75593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F4CFF-AB0C-4560-A2D7-43B3D57C2626}"/>
              </a:ext>
            </a:extLst>
          </p:cNvPr>
          <p:cNvSpPr>
            <a:spLocks noGrp="1"/>
          </p:cNvSpPr>
          <p:nvPr>
            <p:ph type="title"/>
          </p:nvPr>
        </p:nvSpPr>
        <p:spPr>
          <a:xfrm>
            <a:off x="457200" y="980728"/>
            <a:ext cx="8229600" cy="796950"/>
          </a:xfrm>
        </p:spPr>
        <p:txBody>
          <a:bodyPr>
            <a:normAutofit/>
          </a:bodyPr>
          <a:lstStyle/>
          <a:p>
            <a:r>
              <a:rPr lang="nl-BE" sz="3600" dirty="0"/>
              <a:t>Individuele juridische ondersteuning</a:t>
            </a:r>
          </a:p>
        </p:txBody>
      </p:sp>
      <p:sp>
        <p:nvSpPr>
          <p:cNvPr id="7" name="Tijdelijke aanduiding voor inhoud 2">
            <a:extLst>
              <a:ext uri="{FF2B5EF4-FFF2-40B4-BE49-F238E27FC236}">
                <a16:creationId xmlns:a16="http://schemas.microsoft.com/office/drawing/2014/main" id="{EE2704A6-F441-409F-BF98-99DA96509A04}"/>
              </a:ext>
            </a:extLst>
          </p:cNvPr>
          <p:cNvSpPr txBox="1">
            <a:spLocks/>
          </p:cNvSpPr>
          <p:nvPr/>
        </p:nvSpPr>
        <p:spPr>
          <a:xfrm>
            <a:off x="276672" y="1837862"/>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400" b="1" dirty="0">
                <a:solidFill>
                  <a:schemeClr val="accent5">
                    <a:lumMod val="50000"/>
                  </a:schemeClr>
                </a:solidFill>
              </a:rPr>
              <a:t>Actiemogelijkheden</a:t>
            </a:r>
          </a:p>
        </p:txBody>
      </p:sp>
      <p:sp>
        <p:nvSpPr>
          <p:cNvPr id="8" name="Tijdelijke aanduiding voor inhoud 2">
            <a:extLst>
              <a:ext uri="{FF2B5EF4-FFF2-40B4-BE49-F238E27FC236}">
                <a16:creationId xmlns:a16="http://schemas.microsoft.com/office/drawing/2014/main" id="{EDDC905A-6DD3-48E9-BA96-E79DDAE5BEAE}"/>
              </a:ext>
            </a:extLst>
          </p:cNvPr>
          <p:cNvSpPr txBox="1">
            <a:spLocks/>
          </p:cNvSpPr>
          <p:nvPr/>
        </p:nvSpPr>
        <p:spPr>
          <a:xfrm>
            <a:off x="528990" y="2413926"/>
            <a:ext cx="7859434" cy="36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nl-BE" sz="2400" dirty="0">
                <a:solidFill>
                  <a:schemeClr val="accent5">
                    <a:lumMod val="50000"/>
                  </a:schemeClr>
                </a:solidFill>
                <a:latin typeface="Calibri"/>
              </a:rPr>
              <a:t>Adviseren</a:t>
            </a:r>
          </a:p>
          <a:p>
            <a:pPr lvl="1">
              <a:defRPr/>
            </a:pPr>
            <a:r>
              <a:rPr lang="nl-BE" sz="2000" dirty="0">
                <a:solidFill>
                  <a:prstClr val="black">
                    <a:lumMod val="65000"/>
                    <a:lumOff val="35000"/>
                  </a:prstClr>
                </a:solidFill>
                <a:latin typeface="Calibri"/>
              </a:rPr>
              <a:t>Melder</a:t>
            </a:r>
          </a:p>
          <a:p>
            <a:pPr marL="1132713" lvl="2" indent="-285750">
              <a:buFont typeface="Wingdings" panose="05000000000000000000" pitchFamily="2" charset="2"/>
              <a:buChar char="§"/>
              <a:defRPr/>
            </a:pPr>
            <a:r>
              <a:rPr lang="nl-BE" sz="1600" dirty="0">
                <a:solidFill>
                  <a:schemeClr val="accent5">
                    <a:lumMod val="60000"/>
                    <a:lumOff val="40000"/>
                  </a:schemeClr>
                </a:solidFill>
                <a:latin typeface="Calibri"/>
              </a:rPr>
              <a:t>Bijstand tijdens of na procedure</a:t>
            </a:r>
          </a:p>
          <a:p>
            <a:pPr lvl="1">
              <a:defRPr/>
            </a:pPr>
            <a:r>
              <a:rPr lang="nl-BE" sz="2000" dirty="0">
                <a:solidFill>
                  <a:prstClr val="black">
                    <a:lumMod val="65000"/>
                    <a:lumOff val="35000"/>
                  </a:prstClr>
                </a:solidFill>
                <a:latin typeface="Calibri"/>
              </a:rPr>
              <a:t>Preventiedienst, vertrouwenspersoon, </a:t>
            </a:r>
            <a:r>
              <a:rPr lang="nl-BE" sz="2000" dirty="0" err="1">
                <a:solidFill>
                  <a:prstClr val="black">
                    <a:lumMod val="65000"/>
                    <a:lumOff val="35000"/>
                  </a:prstClr>
                </a:solidFill>
                <a:latin typeface="Calibri"/>
              </a:rPr>
              <a:t>ombudsdienst</a:t>
            </a:r>
            <a:endParaRPr lang="nl-BE" sz="2000" dirty="0">
              <a:solidFill>
                <a:prstClr val="black">
                  <a:lumMod val="65000"/>
                  <a:lumOff val="35000"/>
                </a:prstClr>
              </a:solidFill>
              <a:latin typeface="Calibri"/>
            </a:endParaRPr>
          </a:p>
          <a:p>
            <a:pPr lvl="1">
              <a:defRPr/>
            </a:pPr>
            <a:r>
              <a:rPr lang="nl-BE" sz="2000" dirty="0">
                <a:solidFill>
                  <a:prstClr val="black">
                    <a:lumMod val="65000"/>
                    <a:lumOff val="35000"/>
                  </a:prstClr>
                </a:solidFill>
                <a:latin typeface="Calibri"/>
              </a:rPr>
              <a:t>Werkgever</a:t>
            </a:r>
          </a:p>
          <a:p>
            <a:pPr>
              <a:defRPr/>
            </a:pPr>
            <a:r>
              <a:rPr lang="nl-BE" sz="2400" dirty="0">
                <a:solidFill>
                  <a:schemeClr val="accent5">
                    <a:lumMod val="50000"/>
                  </a:schemeClr>
                </a:solidFill>
                <a:latin typeface="Calibri"/>
              </a:rPr>
              <a:t>Contact met tegenpartij</a:t>
            </a:r>
          </a:p>
          <a:p>
            <a:pPr lvl="1">
              <a:defRPr/>
            </a:pPr>
            <a:r>
              <a:rPr lang="nl-BE" sz="2000" dirty="0">
                <a:solidFill>
                  <a:prstClr val="black">
                    <a:lumMod val="65000"/>
                    <a:lumOff val="35000"/>
                  </a:prstClr>
                </a:solidFill>
                <a:latin typeface="Calibri"/>
              </a:rPr>
              <a:t>Klacht van slachtoffer</a:t>
            </a:r>
          </a:p>
          <a:p>
            <a:pPr lvl="1">
              <a:defRPr/>
            </a:pPr>
            <a:r>
              <a:rPr lang="nl-BE" sz="2000" dirty="0">
                <a:solidFill>
                  <a:prstClr val="black">
                    <a:lumMod val="65000"/>
                    <a:lumOff val="35000"/>
                  </a:prstClr>
                </a:solidFill>
                <a:latin typeface="Calibri"/>
              </a:rPr>
              <a:t>Overtreding van Welzijnswet en/of Genderwet</a:t>
            </a:r>
          </a:p>
          <a:p>
            <a:pPr lvl="1">
              <a:defRPr/>
            </a:pPr>
            <a:r>
              <a:rPr lang="nl-BE" sz="2000" dirty="0">
                <a:solidFill>
                  <a:prstClr val="black">
                    <a:lumMod val="65000"/>
                    <a:lumOff val="35000"/>
                  </a:prstClr>
                </a:solidFill>
                <a:latin typeface="Calibri"/>
              </a:rPr>
              <a:t>Streven naar oplossing in der minne</a:t>
            </a:r>
            <a:endParaRPr lang="nl-BE" sz="2400" dirty="0">
              <a:solidFill>
                <a:srgbClr val="4BACC6">
                  <a:lumMod val="60000"/>
                  <a:lumOff val="40000"/>
                </a:srgbClr>
              </a:solidFill>
              <a:latin typeface="Calibri"/>
            </a:endParaRPr>
          </a:p>
        </p:txBody>
      </p:sp>
    </p:spTree>
    <p:extLst>
      <p:ext uri="{BB962C8B-B14F-4D97-AF65-F5344CB8AC3E}">
        <p14:creationId xmlns:p14="http://schemas.microsoft.com/office/powerpoint/2010/main" val="4030166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9F4CFF-AB0C-4560-A2D7-43B3D57C2626}"/>
              </a:ext>
            </a:extLst>
          </p:cNvPr>
          <p:cNvSpPr>
            <a:spLocks noGrp="1"/>
          </p:cNvSpPr>
          <p:nvPr>
            <p:ph type="title"/>
          </p:nvPr>
        </p:nvSpPr>
        <p:spPr>
          <a:xfrm>
            <a:off x="457200" y="980728"/>
            <a:ext cx="8229600" cy="796950"/>
          </a:xfrm>
        </p:spPr>
        <p:txBody>
          <a:bodyPr>
            <a:normAutofit/>
          </a:bodyPr>
          <a:lstStyle/>
          <a:p>
            <a:r>
              <a:rPr lang="nl-BE" sz="3600" dirty="0"/>
              <a:t>Individuele juridische ondersteuning</a:t>
            </a:r>
          </a:p>
        </p:txBody>
      </p:sp>
      <p:sp>
        <p:nvSpPr>
          <p:cNvPr id="7" name="Tijdelijke aanduiding voor inhoud 2">
            <a:extLst>
              <a:ext uri="{FF2B5EF4-FFF2-40B4-BE49-F238E27FC236}">
                <a16:creationId xmlns:a16="http://schemas.microsoft.com/office/drawing/2014/main" id="{EE2704A6-F441-409F-BF98-99DA96509A04}"/>
              </a:ext>
            </a:extLst>
          </p:cNvPr>
          <p:cNvSpPr txBox="1">
            <a:spLocks/>
          </p:cNvSpPr>
          <p:nvPr/>
        </p:nvSpPr>
        <p:spPr>
          <a:xfrm>
            <a:off x="276672" y="1837862"/>
            <a:ext cx="8352928"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nl-BE" sz="2400" b="1" dirty="0">
                <a:solidFill>
                  <a:schemeClr val="accent5">
                    <a:lumMod val="50000"/>
                  </a:schemeClr>
                </a:solidFill>
              </a:rPr>
              <a:t>Actiemogelijkheden</a:t>
            </a:r>
          </a:p>
        </p:txBody>
      </p:sp>
      <p:sp>
        <p:nvSpPr>
          <p:cNvPr id="8" name="Tijdelijke aanduiding voor inhoud 2">
            <a:extLst>
              <a:ext uri="{FF2B5EF4-FFF2-40B4-BE49-F238E27FC236}">
                <a16:creationId xmlns:a16="http://schemas.microsoft.com/office/drawing/2014/main" id="{28564F8A-85CA-4EB4-ADA1-458C2FB95199}"/>
              </a:ext>
            </a:extLst>
          </p:cNvPr>
          <p:cNvSpPr>
            <a:spLocks noGrp="1"/>
          </p:cNvSpPr>
          <p:nvPr>
            <p:ph idx="1"/>
          </p:nvPr>
        </p:nvSpPr>
        <p:spPr>
          <a:xfrm>
            <a:off x="611560" y="2474110"/>
            <a:ext cx="10972800" cy="4513688"/>
          </a:xfrm>
        </p:spPr>
        <p:txBody>
          <a:bodyPr/>
          <a:lstStyle/>
          <a:p>
            <a:pPr marL="342900" indent="-342900" fontAlgn="auto">
              <a:spcBef>
                <a:spcPct val="20000"/>
              </a:spcBef>
              <a:spcAft>
                <a:spcPts val="0"/>
              </a:spcAft>
              <a:defRPr/>
            </a:pPr>
            <a:r>
              <a:rPr lang="nl-BE" sz="2400" dirty="0">
                <a:solidFill>
                  <a:schemeClr val="accent5">
                    <a:lumMod val="50000"/>
                  </a:schemeClr>
                </a:solidFill>
                <a:latin typeface="Calibri"/>
              </a:rPr>
              <a:t>Sensibiliseren</a:t>
            </a:r>
          </a:p>
          <a:p>
            <a:pPr marL="742950" lvl="1" indent="-285750" fontAlgn="auto">
              <a:spcBef>
                <a:spcPct val="20000"/>
              </a:spcBef>
              <a:spcAft>
                <a:spcPts val="0"/>
              </a:spcAft>
              <a:buClrTx/>
              <a:buFont typeface="Arial" pitchFamily="34" charset="0"/>
              <a:buChar char="–"/>
              <a:defRPr/>
            </a:pPr>
            <a:r>
              <a:rPr lang="nl-BE" sz="2000" dirty="0">
                <a:solidFill>
                  <a:prstClr val="black">
                    <a:lumMod val="65000"/>
                    <a:lumOff val="35000"/>
                  </a:prstClr>
                </a:solidFill>
                <a:latin typeface="Calibri"/>
              </a:rPr>
              <a:t>Pijnpunten: individueel of structureel</a:t>
            </a:r>
          </a:p>
          <a:p>
            <a:pPr marL="342900" indent="-342900" fontAlgn="auto">
              <a:spcBef>
                <a:spcPct val="20000"/>
              </a:spcBef>
              <a:spcAft>
                <a:spcPts val="0"/>
              </a:spcAft>
              <a:defRPr/>
            </a:pPr>
            <a:r>
              <a:rPr lang="nl-BE" sz="2400" dirty="0">
                <a:solidFill>
                  <a:schemeClr val="accent5">
                    <a:lumMod val="50000"/>
                  </a:schemeClr>
                </a:solidFill>
                <a:latin typeface="Calibri"/>
              </a:rPr>
              <a:t>Gerechtelijke procedure</a:t>
            </a:r>
          </a:p>
          <a:p>
            <a:pPr marL="742950" lvl="1" indent="-285750" fontAlgn="auto">
              <a:spcBef>
                <a:spcPct val="20000"/>
              </a:spcBef>
              <a:spcAft>
                <a:spcPts val="0"/>
              </a:spcAft>
              <a:buClrTx/>
              <a:buFont typeface="Arial" pitchFamily="34" charset="0"/>
              <a:buChar char="–"/>
              <a:defRPr/>
            </a:pPr>
            <a:r>
              <a:rPr lang="nl-BE" sz="2000" dirty="0">
                <a:solidFill>
                  <a:prstClr val="black">
                    <a:lumMod val="65000"/>
                    <a:lumOff val="35000"/>
                  </a:prstClr>
                </a:solidFill>
                <a:latin typeface="Calibri"/>
              </a:rPr>
              <a:t>Klacht bij Instituut of onderzoek door openbaar ministerie</a:t>
            </a:r>
          </a:p>
          <a:p>
            <a:pPr marL="742950" lvl="1" indent="-285750" fontAlgn="auto">
              <a:spcBef>
                <a:spcPct val="20000"/>
              </a:spcBef>
              <a:spcAft>
                <a:spcPts val="0"/>
              </a:spcAft>
              <a:buClrTx/>
              <a:buFont typeface="Arial" pitchFamily="34" charset="0"/>
              <a:buChar char="–"/>
              <a:defRPr/>
            </a:pPr>
            <a:r>
              <a:rPr lang="nl-BE" sz="2000" dirty="0">
                <a:solidFill>
                  <a:prstClr val="black">
                    <a:lumMod val="65000"/>
                    <a:lumOff val="35000"/>
                  </a:prstClr>
                </a:solidFill>
                <a:latin typeface="Calibri"/>
              </a:rPr>
              <a:t>Strategic </a:t>
            </a:r>
            <a:r>
              <a:rPr lang="nl-BE" sz="2000" dirty="0" err="1">
                <a:solidFill>
                  <a:prstClr val="black">
                    <a:lumMod val="65000"/>
                    <a:lumOff val="35000"/>
                  </a:prstClr>
                </a:solidFill>
                <a:latin typeface="Calibri"/>
              </a:rPr>
              <a:t>litigation</a:t>
            </a:r>
            <a:r>
              <a:rPr lang="nl-BE" sz="2000" dirty="0">
                <a:solidFill>
                  <a:prstClr val="black">
                    <a:lumMod val="65000"/>
                    <a:lumOff val="35000"/>
                  </a:prstClr>
                </a:solidFill>
                <a:latin typeface="Calibri"/>
              </a:rPr>
              <a:t> </a:t>
            </a:r>
          </a:p>
          <a:p>
            <a:pPr marL="109728" indent="0">
              <a:buNone/>
            </a:pPr>
            <a:endParaRPr lang="nl-BE" dirty="0"/>
          </a:p>
        </p:txBody>
      </p:sp>
    </p:spTree>
    <p:extLst>
      <p:ext uri="{BB962C8B-B14F-4D97-AF65-F5344CB8AC3E}">
        <p14:creationId xmlns:p14="http://schemas.microsoft.com/office/powerpoint/2010/main" val="20838300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2c6424c-536f-4179-bc65-bce013876e37" xsi:nil="true"/>
    <lcf76f155ced4ddcb4097134ff3c332f xmlns="d560918c-d769-4f3c-9b9a-bc533462a57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DC281AC130A74284703C16F14CE81A" ma:contentTypeVersion="17" ma:contentTypeDescription="Een nieuw document maken." ma:contentTypeScope="" ma:versionID="568294b162cbdbaeb578685d9f4fae08">
  <xsd:schema xmlns:xsd="http://www.w3.org/2001/XMLSchema" xmlns:xs="http://www.w3.org/2001/XMLSchema" xmlns:p="http://schemas.microsoft.com/office/2006/metadata/properties" xmlns:ns2="d560918c-d769-4f3c-9b9a-bc533462a577" xmlns:ns3="f2c6424c-536f-4179-bc65-bce013876e37" targetNamespace="http://schemas.microsoft.com/office/2006/metadata/properties" ma:root="true" ma:fieldsID="69625dbb382a0fa9a3393c18a6a09797" ns2:_="" ns3:_="">
    <xsd:import namespace="d560918c-d769-4f3c-9b9a-bc533462a577"/>
    <xsd:import namespace="f2c6424c-536f-4179-bc65-bce013876e3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60918c-d769-4f3c-9b9a-bc533462a5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06f0c581-e560-431d-b9ae-9d8734f733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c6424c-536f-4179-bc65-bce013876e37"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0e818dbc-29fb-4f90-983d-8df305222417}" ma:internalName="TaxCatchAll" ma:showField="CatchAllData" ma:web="f2c6424c-536f-4179-bc65-bce013876e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C159C1-FFC8-4D41-8E0B-2B8E7CA50220}">
  <ds:schemaRefs>
    <ds:schemaRef ds:uri="http://schemas.microsoft.com/office/2006/metadata/properties"/>
    <ds:schemaRef ds:uri="http://schemas.microsoft.com/office/infopath/2007/PartnerControls"/>
    <ds:schemaRef ds:uri="f2c6424c-536f-4179-bc65-bce013876e37"/>
    <ds:schemaRef ds:uri="d560918c-d769-4f3c-9b9a-bc533462a577"/>
  </ds:schemaRefs>
</ds:datastoreItem>
</file>

<file path=customXml/itemProps2.xml><?xml version="1.0" encoding="utf-8"?>
<ds:datastoreItem xmlns:ds="http://schemas.openxmlformats.org/officeDocument/2006/customXml" ds:itemID="{29A52744-2902-4ADD-96B1-7E09DDE341E0}">
  <ds:schemaRefs>
    <ds:schemaRef ds:uri="http://schemas.microsoft.com/sharepoint/v3/contenttype/forms"/>
  </ds:schemaRefs>
</ds:datastoreItem>
</file>

<file path=customXml/itemProps3.xml><?xml version="1.0" encoding="utf-8"?>
<ds:datastoreItem xmlns:ds="http://schemas.openxmlformats.org/officeDocument/2006/customXml" ds:itemID="{6149C38B-C526-40C7-9F19-DD18015C4F9D}"/>
</file>

<file path=docProps/app.xml><?xml version="1.0" encoding="utf-8"?>
<Properties xmlns="http://schemas.openxmlformats.org/officeDocument/2006/extended-properties" xmlns:vt="http://schemas.openxmlformats.org/officeDocument/2006/docPropsVTypes">
  <TotalTime>10197</TotalTime>
  <Words>4843</Words>
  <Application>Microsoft Office PowerPoint</Application>
  <PresentationFormat>Diavoorstelling (4:3)</PresentationFormat>
  <Paragraphs>537</Paragraphs>
  <Slides>35</Slides>
  <Notes>34</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35</vt:i4>
      </vt:variant>
    </vt:vector>
  </HeadingPairs>
  <TitlesOfParts>
    <vt:vector size="42" baseType="lpstr">
      <vt:lpstr>Arial</vt:lpstr>
      <vt:lpstr>Calibri</vt:lpstr>
      <vt:lpstr>Courier New</vt:lpstr>
      <vt:lpstr>Nunito Sans</vt:lpstr>
      <vt:lpstr>Symbol</vt:lpstr>
      <vt:lpstr>Wingdings</vt:lpstr>
      <vt:lpstr>Thème Office</vt:lpstr>
      <vt:lpstr>Beslissingsbomen inzake seksueel grensoverschrijdend gedrag</vt:lpstr>
      <vt:lpstr>PowerPoint-presentatie</vt:lpstr>
      <vt:lpstr>Individuele juridische ondersteuning</vt:lpstr>
      <vt:lpstr>Individuele juridische ondersteuning</vt:lpstr>
      <vt:lpstr>Individuele juridische ondersteuning</vt:lpstr>
      <vt:lpstr>Individuele juridische ondersteuning</vt:lpstr>
      <vt:lpstr>Individuele juridische ondersteuning</vt:lpstr>
      <vt:lpstr>Individuele juridische ondersteuning</vt:lpstr>
      <vt:lpstr>Individuele juridische ondersteuning</vt:lpstr>
      <vt:lpstr>Individuele juridische ondersteuning</vt:lpstr>
      <vt:lpstr>Individuele juridische ondersteuning</vt:lpstr>
      <vt:lpstr>Informatie- en sensibiliseringstools</vt:lpstr>
      <vt:lpstr>PowerPoint-presentatie</vt:lpstr>
      <vt:lpstr>SGG aan universiteiten</vt:lpstr>
      <vt:lpstr>SGG aan universiteiten</vt:lpstr>
      <vt:lpstr>Uitgangspunt</vt:lpstr>
      <vt:lpstr>Welk gedrag?</vt:lpstr>
      <vt:lpstr>Welke risicofactoren?</vt:lpstr>
      <vt:lpstr>Welke technieken?</vt:lpstr>
      <vt:lpstr>Regelgevend kader</vt:lpstr>
      <vt:lpstr>Welzijn op het werk</vt:lpstr>
      <vt:lpstr>Welzijn op het werk</vt:lpstr>
      <vt:lpstr>Antidiscriminatiewetgeving</vt:lpstr>
      <vt:lpstr>Strafrecht</vt:lpstr>
      <vt:lpstr>Seksisme</vt:lpstr>
      <vt:lpstr>Tuchtrecht</vt:lpstr>
      <vt:lpstr>Procedures &amp; interacties tussen procedures</vt:lpstr>
      <vt:lpstr>Actoren</vt:lpstr>
      <vt:lpstr>Actoren</vt:lpstr>
      <vt:lpstr>Enkele concrete tips</vt:lpstr>
      <vt:lpstr>Enkele concrete tips</vt:lpstr>
      <vt:lpstr>Enkele concrete tips</vt:lpstr>
      <vt:lpstr>Enkele concrete tips</vt:lpstr>
      <vt:lpstr>PowerPoint-presentatie</vt:lpstr>
      <vt:lpstr>Bedankt voor uw aandacht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 COCK Pauline</dc:creator>
  <cp:lastModifiedBy>Jo Breda</cp:lastModifiedBy>
  <cp:revision>404</cp:revision>
  <cp:lastPrinted>2023-05-24T09:27:20Z</cp:lastPrinted>
  <dcterms:created xsi:type="dcterms:W3CDTF">2013-04-12T13:12:20Z</dcterms:created>
  <dcterms:modified xsi:type="dcterms:W3CDTF">2023-08-28T09:10:44Z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0x010100A1DC281AC130A74284703C16F14CE81A</vt:lpwstr>
  </property>
  <property fmtid="{D5CDD505-2E9C-101B-9397-08002B2CF9AE}" pid="3" name="MediaServiceImageTags">
    <vt:lpwstr/>
  </property>
</Properties>
</file>