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760" r:id="rId2"/>
    <p:sldMasterId id="2147483769" r:id="rId3"/>
    <p:sldMasterId id="2147483951" r:id="rId4"/>
    <p:sldMasterId id="2147484018" r:id="rId5"/>
    <p:sldMasterId id="2147484172" r:id="rId6"/>
    <p:sldMasterId id="2147484185" r:id="rId7"/>
    <p:sldMasterId id="2147484197" r:id="rId8"/>
    <p:sldMasterId id="2147484230" r:id="rId9"/>
    <p:sldMasterId id="2147484254" r:id="rId10"/>
    <p:sldMasterId id="2147484275" r:id="rId11"/>
    <p:sldMasterId id="2147484297" r:id="rId12"/>
    <p:sldMasterId id="2147484318" r:id="rId13"/>
    <p:sldMasterId id="2147484330" r:id="rId14"/>
  </p:sldMasterIdLst>
  <p:notesMasterIdLst>
    <p:notesMasterId r:id="rId43"/>
  </p:notesMasterIdLst>
  <p:handoutMasterIdLst>
    <p:handoutMasterId r:id="rId44"/>
  </p:handoutMasterIdLst>
  <p:sldIdLst>
    <p:sldId id="672" r:id="rId15"/>
    <p:sldId id="673" r:id="rId16"/>
    <p:sldId id="1079" r:id="rId17"/>
    <p:sldId id="893" r:id="rId18"/>
    <p:sldId id="1789" r:id="rId19"/>
    <p:sldId id="1766" r:id="rId20"/>
    <p:sldId id="1402" r:id="rId21"/>
    <p:sldId id="418" r:id="rId22"/>
    <p:sldId id="454" r:id="rId23"/>
    <p:sldId id="1764" r:id="rId24"/>
    <p:sldId id="1102" r:id="rId25"/>
    <p:sldId id="1786" r:id="rId26"/>
    <p:sldId id="1787" r:id="rId27"/>
    <p:sldId id="1785" r:id="rId28"/>
    <p:sldId id="289" r:id="rId29"/>
    <p:sldId id="286" r:id="rId30"/>
    <p:sldId id="1438" r:id="rId31"/>
    <p:sldId id="1790" r:id="rId32"/>
    <p:sldId id="1446" r:id="rId33"/>
    <p:sldId id="1694" r:id="rId34"/>
    <p:sldId id="749" r:id="rId35"/>
    <p:sldId id="420" r:id="rId36"/>
    <p:sldId id="1454" r:id="rId37"/>
    <p:sldId id="1439" r:id="rId38"/>
    <p:sldId id="1440" r:id="rId39"/>
    <p:sldId id="1788" r:id="rId40"/>
    <p:sldId id="1692" r:id="rId41"/>
    <p:sldId id="760" r:id="rId42"/>
  </p:sldIdLst>
  <p:sldSz cx="9144000" cy="6858000" type="screen4x3"/>
  <p:notesSz cx="6805613" cy="9939338"/>
  <p:defaultTextStyle>
    <a:defPPr>
      <a:defRPr lang="en-GB"/>
    </a:defPPr>
    <a:lvl1pPr algn="l" rtl="0" fontAlgn="base">
      <a:spcBef>
        <a:spcPct val="0"/>
      </a:spcBef>
      <a:spcAft>
        <a:spcPct val="0"/>
      </a:spcAft>
      <a:defRPr sz="4400" kern="1200">
        <a:solidFill>
          <a:srgbClr val="F7D467"/>
        </a:solidFill>
        <a:latin typeface="Lucida Sans Unicode" pitchFamily="34" charset="0"/>
        <a:ea typeface="MS PGothic" pitchFamily="34" charset="-128"/>
        <a:cs typeface="+mn-cs"/>
      </a:defRPr>
    </a:lvl1pPr>
    <a:lvl2pPr marL="457200" algn="l" rtl="0" fontAlgn="base">
      <a:spcBef>
        <a:spcPct val="0"/>
      </a:spcBef>
      <a:spcAft>
        <a:spcPct val="0"/>
      </a:spcAft>
      <a:defRPr sz="4400" kern="1200">
        <a:solidFill>
          <a:srgbClr val="F7D467"/>
        </a:solidFill>
        <a:latin typeface="Lucida Sans Unicode" pitchFamily="34" charset="0"/>
        <a:ea typeface="MS PGothic" pitchFamily="34" charset="-128"/>
        <a:cs typeface="+mn-cs"/>
      </a:defRPr>
    </a:lvl2pPr>
    <a:lvl3pPr marL="914400" algn="l" rtl="0" fontAlgn="base">
      <a:spcBef>
        <a:spcPct val="0"/>
      </a:spcBef>
      <a:spcAft>
        <a:spcPct val="0"/>
      </a:spcAft>
      <a:defRPr sz="4400" kern="1200">
        <a:solidFill>
          <a:srgbClr val="F7D467"/>
        </a:solidFill>
        <a:latin typeface="Lucida Sans Unicode" pitchFamily="34" charset="0"/>
        <a:ea typeface="MS PGothic" pitchFamily="34" charset="-128"/>
        <a:cs typeface="+mn-cs"/>
      </a:defRPr>
    </a:lvl3pPr>
    <a:lvl4pPr marL="1371600" algn="l" rtl="0" fontAlgn="base">
      <a:spcBef>
        <a:spcPct val="0"/>
      </a:spcBef>
      <a:spcAft>
        <a:spcPct val="0"/>
      </a:spcAft>
      <a:defRPr sz="4400" kern="1200">
        <a:solidFill>
          <a:srgbClr val="F7D467"/>
        </a:solidFill>
        <a:latin typeface="Lucida Sans Unicode" pitchFamily="34" charset="0"/>
        <a:ea typeface="MS PGothic" pitchFamily="34" charset="-128"/>
        <a:cs typeface="+mn-cs"/>
      </a:defRPr>
    </a:lvl4pPr>
    <a:lvl5pPr marL="1828800" algn="l" rtl="0" fontAlgn="base">
      <a:spcBef>
        <a:spcPct val="0"/>
      </a:spcBef>
      <a:spcAft>
        <a:spcPct val="0"/>
      </a:spcAft>
      <a:defRPr sz="4400" kern="1200">
        <a:solidFill>
          <a:srgbClr val="F7D467"/>
        </a:solidFill>
        <a:latin typeface="Lucida Sans Unicode" pitchFamily="34" charset="0"/>
        <a:ea typeface="MS PGothic" pitchFamily="34" charset="-128"/>
        <a:cs typeface="+mn-cs"/>
      </a:defRPr>
    </a:lvl5pPr>
    <a:lvl6pPr marL="2286000" algn="l" defTabSz="914400" rtl="0" eaLnBrk="1" latinLnBrk="0" hangingPunct="1">
      <a:defRPr sz="4400" kern="1200">
        <a:solidFill>
          <a:srgbClr val="F7D467"/>
        </a:solidFill>
        <a:latin typeface="Lucida Sans Unicode" pitchFamily="34" charset="0"/>
        <a:ea typeface="MS PGothic" pitchFamily="34" charset="-128"/>
        <a:cs typeface="+mn-cs"/>
      </a:defRPr>
    </a:lvl6pPr>
    <a:lvl7pPr marL="2743200" algn="l" defTabSz="914400" rtl="0" eaLnBrk="1" latinLnBrk="0" hangingPunct="1">
      <a:defRPr sz="4400" kern="1200">
        <a:solidFill>
          <a:srgbClr val="F7D467"/>
        </a:solidFill>
        <a:latin typeface="Lucida Sans Unicode" pitchFamily="34" charset="0"/>
        <a:ea typeface="MS PGothic" pitchFamily="34" charset="-128"/>
        <a:cs typeface="+mn-cs"/>
      </a:defRPr>
    </a:lvl7pPr>
    <a:lvl8pPr marL="3200400" algn="l" defTabSz="914400" rtl="0" eaLnBrk="1" latinLnBrk="0" hangingPunct="1">
      <a:defRPr sz="4400" kern="1200">
        <a:solidFill>
          <a:srgbClr val="F7D467"/>
        </a:solidFill>
        <a:latin typeface="Lucida Sans Unicode" pitchFamily="34" charset="0"/>
        <a:ea typeface="MS PGothic" pitchFamily="34" charset="-128"/>
        <a:cs typeface="+mn-cs"/>
      </a:defRPr>
    </a:lvl8pPr>
    <a:lvl9pPr marL="3657600" algn="l" defTabSz="914400" rtl="0" eaLnBrk="1" latinLnBrk="0" hangingPunct="1">
      <a:defRPr sz="4400" kern="1200">
        <a:solidFill>
          <a:srgbClr val="F7D467"/>
        </a:solidFill>
        <a:latin typeface="Lucida Sans Unicode"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08F"/>
    <a:srgbClr val="F9BDDC"/>
    <a:srgbClr val="4D4D4D"/>
    <a:srgbClr val="F7D467"/>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9830" autoAdjust="0"/>
  </p:normalViewPr>
  <p:slideViewPr>
    <p:cSldViewPr>
      <p:cViewPr varScale="1">
        <p:scale>
          <a:sx n="89" d="100"/>
          <a:sy n="89" d="100"/>
        </p:scale>
        <p:origin x="113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10"/>
    </p:cViewPr>
  </p:sorterViewPr>
  <p:notesViewPr>
    <p:cSldViewPr>
      <p:cViewPr>
        <p:scale>
          <a:sx n="100" d="100"/>
          <a:sy n="100" d="100"/>
        </p:scale>
        <p:origin x="1576" y="-96"/>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6563" cy="463550"/>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defTabSz="931863" eaLnBrk="0" hangingPunct="0">
              <a:defRPr sz="1200" b="0">
                <a:solidFill>
                  <a:schemeClr val="tx1"/>
                </a:solidFill>
                <a:latin typeface="Times New Roman" pitchFamily="18" charset="0"/>
                <a:ea typeface="+mn-ea"/>
                <a:cs typeface="+mn-cs"/>
              </a:defRPr>
            </a:lvl1pPr>
          </a:lstStyle>
          <a:p>
            <a:pPr>
              <a:defRPr/>
            </a:pPr>
            <a:endParaRPr lang="en-GB"/>
          </a:p>
        </p:txBody>
      </p:sp>
      <p:sp>
        <p:nvSpPr>
          <p:cNvPr id="25603" name="Rectangle 3"/>
          <p:cNvSpPr>
            <a:spLocks noGrp="1" noChangeArrowheads="1"/>
          </p:cNvSpPr>
          <p:nvPr>
            <p:ph type="dt" sz="quarter" idx="1"/>
          </p:nvPr>
        </p:nvSpPr>
        <p:spPr bwMode="auto">
          <a:xfrm>
            <a:off x="3859213" y="0"/>
            <a:ext cx="2978150" cy="463550"/>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defTabSz="931863" eaLnBrk="0" hangingPunct="0">
              <a:defRPr sz="1200" b="0">
                <a:solidFill>
                  <a:schemeClr val="tx1"/>
                </a:solidFill>
                <a:latin typeface="Times New Roman" pitchFamily="18" charset="0"/>
                <a:ea typeface="+mn-ea"/>
                <a:cs typeface="+mn-cs"/>
              </a:defRPr>
            </a:lvl1pPr>
          </a:lstStyle>
          <a:p>
            <a:pPr>
              <a:defRPr/>
            </a:pPr>
            <a:endParaRPr lang="en-GB"/>
          </a:p>
        </p:txBody>
      </p:sp>
      <p:sp>
        <p:nvSpPr>
          <p:cNvPr id="25604" name="Rectangle 4"/>
          <p:cNvSpPr>
            <a:spLocks noGrp="1" noChangeArrowheads="1"/>
          </p:cNvSpPr>
          <p:nvPr>
            <p:ph type="ftr" sz="quarter" idx="2"/>
          </p:nvPr>
        </p:nvSpPr>
        <p:spPr bwMode="auto">
          <a:xfrm>
            <a:off x="0" y="9402763"/>
            <a:ext cx="2976563" cy="539750"/>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defTabSz="931863" eaLnBrk="0" hangingPunct="0">
              <a:defRPr sz="1200" b="0">
                <a:solidFill>
                  <a:schemeClr val="tx1"/>
                </a:solidFill>
                <a:latin typeface="Times New Roman" pitchFamily="18" charset="0"/>
                <a:ea typeface="+mn-ea"/>
                <a:cs typeface="+mn-cs"/>
              </a:defRPr>
            </a:lvl1pPr>
          </a:lstStyle>
          <a:p>
            <a:pPr>
              <a:defRPr/>
            </a:pPr>
            <a:endParaRPr lang="en-GB"/>
          </a:p>
        </p:txBody>
      </p:sp>
      <p:sp>
        <p:nvSpPr>
          <p:cNvPr id="25605" name="Rectangle 5"/>
          <p:cNvSpPr>
            <a:spLocks noGrp="1" noChangeArrowheads="1"/>
          </p:cNvSpPr>
          <p:nvPr>
            <p:ph type="sldNum" sz="quarter" idx="3"/>
          </p:nvPr>
        </p:nvSpPr>
        <p:spPr bwMode="auto">
          <a:xfrm>
            <a:off x="3859213" y="9402763"/>
            <a:ext cx="2978150" cy="539750"/>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defTabSz="931863" eaLnBrk="0" hangingPunct="0">
              <a:defRPr sz="1200" b="0">
                <a:solidFill>
                  <a:schemeClr val="tx1"/>
                </a:solidFill>
                <a:latin typeface="Times New Roman" charset="0"/>
                <a:ea typeface="ＭＳ Ｐゴシック" charset="-128"/>
                <a:cs typeface="+mn-cs"/>
              </a:defRPr>
            </a:lvl1pPr>
          </a:lstStyle>
          <a:p>
            <a:pPr>
              <a:defRPr/>
            </a:pPr>
            <a:fld id="{4BD1324F-3094-4D53-9E84-23BB7CA78CCB}" type="slidenum">
              <a:rPr lang="en-GB"/>
              <a:pPr>
                <a:defRPr/>
              </a:pPr>
              <a:t>‹nr.›</a:t>
            </a:fld>
            <a:endParaRPr lang="en-GB"/>
          </a:p>
        </p:txBody>
      </p:sp>
    </p:spTree>
    <p:extLst>
      <p:ext uri="{BB962C8B-B14F-4D97-AF65-F5344CB8AC3E}">
        <p14:creationId xmlns:p14="http://schemas.microsoft.com/office/powerpoint/2010/main" val="74111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defTabSz="931863" eaLnBrk="0" hangingPunct="0">
              <a:defRPr sz="1200" b="0">
                <a:solidFill>
                  <a:schemeClr val="tx1"/>
                </a:solidFill>
                <a:latin typeface="Times New Roman" pitchFamily="18" charset="0"/>
                <a:ea typeface="+mn-ea"/>
                <a:cs typeface="+mn-cs"/>
              </a:defRPr>
            </a:lvl1pPr>
          </a:lstStyle>
          <a:p>
            <a:pPr>
              <a:defRPr/>
            </a:pPr>
            <a:endParaRPr lang="en-GB"/>
          </a:p>
        </p:txBody>
      </p:sp>
      <p:sp>
        <p:nvSpPr>
          <p:cNvPr id="9219" name="Rectangle 3"/>
          <p:cNvSpPr>
            <a:spLocks noGrp="1" noChangeArrowheads="1"/>
          </p:cNvSpPr>
          <p:nvPr>
            <p:ph type="dt" idx="1"/>
          </p:nvPr>
        </p:nvSpPr>
        <p:spPr bwMode="auto">
          <a:xfrm>
            <a:off x="3854450" y="0"/>
            <a:ext cx="2951163" cy="49688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defTabSz="931863" eaLnBrk="0" hangingPunct="0">
              <a:defRPr sz="1200" b="0">
                <a:solidFill>
                  <a:schemeClr val="tx1"/>
                </a:solidFill>
                <a:latin typeface="Times New Roman" pitchFamily="18" charset="0"/>
                <a:ea typeface="+mn-ea"/>
                <a:cs typeface="+mn-cs"/>
              </a:defRPr>
            </a:lvl1pPr>
          </a:lstStyle>
          <a:p>
            <a:pPr>
              <a:defRPr/>
            </a:pPr>
            <a:endParaRPr lang="en-GB"/>
          </a:p>
        </p:txBody>
      </p:sp>
      <p:sp>
        <p:nvSpPr>
          <p:cNvPr id="5120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08050" y="4721225"/>
            <a:ext cx="4989513" cy="447198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44038"/>
            <a:ext cx="2951163" cy="495300"/>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defTabSz="931863" eaLnBrk="0" hangingPunct="0">
              <a:defRPr sz="1200" b="0">
                <a:solidFill>
                  <a:schemeClr val="tx1"/>
                </a:solidFill>
                <a:latin typeface="Times New Roman" pitchFamily="18" charset="0"/>
                <a:ea typeface="+mn-ea"/>
                <a:cs typeface="+mn-cs"/>
              </a:defRPr>
            </a:lvl1pPr>
          </a:lstStyle>
          <a:p>
            <a:pPr>
              <a:defRPr/>
            </a:pPr>
            <a:endParaRPr lang="en-GB"/>
          </a:p>
        </p:txBody>
      </p:sp>
      <p:sp>
        <p:nvSpPr>
          <p:cNvPr id="9223" name="Rectangle 7"/>
          <p:cNvSpPr>
            <a:spLocks noGrp="1" noChangeArrowheads="1"/>
          </p:cNvSpPr>
          <p:nvPr>
            <p:ph type="sldNum" sz="quarter" idx="5"/>
          </p:nvPr>
        </p:nvSpPr>
        <p:spPr bwMode="auto">
          <a:xfrm>
            <a:off x="3854450" y="9444038"/>
            <a:ext cx="2951163" cy="495300"/>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defTabSz="931863" eaLnBrk="0" hangingPunct="0">
              <a:defRPr sz="1200" b="0">
                <a:solidFill>
                  <a:schemeClr val="tx1"/>
                </a:solidFill>
                <a:latin typeface="Times New Roman" charset="0"/>
                <a:ea typeface="ＭＳ Ｐゴシック" charset="-128"/>
                <a:cs typeface="+mn-cs"/>
              </a:defRPr>
            </a:lvl1pPr>
          </a:lstStyle>
          <a:p>
            <a:pPr>
              <a:defRPr/>
            </a:pPr>
            <a:fld id="{1C11CACE-723E-4DE3-B359-F3A8486381D1}" type="slidenum">
              <a:rPr lang="en-GB"/>
              <a:pPr>
                <a:defRPr/>
              </a:pPr>
              <a:t>‹nr.›</a:t>
            </a:fld>
            <a:endParaRPr lang="en-GB"/>
          </a:p>
        </p:txBody>
      </p:sp>
    </p:spTree>
    <p:extLst>
      <p:ext uri="{BB962C8B-B14F-4D97-AF65-F5344CB8AC3E}">
        <p14:creationId xmlns:p14="http://schemas.microsoft.com/office/powerpoint/2010/main" val="4205920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7602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a:p>
        </p:txBody>
      </p:sp>
    </p:spTree>
    <p:extLst>
      <p:ext uri="{BB962C8B-B14F-4D97-AF65-F5344CB8AC3E}">
        <p14:creationId xmlns:p14="http://schemas.microsoft.com/office/powerpoint/2010/main" val="286808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a:p>
        </p:txBody>
      </p:sp>
    </p:spTree>
    <p:extLst>
      <p:ext uri="{BB962C8B-B14F-4D97-AF65-F5344CB8AC3E}">
        <p14:creationId xmlns:p14="http://schemas.microsoft.com/office/powerpoint/2010/main" val="144803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a:p>
        </p:txBody>
      </p:sp>
    </p:spTree>
    <p:extLst>
      <p:ext uri="{BB962C8B-B14F-4D97-AF65-F5344CB8AC3E}">
        <p14:creationId xmlns:p14="http://schemas.microsoft.com/office/powerpoint/2010/main" val="313725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these two groups, we can also see that mental health is significantly worse in those who ever experienced hands-on sexual violence. All this comes of course from cross-sectional data and we cannot say whether these symptoms were present before or whether they are a consequence of the experiences reported. </a:t>
            </a:r>
          </a:p>
          <a:p>
            <a:r>
              <a:rPr lang="en-US" dirty="0"/>
              <a:t>60% reported depressive symptoms in the past two weeks as compared to 41%</a:t>
            </a:r>
          </a:p>
          <a:p>
            <a:r>
              <a:rPr lang="en-US" dirty="0"/>
              <a:t>Rates of self-harming behavior over the entire lifespan were two times higher and suicide attempts three times higher in victims. </a:t>
            </a:r>
          </a:p>
          <a:p>
            <a:r>
              <a:rPr lang="en-US" dirty="0"/>
              <a:t>Furthermore, about twice as many victims reported anxiety symptoms over the past two weeks than non-victims and post-traumatic stress symptoms were reported by 21% of sexual violence victims as compared to 8% in non-victims.</a:t>
            </a:r>
          </a:p>
          <a:p>
            <a:r>
              <a:rPr lang="en-US" dirty="0"/>
              <a:t>These rates are quite high overall, not only in victims. Rates found in a national representative health survey in 2018, so just the year before this survey took place,  are much lower. They used the same scales but our rates for depressive symptoms for example are twice as high. One reason for this could be that the health survey was done with interviews while we used a self-administered online survey. SO the feeling of anonymity was likely higher while interview may lead to more socially desirable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B4A97-B55E-4B6E-876A-47456F7E6D6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60403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people who ever experienced hands-on violence with those who did not, we see that victims are significantly more likely to consume alcohol or other drugs than on victims. For problematic drinking behavior as measured with the AUDIT_C scale this applies to 45% of victimized persons compared to 37% of non-victimized person. Use of sleep medication or other sedatives is 50% more likely in victims. They were also 70% more likely to have ever consumed cannabis and almost twice as likely to have ever consumed stimulants such as cocaine or ecstasy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B4A97-B55E-4B6E-876A-47456F7E6D6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69049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BE" dirty="0"/>
              <a:t>What Will I Do?</a:t>
            </a:r>
          </a:p>
          <a:p>
            <a:r>
              <a:rPr lang="en-GB" altLang="nl-BE" dirty="0"/>
              <a:t>Once participants determined that there was a need for help and considered what resources they could utilize, they evaluated whether they were willing to utilize these resources by assessing possible consequences. Two related concepts emerged in their evaluation: What Will People Think and Shame.</a:t>
            </a:r>
            <a:endParaRPr lang="en-US" altLang="nl-BE" dirty="0"/>
          </a:p>
        </p:txBody>
      </p:sp>
    </p:spTree>
    <p:extLst>
      <p:ext uri="{BB962C8B-B14F-4D97-AF65-F5344CB8AC3E}">
        <p14:creationId xmlns:p14="http://schemas.microsoft.com/office/powerpoint/2010/main" val="226396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1300368"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428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a:p>
        </p:txBody>
      </p:sp>
    </p:spTree>
    <p:extLst>
      <p:ext uri="{BB962C8B-B14F-4D97-AF65-F5344CB8AC3E}">
        <p14:creationId xmlns:p14="http://schemas.microsoft.com/office/powerpoint/2010/main" val="55253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B4A97-B55E-4B6E-876A-47456F7E6D6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19834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8812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7228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a:p>
        </p:txBody>
      </p:sp>
    </p:spTree>
    <p:extLst>
      <p:ext uri="{BB962C8B-B14F-4D97-AF65-F5344CB8AC3E}">
        <p14:creationId xmlns:p14="http://schemas.microsoft.com/office/powerpoint/2010/main" val="1449014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0026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9973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7353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nl-BE"/>
          </a:p>
        </p:txBody>
      </p:sp>
    </p:spTree>
    <p:extLst>
      <p:ext uri="{BB962C8B-B14F-4D97-AF65-F5344CB8AC3E}">
        <p14:creationId xmlns:p14="http://schemas.microsoft.com/office/powerpoint/2010/main" val="24641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NL</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B4A97-B55E-4B6E-876A-47456F7E6D6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47183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B4A97-B55E-4B6E-876A-47456F7E6D6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44455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1300368"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02689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a:p>
        </p:txBody>
      </p:sp>
    </p:spTree>
    <p:extLst>
      <p:ext uri="{BB962C8B-B14F-4D97-AF65-F5344CB8AC3E}">
        <p14:creationId xmlns:p14="http://schemas.microsoft.com/office/powerpoint/2010/main" val="303575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pPr>
                <a:defRPr/>
              </a:pPr>
              <a:t>‹nr.›</a:t>
            </a:fld>
            <a:endParaRPr lang="en-GB"/>
          </a:p>
        </p:txBody>
      </p:sp>
    </p:spTree>
    <p:extLst>
      <p:ext uri="{BB962C8B-B14F-4D97-AF65-F5344CB8AC3E}">
        <p14:creationId xmlns:p14="http://schemas.microsoft.com/office/powerpoint/2010/main" val="300865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pPr>
                <a:defRPr/>
              </a:pPr>
              <a:t>‹nr.›</a:t>
            </a:fld>
            <a:endParaRPr lang="en-GB"/>
          </a:p>
        </p:txBody>
      </p:sp>
    </p:spTree>
    <p:extLst>
      <p:ext uri="{BB962C8B-B14F-4D97-AF65-F5344CB8AC3E}">
        <p14:creationId xmlns:p14="http://schemas.microsoft.com/office/powerpoint/2010/main" val="17005552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4" name="Date Placeholder 3"/>
          <p:cNvSpPr>
            <a:spLocks noGrp="1"/>
          </p:cNvSpPr>
          <p:nvPr>
            <p:ph type="dt" sz="half" idx="10"/>
          </p:nvPr>
        </p:nvSpPr>
        <p:spPr/>
        <p:txBody>
          <a:bodyPr/>
          <a:lstStyle/>
          <a:p>
            <a:endParaRPr lang="nl-BE" noProof="0" dirty="0"/>
          </a:p>
        </p:txBody>
      </p:sp>
      <p:sp>
        <p:nvSpPr>
          <p:cNvPr id="5" name="Footer Placeholder 4"/>
          <p:cNvSpPr>
            <a:spLocks noGrp="1"/>
          </p:cNvSpPr>
          <p:nvPr>
            <p:ph type="ftr" sz="quarter" idx="11"/>
          </p:nvPr>
        </p:nvSpPr>
        <p:spPr/>
        <p:txBody>
          <a:bodyPr/>
          <a:lstStyle/>
          <a:p>
            <a:r>
              <a:rPr lang="nl-BE" noProof="0"/>
              <a:t>Hulpzoekgedrag en onthulling na SGOG- Keygnaert I- VLIR LNE- 19062023</a:t>
            </a:r>
            <a:endParaRPr lang="nl-BE" noProof="0" dirty="0"/>
          </a:p>
        </p:txBody>
      </p:sp>
      <p:sp>
        <p:nvSpPr>
          <p:cNvPr id="8" name="Picture Placeholder 7"/>
          <p:cNvSpPr>
            <a:spLocks noGrp="1"/>
          </p:cNvSpPr>
          <p:nvPr>
            <p:ph type="pic" sz="quarter" idx="13" hasCustomPrompt="1"/>
          </p:nvPr>
        </p:nvSpPr>
        <p:spPr>
          <a:xfrm>
            <a:off x="5328838" y="964630"/>
            <a:ext cx="3322468" cy="4568906"/>
          </a:xfrm>
        </p:spPr>
        <p:txBody>
          <a:bodyPr/>
          <a:lstStyle>
            <a:lvl1pPr marL="45211"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12" name="Content Placeholder 2"/>
          <p:cNvSpPr>
            <a:spLocks noGrp="1"/>
          </p:cNvSpPr>
          <p:nvPr>
            <p:ph idx="1" hasCustomPrompt="1"/>
          </p:nvPr>
        </p:nvSpPr>
        <p:spPr>
          <a:xfrm>
            <a:off x="440794" y="839787"/>
            <a:ext cx="4452108" cy="4708125"/>
          </a:xfrm>
        </p:spPr>
        <p:txBody>
          <a:bodyPr/>
          <a:lstStyle>
            <a:lvl1pPr defTabSz="241127">
              <a:lnSpc>
                <a:spcPct val="120000"/>
              </a:lnSpc>
              <a:defRPr/>
            </a:lvl1pPr>
            <a:lvl2pPr>
              <a:lnSpc>
                <a:spcPct val="120000"/>
              </a:lnSpc>
              <a:defRPr/>
            </a:lvl2pPr>
            <a:lvl3pPr defTabSz="241127">
              <a:lnSpc>
                <a:spcPct val="120000"/>
              </a:lnSpc>
              <a:defRPr/>
            </a:lvl3pPr>
            <a:lvl4pPr defTabSz="241127">
              <a:lnSpc>
                <a:spcPct val="120000"/>
              </a:lnSpc>
              <a:defRPr/>
            </a:lvl4pPr>
            <a:lvl5pPr defTabSz="241127">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38873104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Date Placeholder 2"/>
          <p:cNvSpPr>
            <a:spLocks noGrp="1"/>
          </p:cNvSpPr>
          <p:nvPr>
            <p:ph type="dt" sz="half" idx="10"/>
          </p:nvPr>
        </p:nvSpPr>
        <p:spPr/>
        <p:txBody>
          <a:bodyPr/>
          <a:lstStyle/>
          <a:p>
            <a:endParaRPr lang="nl-BE" noProof="0" dirty="0"/>
          </a:p>
        </p:txBody>
      </p:sp>
      <p:sp>
        <p:nvSpPr>
          <p:cNvPr id="4" name="Footer Placeholder 3"/>
          <p:cNvSpPr>
            <a:spLocks noGrp="1"/>
          </p:cNvSpPr>
          <p:nvPr>
            <p:ph type="ftr" sz="quarter" idx="11"/>
          </p:nvPr>
        </p:nvSpPr>
        <p:spPr/>
        <p:txBody>
          <a:bodyPr/>
          <a:lstStyle/>
          <a:p>
            <a:r>
              <a:rPr lang="nl-BE" noProof="0"/>
              <a:t>Hulpzoekgedrag en onthulling na SGOG- Keygnaert I- VLIR LNE- 19062023</a:t>
            </a:r>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dirty="0"/>
          </a:p>
        </p:txBody>
      </p:sp>
      <p:sp>
        <p:nvSpPr>
          <p:cNvPr id="7" name="Picture Placeholder 6"/>
          <p:cNvSpPr>
            <a:spLocks noGrp="1"/>
          </p:cNvSpPr>
          <p:nvPr>
            <p:ph type="pic" sz="quarter" idx="13" hasCustomPrompt="1"/>
          </p:nvPr>
        </p:nvSpPr>
        <p:spPr>
          <a:xfrm>
            <a:off x="502082" y="964406"/>
            <a:ext cx="8163780" cy="4571438"/>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12835176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noProof="0" dirty="0"/>
          </a:p>
        </p:txBody>
      </p:sp>
      <p:sp>
        <p:nvSpPr>
          <p:cNvPr id="3" name="Footer Placeholder 2"/>
          <p:cNvSpPr>
            <a:spLocks noGrp="1"/>
          </p:cNvSpPr>
          <p:nvPr>
            <p:ph type="ftr" sz="quarter" idx="11"/>
          </p:nvPr>
        </p:nvSpPr>
        <p:spPr/>
        <p:txBody>
          <a:bodyPr/>
          <a:lstStyle/>
          <a:p>
            <a:r>
              <a:rPr lang="nl-BE" noProof="0"/>
              <a:t>Hulpzoekgedrag en onthulling na SGOG- Keygnaert I- VLIR LNE- 19062023</a:t>
            </a:r>
            <a:endParaRPr lang="nl-NL" noProof="0" dirty="0"/>
          </a:p>
        </p:txBody>
      </p:sp>
      <p:sp>
        <p:nvSpPr>
          <p:cNvPr id="7" name="Covering Background"/>
          <p:cNvSpPr/>
          <p:nvPr userDrawn="1"/>
        </p:nvSpPr>
        <p:spPr>
          <a:xfrm>
            <a:off x="0" y="0"/>
            <a:ext cx="914343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noProof="0" dirty="0"/>
          </a:p>
        </p:txBody>
      </p:sp>
      <p:sp>
        <p:nvSpPr>
          <p:cNvPr id="6" name="Picture Placeholder 5"/>
          <p:cNvSpPr>
            <a:spLocks noGrp="1"/>
          </p:cNvSpPr>
          <p:nvPr>
            <p:ph type="pic" sz="quarter" idx="12" hasCustomPrompt="1"/>
          </p:nvPr>
        </p:nvSpPr>
        <p:spPr>
          <a:xfrm>
            <a:off x="0" y="0"/>
            <a:ext cx="9143433" cy="6858000"/>
          </a:xfrm>
        </p:spPr>
        <p:txBody>
          <a:bodyPr/>
          <a:lstStyle>
            <a:lvl1pPr marL="45211"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24824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5" name="Tijdelijke aanduiding voor tekst 4"/>
          <p:cNvSpPr>
            <a:spLocks noGrp="1"/>
          </p:cNvSpPr>
          <p:nvPr>
            <p:ph type="body" sz="quarter" idx="10" hasCustomPrompt="1"/>
          </p:nvPr>
        </p:nvSpPr>
        <p:spPr bwMode="white">
          <a:xfrm>
            <a:off x="4860296" y="2176875"/>
            <a:ext cx="3827484" cy="1207947"/>
          </a:xfrm>
        </p:spPr>
        <p:txBody>
          <a:bodyPr>
            <a:normAutofit/>
          </a:bodyPr>
          <a:lstStyle>
            <a:lvl1pPr marL="0" indent="0">
              <a:lnSpc>
                <a:spcPts val="1846"/>
              </a:lnSpc>
              <a:buNone/>
              <a:defRPr sz="1266">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680881" y="1225716"/>
            <a:ext cx="3912889" cy="4056750"/>
          </a:xfrm>
        </p:spPr>
        <p:txBody>
          <a:bodyPr anchor="t" anchorCtr="0">
            <a:noAutofit/>
          </a:bodyPr>
          <a:lstStyle>
            <a:lvl1pPr algn="l">
              <a:lnSpc>
                <a:spcPts val="1846"/>
              </a:lnSpc>
              <a:defRPr sz="1319"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723349" y="1285875"/>
            <a:ext cx="7916968"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2449248" cy="979594"/>
          </a:xfrm>
          <a:prstGeom prst="rect">
            <a:avLst/>
          </a:prstGeom>
        </p:spPr>
      </p:pic>
    </p:spTree>
    <p:extLst>
      <p:ext uri="{BB962C8B-B14F-4D97-AF65-F5344CB8AC3E}">
        <p14:creationId xmlns:p14="http://schemas.microsoft.com/office/powerpoint/2010/main" val="32241406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3610576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2472186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5897392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6277909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6785116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73142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pPr>
                <a:defRPr/>
              </a:pPr>
              <a:t>‹nr.›</a:t>
            </a:fld>
            <a:endParaRPr lang="en-GB"/>
          </a:p>
        </p:txBody>
      </p:sp>
    </p:spTree>
    <p:extLst>
      <p:ext uri="{BB962C8B-B14F-4D97-AF65-F5344CB8AC3E}">
        <p14:creationId xmlns:p14="http://schemas.microsoft.com/office/powerpoint/2010/main" val="2054552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7612347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0909507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4628052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0106571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158474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dirty="0">
              <a:solidFill>
                <a:prstClr val="white"/>
              </a:solidFill>
            </a:endParaRPr>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smtClean="0"/>
              <a:pPr/>
              <a:t>‹nr.›</a:t>
            </a:fld>
            <a:endParaRPr lang="nl-BE" dirty="0"/>
          </a:p>
        </p:txBody>
      </p:sp>
      <p:sp>
        <p:nvSpPr>
          <p:cNvPr id="10" name="Rectangle 9"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solidFill>
                <a:prstClr val="white"/>
              </a:solidFill>
            </a:endParaRPr>
          </a:p>
        </p:txBody>
      </p:sp>
    </p:spTree>
    <p:extLst>
      <p:ext uri="{BB962C8B-B14F-4D97-AF65-F5344CB8AC3E}">
        <p14:creationId xmlns:p14="http://schemas.microsoft.com/office/powerpoint/2010/main" val="24806411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nl-BE"/>
              <a:t>Hulpzoekgedrag en onthulling na SGOG- Keygnaert I- VLIR LNE- 19062023</a:t>
            </a:r>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0506" y="1605709"/>
            <a:ext cx="2531726" cy="2933944"/>
          </a:xfrm>
          <a:prstGeom prst="rect">
            <a:avLst/>
          </a:prstGeom>
        </p:spPr>
      </p:pic>
    </p:spTree>
    <p:extLst>
      <p:ext uri="{BB962C8B-B14F-4D97-AF65-F5344CB8AC3E}">
        <p14:creationId xmlns:p14="http://schemas.microsoft.com/office/powerpoint/2010/main" val="37878816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2" name="Title 1"/>
          <p:cNvSpPr>
            <a:spLocks noGrp="1"/>
          </p:cNvSpPr>
          <p:nvPr>
            <p:ph type="ctrTitle"/>
          </p:nvPr>
        </p:nvSpPr>
        <p:spPr bwMode="white">
          <a:xfrm>
            <a:off x="680881" y="1607344"/>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676841" y="4833784"/>
            <a:ext cx="8011382" cy="410063"/>
          </a:xfrm>
        </p:spPr>
        <p:txBody>
          <a:bodyPr>
            <a:normAutofit/>
          </a:bodyPr>
          <a:lstStyle>
            <a:lvl1pPr marL="0" indent="0" algn="l">
              <a:lnSpc>
                <a:spcPts val="1899"/>
              </a:lnSpc>
              <a:buNone/>
              <a:defRPr sz="1582">
                <a:solidFill>
                  <a:srgbClr val="FFD200"/>
                </a:solidFill>
              </a:defRPr>
            </a:lvl1pPr>
            <a:lvl2pPr marL="342907" indent="0" algn="ctr">
              <a:buNone/>
              <a:defRPr sz="1500"/>
            </a:lvl2pPr>
            <a:lvl3pPr marL="685814" indent="0" algn="ctr">
              <a:buNone/>
              <a:defRPr sz="1350"/>
            </a:lvl3pPr>
            <a:lvl4pPr marL="1028721" indent="0" algn="ctr">
              <a:buNone/>
              <a:defRPr sz="1200"/>
            </a:lvl4pPr>
            <a:lvl5pPr marL="1371628" indent="0" algn="ctr">
              <a:buNone/>
              <a:defRPr sz="1200"/>
            </a:lvl5pPr>
            <a:lvl6pPr marL="1714536" indent="0" algn="ctr">
              <a:buNone/>
              <a:defRPr sz="1200"/>
            </a:lvl6pPr>
            <a:lvl7pPr marL="2057443" indent="0" algn="ctr">
              <a:buNone/>
              <a:defRPr sz="1200"/>
            </a:lvl7pPr>
            <a:lvl8pPr marL="2400350" indent="0" algn="ctr">
              <a:buNone/>
              <a:defRPr sz="1200"/>
            </a:lvl8pPr>
            <a:lvl9pPr marL="2743257" indent="0" algn="ctr">
              <a:buNone/>
              <a:defRPr sz="1200"/>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723349" y="4505625"/>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2" name="Picture Placeholder 11"/>
          <p:cNvSpPr>
            <a:spLocks noGrp="1"/>
          </p:cNvSpPr>
          <p:nvPr>
            <p:ph type="pic" sz="quarter" idx="11" hasCustomPrompt="1"/>
          </p:nvPr>
        </p:nvSpPr>
        <p:spPr>
          <a:xfrm>
            <a:off x="1687814" y="5882625"/>
            <a:ext cx="1205581" cy="653063"/>
          </a:xfrm>
        </p:spPr>
        <p:txBody>
          <a:bodyPr/>
          <a:lstStyle>
            <a:lvl1pPr>
              <a:defRPr sz="844">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3013004" y="5882625"/>
            <a:ext cx="1205581" cy="653063"/>
          </a:xfrm>
        </p:spPr>
        <p:txBody>
          <a:bodyPr/>
          <a:lstStyle>
            <a:lvl1pPr>
              <a:defRPr sz="844">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4340093" y="5882625"/>
            <a:ext cx="1224567" cy="653063"/>
          </a:xfrm>
        </p:spPr>
        <p:txBody>
          <a:bodyPr/>
          <a:lstStyle>
            <a:lvl1pPr>
              <a:defRPr sz="844">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5667182" y="5882625"/>
            <a:ext cx="1224567" cy="653063"/>
          </a:xfrm>
        </p:spPr>
        <p:txBody>
          <a:bodyPr/>
          <a:lstStyle>
            <a:lvl1pPr>
              <a:defRPr sz="844">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4525165" y="277740"/>
            <a:ext cx="4374267" cy="379688"/>
          </a:xfrm>
        </p:spPr>
        <p:txBody>
          <a:bodyPr anchor="b" anchorCtr="0">
            <a:normAutofit/>
          </a:bodyPr>
          <a:lstStyle>
            <a:lvl1pPr>
              <a:lnSpc>
                <a:spcPts val="897"/>
              </a:lnSpc>
              <a:defRPr sz="738" b="1" i="0" u="sng" cap="all" baseline="0">
                <a:solidFill>
                  <a:srgbClr val="1E64C8"/>
                </a:solidFill>
                <a:uFill>
                  <a:solidFill>
                    <a:schemeClr val="bg1"/>
                  </a:solidFill>
                </a:uFill>
              </a:defRPr>
            </a:lvl1pPr>
            <a:lvl2pPr marL="0" indent="0">
              <a:lnSpc>
                <a:spcPts val="897"/>
              </a:lnSpc>
              <a:buNone/>
              <a:defRPr sz="738"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1959191" cy="979594"/>
          </a:xfrm>
          <a:prstGeom prst="rect">
            <a:avLst/>
          </a:prstGeom>
        </p:spPr>
      </p:pic>
    </p:spTree>
    <p:extLst>
      <p:ext uri="{BB962C8B-B14F-4D97-AF65-F5344CB8AC3E}">
        <p14:creationId xmlns:p14="http://schemas.microsoft.com/office/powerpoint/2010/main" val="430895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en-GB" noProof="0" smtClean="0"/>
              <a:pPr/>
              <a:t>‹nr.›</a:t>
            </a:fld>
            <a:endParaRPr lang="en-GB" noProof="0" dirty="0"/>
          </a:p>
        </p:txBody>
      </p:sp>
    </p:spTree>
    <p:extLst>
      <p:ext uri="{BB962C8B-B14F-4D97-AF65-F5344CB8AC3E}">
        <p14:creationId xmlns:p14="http://schemas.microsoft.com/office/powerpoint/2010/main" val="19452616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440794" y="839787"/>
            <a:ext cx="8279578" cy="4708125"/>
          </a:xfrm>
        </p:spPr>
        <p:txBody>
          <a:bodyPr/>
          <a:lstStyle>
            <a:lvl1pPr marL="282897" indent="-237330" defTabSz="241127">
              <a:lnSpc>
                <a:spcPct val="120000"/>
              </a:lnSpc>
              <a:buFont typeface="Arial" panose="020B0604020202020204" pitchFamily="34" charset="0"/>
              <a:buChar char="̶"/>
              <a:defRPr/>
            </a:lvl1pPr>
            <a:lvl2pPr marL="617058" indent="-237330">
              <a:lnSpc>
                <a:spcPct val="120000"/>
              </a:lnSpc>
              <a:defRPr/>
            </a:lvl2pPr>
            <a:lvl3pPr marL="926536" indent="-237330" defTabSz="241127">
              <a:lnSpc>
                <a:spcPct val="120000"/>
              </a:lnSpc>
              <a:defRPr/>
            </a:lvl3pPr>
            <a:lvl4pPr marL="1228420" indent="-290492" defTabSz="241127">
              <a:lnSpc>
                <a:spcPct val="120000"/>
              </a:lnSpc>
              <a:defRPr/>
            </a:lvl4pPr>
            <a:lvl5pPr marL="1562581" indent="-233533" defTabSz="241127">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nl-BE" noProof="0"/>
              <a:t>Hulpzoekgedrag en onthulling na SGOG- Keygnaert I- VLIR LNE- 19062023</a:t>
            </a:r>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‹nr.›</a:t>
            </a:fld>
            <a:endParaRPr lang="en-GB" noProof="0" dirty="0"/>
          </a:p>
        </p:txBody>
      </p:sp>
    </p:spTree>
    <p:extLst>
      <p:ext uri="{BB962C8B-B14F-4D97-AF65-F5344CB8AC3E}">
        <p14:creationId xmlns:p14="http://schemas.microsoft.com/office/powerpoint/2010/main" val="388807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10" name="Rectangle 9"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p>
        </p:txBody>
      </p:sp>
    </p:spTree>
    <p:extLst>
      <p:ext uri="{BB962C8B-B14F-4D97-AF65-F5344CB8AC3E}">
        <p14:creationId xmlns:p14="http://schemas.microsoft.com/office/powerpoint/2010/main" val="41956517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endParaRPr lang="en-GB" noProof="0" dirty="0"/>
          </a:p>
        </p:txBody>
      </p:sp>
      <p:sp>
        <p:nvSpPr>
          <p:cNvPr id="5" name="Footer Placeholder 4"/>
          <p:cNvSpPr>
            <a:spLocks noGrp="1"/>
          </p:cNvSpPr>
          <p:nvPr>
            <p:ph type="ftr" sz="quarter" idx="11"/>
          </p:nvPr>
        </p:nvSpPr>
        <p:spPr/>
        <p:txBody>
          <a:bodyPr/>
          <a:lstStyle/>
          <a:p>
            <a:r>
              <a:rPr lang="nl-BE" noProof="0"/>
              <a:t>Hulpzoekgedrag en onthulling na SGOG- Keygnaert I- VLIR LNE- 19062023</a:t>
            </a:r>
            <a:endParaRPr lang="en-GB" noProof="0" dirty="0"/>
          </a:p>
        </p:txBody>
      </p:sp>
      <p:sp>
        <p:nvSpPr>
          <p:cNvPr id="8" name="Picture Placeholder 7"/>
          <p:cNvSpPr>
            <a:spLocks noGrp="1"/>
          </p:cNvSpPr>
          <p:nvPr>
            <p:ph type="pic" sz="quarter" idx="13" hasCustomPrompt="1"/>
          </p:nvPr>
        </p:nvSpPr>
        <p:spPr>
          <a:xfrm>
            <a:off x="5328838" y="964630"/>
            <a:ext cx="3322468" cy="4568906"/>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en-GB" noProof="0" smtClean="0"/>
              <a:pPr/>
              <a:t>‹nr.›</a:t>
            </a:fld>
            <a:endParaRPr lang="en-GB" noProof="0" dirty="0"/>
          </a:p>
        </p:txBody>
      </p:sp>
      <p:sp>
        <p:nvSpPr>
          <p:cNvPr id="12" name="Content Placeholder 2"/>
          <p:cNvSpPr>
            <a:spLocks noGrp="1"/>
          </p:cNvSpPr>
          <p:nvPr>
            <p:ph idx="1"/>
          </p:nvPr>
        </p:nvSpPr>
        <p:spPr>
          <a:xfrm>
            <a:off x="440794" y="839787"/>
            <a:ext cx="4452108" cy="4708125"/>
          </a:xfrm>
        </p:spPr>
        <p:txBody>
          <a:bodyPr/>
          <a:lstStyle>
            <a:lvl1pPr defTabSz="241127">
              <a:lnSpc>
                <a:spcPct val="120000"/>
              </a:lnSpc>
              <a:defRPr/>
            </a:lvl1pPr>
            <a:lvl2pPr>
              <a:lnSpc>
                <a:spcPct val="120000"/>
              </a:lnSpc>
              <a:defRPr/>
            </a:lvl2pPr>
            <a:lvl3pPr defTabSz="241127">
              <a:lnSpc>
                <a:spcPct val="120000"/>
              </a:lnSpc>
              <a:defRPr/>
            </a:lvl3pPr>
            <a:lvl4pPr defTabSz="241127">
              <a:lnSpc>
                <a:spcPct val="120000"/>
              </a:lnSpc>
              <a:defRPr/>
            </a:lvl4pPr>
            <a:lvl5pPr defTabSz="241127">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403083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nl-BE" noProof="0"/>
              <a:t>Hulpzoekgedrag en onthulling na SGOG- Keygnaert I- VLIR LNE- 19062023</a:t>
            </a:r>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‹nr.›</a:t>
            </a:fld>
            <a:endParaRPr lang="en-GB" noProof="0" dirty="0"/>
          </a:p>
        </p:txBody>
      </p:sp>
      <p:sp>
        <p:nvSpPr>
          <p:cNvPr id="7" name="Picture Placeholder 6"/>
          <p:cNvSpPr>
            <a:spLocks noGrp="1"/>
          </p:cNvSpPr>
          <p:nvPr>
            <p:ph type="pic" sz="quarter" idx="13" hasCustomPrompt="1"/>
          </p:nvPr>
        </p:nvSpPr>
        <p:spPr>
          <a:xfrm>
            <a:off x="502082" y="964406"/>
            <a:ext cx="8163780" cy="4571438"/>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5610195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nl-BE"/>
              <a:t>Hulpzoekgedrag en onthulling na SGOG- Keygnaert I- VLIR LNE- 19062023</a:t>
            </a:r>
            <a:endParaRPr lang="en-GB"/>
          </a:p>
        </p:txBody>
      </p:sp>
      <p:sp>
        <p:nvSpPr>
          <p:cNvPr id="7" name="Covering Background"/>
          <p:cNvSpPr/>
          <p:nvPr userDrawn="1"/>
        </p:nvSpPr>
        <p:spPr>
          <a:xfrm>
            <a:off x="0" y="0"/>
            <a:ext cx="914343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6" name="Picture Placeholder 5"/>
          <p:cNvSpPr>
            <a:spLocks noGrp="1"/>
          </p:cNvSpPr>
          <p:nvPr>
            <p:ph type="pic" sz="quarter" idx="12" hasCustomPrompt="1"/>
          </p:nvPr>
        </p:nvSpPr>
        <p:spPr>
          <a:xfrm>
            <a:off x="0" y="0"/>
            <a:ext cx="9143433" cy="68580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13990919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noProof="0" dirty="0"/>
          </a:p>
        </p:txBody>
      </p:sp>
      <p:sp>
        <p:nvSpPr>
          <p:cNvPr id="2" name="Title 1"/>
          <p:cNvSpPr>
            <a:spLocks noGrp="1"/>
          </p:cNvSpPr>
          <p:nvPr>
            <p:ph type="ctrTitle" hasCustomPrompt="1"/>
          </p:nvPr>
        </p:nvSpPr>
        <p:spPr bwMode="white">
          <a:xfrm>
            <a:off x="680881" y="1225716"/>
            <a:ext cx="8007342" cy="4056750"/>
          </a:xfrm>
        </p:spPr>
        <p:txBody>
          <a:bodyPr anchor="t" anchorCtr="0">
            <a:noAutofit/>
          </a:bodyPr>
          <a:lstStyle>
            <a:lvl1pPr algn="l">
              <a:lnSpc>
                <a:spcPts val="1846"/>
              </a:lnSpc>
              <a:defRPr sz="1319"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723349" y="1285875"/>
            <a:ext cx="7916968"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1" name="Tijdelijke aanduiding voor tekst 4"/>
          <p:cNvSpPr>
            <a:spLocks noGrp="1"/>
          </p:cNvSpPr>
          <p:nvPr>
            <p:ph type="body" sz="quarter" idx="10" hasCustomPrompt="1"/>
          </p:nvPr>
        </p:nvSpPr>
        <p:spPr bwMode="white">
          <a:xfrm>
            <a:off x="4860296" y="2176875"/>
            <a:ext cx="3827484" cy="1207947"/>
          </a:xfrm>
        </p:spPr>
        <p:txBody>
          <a:bodyPr>
            <a:normAutofit/>
          </a:bodyPr>
          <a:lstStyle>
            <a:lvl1pPr>
              <a:lnSpc>
                <a:spcPts val="1846"/>
              </a:lnSpc>
              <a:defRPr sz="1266">
                <a:solidFill>
                  <a:schemeClr val="bg1"/>
                </a:solidFill>
              </a:defRPr>
            </a:lvl1pPr>
          </a:lstStyle>
          <a:p>
            <a:pPr lvl="0"/>
            <a:r>
              <a:rPr lang="en-GB" noProof="0" dirty="0"/>
              <a:t>Click to add social media names</a:t>
            </a:r>
            <a:endParaRPr lang="nl-NL"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1959191" cy="979594"/>
          </a:xfrm>
          <a:prstGeom prst="rect">
            <a:avLst/>
          </a:prstGeom>
        </p:spPr>
      </p:pic>
    </p:spTree>
    <p:extLst>
      <p:ext uri="{BB962C8B-B14F-4D97-AF65-F5344CB8AC3E}">
        <p14:creationId xmlns:p14="http://schemas.microsoft.com/office/powerpoint/2010/main" val="2755046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9470261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4332841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2911721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1935439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9903823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47700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nl-BE"/>
              <a:t>Hulpzoekgedrag en onthulling na SGOG- Keygnaert I- VLIR LNE- 19062023</a:t>
            </a:r>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7261" y="1599810"/>
            <a:ext cx="2880542" cy="2933944"/>
          </a:xfrm>
          <a:prstGeom prst="rect">
            <a:avLst/>
          </a:prstGeom>
        </p:spPr>
      </p:pic>
    </p:spTree>
    <p:extLst>
      <p:ext uri="{BB962C8B-B14F-4D97-AF65-F5344CB8AC3E}">
        <p14:creationId xmlns:p14="http://schemas.microsoft.com/office/powerpoint/2010/main" val="36049611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6484194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9706840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8388302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0132507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020881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pPr>
                <a:defRPr/>
              </a:pPr>
              <a:t>‹nr.›</a:t>
            </a:fld>
            <a:endParaRPr lang="en-GB"/>
          </a:p>
        </p:txBody>
      </p:sp>
    </p:spTree>
    <p:extLst>
      <p:ext uri="{BB962C8B-B14F-4D97-AF65-F5344CB8AC3E}">
        <p14:creationId xmlns:p14="http://schemas.microsoft.com/office/powerpoint/2010/main" val="24292796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pPr>
                <a:defRPr/>
              </a:pPr>
              <a:t>‹nr.›</a:t>
            </a:fld>
            <a:endParaRPr lang="en-GB"/>
          </a:p>
        </p:txBody>
      </p:sp>
    </p:spTree>
    <p:extLst>
      <p:ext uri="{BB962C8B-B14F-4D97-AF65-F5344CB8AC3E}">
        <p14:creationId xmlns:p14="http://schemas.microsoft.com/office/powerpoint/2010/main" val="1510414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pPr>
                <a:defRPr/>
              </a:pPr>
              <a:t>‹nr.›</a:t>
            </a:fld>
            <a:endParaRPr lang="en-GB"/>
          </a:p>
        </p:txBody>
      </p:sp>
    </p:spTree>
    <p:extLst>
      <p:ext uri="{BB962C8B-B14F-4D97-AF65-F5344CB8AC3E}">
        <p14:creationId xmlns:p14="http://schemas.microsoft.com/office/powerpoint/2010/main" val="7312706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pPr>
                <a:defRPr/>
              </a:pPr>
              <a:t>‹nr.›</a:t>
            </a:fld>
            <a:endParaRPr lang="en-GB"/>
          </a:p>
        </p:txBody>
      </p:sp>
    </p:spTree>
    <p:extLst>
      <p:ext uri="{BB962C8B-B14F-4D97-AF65-F5344CB8AC3E}">
        <p14:creationId xmlns:p14="http://schemas.microsoft.com/office/powerpoint/2010/main" val="10577593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p>
        </p:txBody>
      </p:sp>
      <p:sp>
        <p:nvSpPr>
          <p:cNvPr id="8"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pPr>
                <a:defRPr/>
              </a:pPr>
              <a:t>‹nr.›</a:t>
            </a:fld>
            <a:endParaRPr lang="en-GB"/>
          </a:p>
        </p:txBody>
      </p:sp>
    </p:spTree>
    <p:extLst>
      <p:ext uri="{BB962C8B-B14F-4D97-AF65-F5344CB8AC3E}">
        <p14:creationId xmlns:p14="http://schemas.microsoft.com/office/powerpoint/2010/main" val="250193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2" name="Title 1"/>
          <p:cNvSpPr>
            <a:spLocks noGrp="1"/>
          </p:cNvSpPr>
          <p:nvPr>
            <p:ph type="ctrTitle"/>
          </p:nvPr>
        </p:nvSpPr>
        <p:spPr bwMode="white">
          <a:xfrm>
            <a:off x="680881" y="1607344"/>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en-US" noProof="0"/>
              <a:t>Click to edit Master title style</a:t>
            </a:r>
            <a:endParaRPr lang="nl-BE" noProof="0" dirty="0"/>
          </a:p>
        </p:txBody>
      </p:sp>
      <p:sp>
        <p:nvSpPr>
          <p:cNvPr id="3" name="Subtitle 2"/>
          <p:cNvSpPr>
            <a:spLocks noGrp="1"/>
          </p:cNvSpPr>
          <p:nvPr>
            <p:ph type="subTitle" idx="1" hasCustomPrompt="1"/>
          </p:nvPr>
        </p:nvSpPr>
        <p:spPr bwMode="white">
          <a:xfrm>
            <a:off x="676841" y="4833784"/>
            <a:ext cx="8011382" cy="410063"/>
          </a:xfrm>
        </p:spPr>
        <p:txBody>
          <a:bodyPr>
            <a:normAutofit/>
          </a:bodyPr>
          <a:lstStyle>
            <a:lvl1pPr marL="0" indent="0" algn="l">
              <a:lnSpc>
                <a:spcPts val="1899"/>
              </a:lnSpc>
              <a:buNone/>
              <a:defRPr sz="1582" baseline="0">
                <a:solidFill>
                  <a:srgbClr val="FFD200"/>
                </a:solidFill>
              </a:defRPr>
            </a:lvl1pPr>
            <a:lvl2pPr marL="342907" indent="0" algn="ctr">
              <a:buNone/>
              <a:defRPr sz="1500"/>
            </a:lvl2pPr>
            <a:lvl3pPr marL="685814" indent="0" algn="ctr">
              <a:buNone/>
              <a:defRPr sz="1350"/>
            </a:lvl3pPr>
            <a:lvl4pPr marL="1028721" indent="0" algn="ctr">
              <a:buNone/>
              <a:defRPr sz="1200"/>
            </a:lvl4pPr>
            <a:lvl5pPr marL="1371628" indent="0" algn="ctr">
              <a:buNone/>
              <a:defRPr sz="1200"/>
            </a:lvl5pPr>
            <a:lvl6pPr marL="1714536" indent="0" algn="ctr">
              <a:buNone/>
              <a:defRPr sz="1200"/>
            </a:lvl6pPr>
            <a:lvl7pPr marL="2057443" indent="0" algn="ctr">
              <a:buNone/>
              <a:defRPr sz="1200"/>
            </a:lvl7pPr>
            <a:lvl8pPr marL="2400350" indent="0" algn="ctr">
              <a:buNone/>
              <a:defRPr sz="1200"/>
            </a:lvl8pPr>
            <a:lvl9pPr marL="2743257" indent="0" algn="ctr">
              <a:buNone/>
              <a:defRPr sz="1200"/>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723349" y="4505625"/>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0" name="Organisation Placeholder"/>
          <p:cNvSpPr>
            <a:spLocks noGrp="1"/>
          </p:cNvSpPr>
          <p:nvPr>
            <p:ph type="body" sz="quarter" idx="10" hasCustomPrompt="1"/>
          </p:nvPr>
        </p:nvSpPr>
        <p:spPr bwMode="white">
          <a:xfrm>
            <a:off x="4516686" y="273186"/>
            <a:ext cx="4374052" cy="379688"/>
          </a:xfrm>
        </p:spPr>
        <p:txBody>
          <a:bodyPr anchor="b" anchorCtr="0">
            <a:normAutofit/>
          </a:bodyPr>
          <a:lstStyle>
            <a:lvl1pPr marL="0" indent="0">
              <a:lnSpc>
                <a:spcPts val="897"/>
              </a:lnSpc>
              <a:buNone/>
              <a:defRPr sz="738" b="1" i="0" u="sng" cap="all" baseline="0">
                <a:solidFill>
                  <a:srgbClr val="1E64C8"/>
                </a:solidFill>
                <a:uFill>
                  <a:solidFill>
                    <a:schemeClr val="bg1"/>
                  </a:solidFill>
                </a:uFill>
              </a:defRPr>
            </a:lvl1pPr>
            <a:lvl2pPr marL="0" indent="0">
              <a:lnSpc>
                <a:spcPts val="897"/>
              </a:lnSpc>
              <a:buNone/>
              <a:defRPr sz="738" cap="all" baseline="0">
                <a:solidFill>
                  <a:srgbClr val="1E64C8"/>
                </a:solidFill>
                <a:uFill>
                  <a:solidFill>
                    <a:schemeClr val="bg1"/>
                  </a:solidFill>
                </a:uFill>
              </a:defRPr>
            </a:lvl2pPr>
          </a:lstStyle>
          <a:p>
            <a:pPr lvl="0"/>
            <a:r>
              <a:rPr lang="nl-BE" noProof="0" dirty="0"/>
              <a:t>Klik om de organisatie stijlen te bewerken</a:t>
            </a:r>
          </a:p>
          <a:p>
            <a:pPr lvl="1"/>
            <a:r>
              <a:rPr lang="nl-BE" noProof="0"/>
              <a:t>tweede niveau</a:t>
            </a:r>
            <a:endParaRPr lang="nl-BE" noProof="0" dirty="0"/>
          </a:p>
        </p:txBody>
      </p:sp>
      <p:sp>
        <p:nvSpPr>
          <p:cNvPr id="12" name="Picture Placeholder 11"/>
          <p:cNvSpPr>
            <a:spLocks noGrp="1"/>
          </p:cNvSpPr>
          <p:nvPr>
            <p:ph type="pic" sz="quarter" idx="11" hasCustomPrompt="1"/>
          </p:nvPr>
        </p:nvSpPr>
        <p:spPr>
          <a:xfrm>
            <a:off x="1687814" y="5882625"/>
            <a:ext cx="1205581" cy="653063"/>
          </a:xfrm>
        </p:spPr>
        <p:txBody>
          <a:bodyPr/>
          <a:lstStyle>
            <a:lvl1pPr>
              <a:defRPr sz="844">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3013004" y="5882625"/>
            <a:ext cx="1205581" cy="653063"/>
          </a:xfrm>
        </p:spPr>
        <p:txBody>
          <a:bodyPr/>
          <a:lstStyle>
            <a:lvl1pPr>
              <a:defRPr sz="844">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4340093" y="5882625"/>
            <a:ext cx="1224567" cy="653063"/>
          </a:xfrm>
        </p:spPr>
        <p:txBody>
          <a:bodyPr/>
          <a:lstStyle>
            <a:lvl1pPr>
              <a:defRPr sz="844">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5667182" y="5882625"/>
            <a:ext cx="1224567" cy="653063"/>
          </a:xfrm>
        </p:spPr>
        <p:txBody>
          <a:bodyPr/>
          <a:lstStyle>
            <a:lvl1pPr>
              <a:defRPr sz="844">
                <a:solidFill>
                  <a:schemeClr val="bg1">
                    <a:lumMod val="50000"/>
                  </a:schemeClr>
                </a:solidFill>
              </a:defRPr>
            </a:lvl1pPr>
          </a:lstStyle>
          <a:p>
            <a:r>
              <a:rPr lang="nl-BE" noProof="0" dirty="0"/>
              <a:t>Partnerlogo 4</a:t>
            </a:r>
          </a:p>
        </p:txBody>
      </p:sp>
      <p:sp>
        <p:nvSpPr>
          <p:cNvPr id="5" name="Rectangle 4"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2449248" cy="979594"/>
          </a:xfrm>
          <a:prstGeom prst="rect">
            <a:avLst/>
          </a:prstGeom>
        </p:spPr>
      </p:pic>
    </p:spTree>
    <p:extLst>
      <p:ext uri="{BB962C8B-B14F-4D97-AF65-F5344CB8AC3E}">
        <p14:creationId xmlns:p14="http://schemas.microsoft.com/office/powerpoint/2010/main" val="8457775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p>
        </p:txBody>
      </p:sp>
      <p:sp>
        <p:nvSpPr>
          <p:cNvPr id="4"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pPr>
                <a:defRPr/>
              </a:pPr>
              <a:t>‹nr.›</a:t>
            </a:fld>
            <a:endParaRPr lang="en-GB"/>
          </a:p>
        </p:txBody>
      </p:sp>
    </p:spTree>
    <p:extLst>
      <p:ext uri="{BB962C8B-B14F-4D97-AF65-F5344CB8AC3E}">
        <p14:creationId xmlns:p14="http://schemas.microsoft.com/office/powerpoint/2010/main" val="39677196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p>
        </p:txBody>
      </p:sp>
      <p:sp>
        <p:nvSpPr>
          <p:cNvPr id="3"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pPr>
                <a:defRPr/>
              </a:pPr>
              <a:t>‹nr.›</a:t>
            </a:fld>
            <a:endParaRPr lang="en-GB"/>
          </a:p>
        </p:txBody>
      </p:sp>
    </p:spTree>
    <p:extLst>
      <p:ext uri="{BB962C8B-B14F-4D97-AF65-F5344CB8AC3E}">
        <p14:creationId xmlns:p14="http://schemas.microsoft.com/office/powerpoint/2010/main" val="24467703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pPr>
                <a:defRPr/>
              </a:pPr>
              <a:t>‹nr.›</a:t>
            </a:fld>
            <a:endParaRPr lang="en-GB"/>
          </a:p>
        </p:txBody>
      </p:sp>
    </p:spTree>
    <p:extLst>
      <p:ext uri="{BB962C8B-B14F-4D97-AF65-F5344CB8AC3E}">
        <p14:creationId xmlns:p14="http://schemas.microsoft.com/office/powerpoint/2010/main" val="20855012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pPr>
                <a:defRPr/>
              </a:pPr>
              <a:t>‹nr.›</a:t>
            </a:fld>
            <a:endParaRPr lang="en-GB"/>
          </a:p>
        </p:txBody>
      </p:sp>
    </p:spTree>
    <p:extLst>
      <p:ext uri="{BB962C8B-B14F-4D97-AF65-F5344CB8AC3E}">
        <p14:creationId xmlns:p14="http://schemas.microsoft.com/office/powerpoint/2010/main" val="17081944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pPr>
                <a:defRPr/>
              </a:pPr>
              <a:t>‹nr.›</a:t>
            </a:fld>
            <a:endParaRPr lang="en-GB"/>
          </a:p>
        </p:txBody>
      </p:sp>
    </p:spTree>
    <p:extLst>
      <p:ext uri="{BB962C8B-B14F-4D97-AF65-F5344CB8AC3E}">
        <p14:creationId xmlns:p14="http://schemas.microsoft.com/office/powerpoint/2010/main" val="19718063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Seksueel geweld &amp; migratie - Seksualiteit &amp; Globalisering -Keygnaert I. 15 mei 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pPr>
                <a:defRPr/>
              </a:pPr>
              <a:t>‹nr.›</a:t>
            </a:fld>
            <a:endParaRPr lang="en-GB"/>
          </a:p>
        </p:txBody>
      </p:sp>
    </p:spTree>
    <p:extLst>
      <p:ext uri="{BB962C8B-B14F-4D97-AF65-F5344CB8AC3E}">
        <p14:creationId xmlns:p14="http://schemas.microsoft.com/office/powerpoint/2010/main" val="48406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10" name="Rectangle 9"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p>
        </p:txBody>
      </p:sp>
    </p:spTree>
    <p:extLst>
      <p:ext uri="{BB962C8B-B14F-4D97-AF65-F5344CB8AC3E}">
        <p14:creationId xmlns:p14="http://schemas.microsoft.com/office/powerpoint/2010/main" val="162687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Content Placeholder 2"/>
          <p:cNvSpPr>
            <a:spLocks noGrp="1"/>
          </p:cNvSpPr>
          <p:nvPr>
            <p:ph idx="1" hasCustomPrompt="1"/>
          </p:nvPr>
        </p:nvSpPr>
        <p:spPr>
          <a:xfrm>
            <a:off x="440794" y="839787"/>
            <a:ext cx="8279578" cy="4708125"/>
          </a:xfrm>
        </p:spPr>
        <p:txBody>
          <a:bodyPr/>
          <a:lstStyle>
            <a:lvl1pPr defTabSz="241127">
              <a:lnSpc>
                <a:spcPct val="120000"/>
              </a:lnSpc>
              <a:defRPr/>
            </a:lvl1pPr>
            <a:lvl2pPr>
              <a:lnSpc>
                <a:spcPct val="120000"/>
              </a:lnSpc>
              <a:defRPr/>
            </a:lvl2pPr>
            <a:lvl3pPr defTabSz="241127">
              <a:lnSpc>
                <a:spcPct val="120000"/>
              </a:lnSpc>
              <a:defRPr/>
            </a:lvl3pPr>
            <a:lvl4pPr marL="1228242" indent="-290525" defTabSz="1008884">
              <a:lnSpc>
                <a:spcPct val="120000"/>
              </a:lnSpc>
              <a:tabLst/>
              <a:defRPr/>
            </a:lvl4pPr>
            <a:lvl5pPr marL="1562304" indent="-233592" defTabSz="241127">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endParaRPr lang="nl-BE" noProof="0" dirty="0"/>
          </a:p>
        </p:txBody>
      </p:sp>
      <p:sp>
        <p:nvSpPr>
          <p:cNvPr id="5" name="Footer Placeholder 4"/>
          <p:cNvSpPr>
            <a:spLocks noGrp="1"/>
          </p:cNvSpPr>
          <p:nvPr>
            <p:ph type="ftr" sz="quarter" idx="11"/>
          </p:nvPr>
        </p:nvSpPr>
        <p:spPr/>
        <p:txBody>
          <a:bodyPr/>
          <a:lstStyle/>
          <a:p>
            <a:r>
              <a:rPr lang="nl-BE" noProof="0"/>
              <a:t>Hulpzoekgedrag en onthulling na SGOG- Keygnaert I- VLIR LNE- 19062023</a:t>
            </a:r>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dirty="0"/>
          </a:p>
        </p:txBody>
      </p:sp>
    </p:spTree>
    <p:extLst>
      <p:ext uri="{BB962C8B-B14F-4D97-AF65-F5344CB8AC3E}">
        <p14:creationId xmlns:p14="http://schemas.microsoft.com/office/powerpoint/2010/main" val="196977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4" name="Date Placeholder 3"/>
          <p:cNvSpPr>
            <a:spLocks noGrp="1"/>
          </p:cNvSpPr>
          <p:nvPr>
            <p:ph type="dt" sz="half" idx="10"/>
          </p:nvPr>
        </p:nvSpPr>
        <p:spPr/>
        <p:txBody>
          <a:bodyPr/>
          <a:lstStyle/>
          <a:p>
            <a:endParaRPr lang="nl-BE" noProof="0" dirty="0"/>
          </a:p>
        </p:txBody>
      </p:sp>
      <p:sp>
        <p:nvSpPr>
          <p:cNvPr id="5" name="Footer Placeholder 4"/>
          <p:cNvSpPr>
            <a:spLocks noGrp="1"/>
          </p:cNvSpPr>
          <p:nvPr>
            <p:ph type="ftr" sz="quarter" idx="11"/>
          </p:nvPr>
        </p:nvSpPr>
        <p:spPr/>
        <p:txBody>
          <a:bodyPr/>
          <a:lstStyle/>
          <a:p>
            <a:r>
              <a:rPr lang="nl-BE" noProof="0"/>
              <a:t>Hulpzoekgedrag en onthulling na SGOG- Keygnaert I- VLIR LNE- 19062023</a:t>
            </a:r>
            <a:endParaRPr lang="nl-BE" noProof="0" dirty="0"/>
          </a:p>
        </p:txBody>
      </p:sp>
      <p:sp>
        <p:nvSpPr>
          <p:cNvPr id="8" name="Picture Placeholder 7"/>
          <p:cNvSpPr>
            <a:spLocks noGrp="1"/>
          </p:cNvSpPr>
          <p:nvPr>
            <p:ph type="pic" sz="quarter" idx="13" hasCustomPrompt="1"/>
          </p:nvPr>
        </p:nvSpPr>
        <p:spPr>
          <a:xfrm>
            <a:off x="5328838" y="964630"/>
            <a:ext cx="3322468" cy="4568906"/>
          </a:xfrm>
        </p:spPr>
        <p:txBody>
          <a:bodyPr/>
          <a:lstStyle>
            <a:lvl1pPr marL="45211"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12" name="Content Placeholder 2"/>
          <p:cNvSpPr>
            <a:spLocks noGrp="1"/>
          </p:cNvSpPr>
          <p:nvPr>
            <p:ph idx="1" hasCustomPrompt="1"/>
          </p:nvPr>
        </p:nvSpPr>
        <p:spPr>
          <a:xfrm>
            <a:off x="440794" y="839787"/>
            <a:ext cx="4452108" cy="4708125"/>
          </a:xfrm>
        </p:spPr>
        <p:txBody>
          <a:bodyPr/>
          <a:lstStyle>
            <a:lvl1pPr defTabSz="241127">
              <a:lnSpc>
                <a:spcPct val="120000"/>
              </a:lnSpc>
              <a:defRPr/>
            </a:lvl1pPr>
            <a:lvl2pPr>
              <a:lnSpc>
                <a:spcPct val="120000"/>
              </a:lnSpc>
              <a:defRPr/>
            </a:lvl2pPr>
            <a:lvl3pPr defTabSz="241127">
              <a:lnSpc>
                <a:spcPct val="120000"/>
              </a:lnSpc>
              <a:defRPr/>
            </a:lvl3pPr>
            <a:lvl4pPr defTabSz="241127">
              <a:lnSpc>
                <a:spcPct val="120000"/>
              </a:lnSpc>
              <a:defRPr/>
            </a:lvl4pPr>
            <a:lvl5pPr defTabSz="241127">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2985664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Date Placeholder 2"/>
          <p:cNvSpPr>
            <a:spLocks noGrp="1"/>
          </p:cNvSpPr>
          <p:nvPr>
            <p:ph type="dt" sz="half" idx="10"/>
          </p:nvPr>
        </p:nvSpPr>
        <p:spPr/>
        <p:txBody>
          <a:bodyPr/>
          <a:lstStyle/>
          <a:p>
            <a:endParaRPr lang="nl-BE" noProof="0" dirty="0"/>
          </a:p>
        </p:txBody>
      </p:sp>
      <p:sp>
        <p:nvSpPr>
          <p:cNvPr id="4" name="Footer Placeholder 3"/>
          <p:cNvSpPr>
            <a:spLocks noGrp="1"/>
          </p:cNvSpPr>
          <p:nvPr>
            <p:ph type="ftr" sz="quarter" idx="11"/>
          </p:nvPr>
        </p:nvSpPr>
        <p:spPr/>
        <p:txBody>
          <a:bodyPr/>
          <a:lstStyle/>
          <a:p>
            <a:r>
              <a:rPr lang="nl-BE" noProof="0"/>
              <a:t>Hulpzoekgedrag en onthulling na SGOG- Keygnaert I- VLIR LNE- 19062023</a:t>
            </a:r>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dirty="0"/>
          </a:p>
        </p:txBody>
      </p:sp>
      <p:sp>
        <p:nvSpPr>
          <p:cNvPr id="7" name="Picture Placeholder 6"/>
          <p:cNvSpPr>
            <a:spLocks noGrp="1"/>
          </p:cNvSpPr>
          <p:nvPr>
            <p:ph type="pic" sz="quarter" idx="13" hasCustomPrompt="1"/>
          </p:nvPr>
        </p:nvSpPr>
        <p:spPr>
          <a:xfrm>
            <a:off x="502082" y="964406"/>
            <a:ext cx="8163780" cy="4571438"/>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523562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noProof="0" dirty="0"/>
          </a:p>
        </p:txBody>
      </p:sp>
      <p:sp>
        <p:nvSpPr>
          <p:cNvPr id="3" name="Footer Placeholder 2"/>
          <p:cNvSpPr>
            <a:spLocks noGrp="1"/>
          </p:cNvSpPr>
          <p:nvPr>
            <p:ph type="ftr" sz="quarter" idx="11"/>
          </p:nvPr>
        </p:nvSpPr>
        <p:spPr/>
        <p:txBody>
          <a:bodyPr/>
          <a:lstStyle/>
          <a:p>
            <a:r>
              <a:rPr lang="nl-BE" noProof="0"/>
              <a:t>Hulpzoekgedrag en onthulling na SGOG- Keygnaert I- VLIR LNE- 19062023</a:t>
            </a:r>
            <a:endParaRPr lang="nl-NL" noProof="0" dirty="0"/>
          </a:p>
        </p:txBody>
      </p:sp>
      <p:sp>
        <p:nvSpPr>
          <p:cNvPr id="7" name="Covering Background"/>
          <p:cNvSpPr/>
          <p:nvPr userDrawn="1"/>
        </p:nvSpPr>
        <p:spPr>
          <a:xfrm>
            <a:off x="0" y="0"/>
            <a:ext cx="914343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noProof="0" dirty="0"/>
          </a:p>
        </p:txBody>
      </p:sp>
      <p:sp>
        <p:nvSpPr>
          <p:cNvPr id="6" name="Picture Placeholder 5"/>
          <p:cNvSpPr>
            <a:spLocks noGrp="1"/>
          </p:cNvSpPr>
          <p:nvPr>
            <p:ph type="pic" sz="quarter" idx="12" hasCustomPrompt="1"/>
          </p:nvPr>
        </p:nvSpPr>
        <p:spPr>
          <a:xfrm>
            <a:off x="0" y="0"/>
            <a:ext cx="9143433" cy="6858000"/>
          </a:xfrm>
        </p:spPr>
        <p:txBody>
          <a:bodyPr/>
          <a:lstStyle>
            <a:lvl1pPr marL="45211"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86590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pPr>
                <a:defRPr/>
              </a:pPr>
              <a:t>‹nr.›</a:t>
            </a:fld>
            <a:endParaRPr lang="en-GB"/>
          </a:p>
        </p:txBody>
      </p:sp>
    </p:spTree>
    <p:extLst>
      <p:ext uri="{BB962C8B-B14F-4D97-AF65-F5344CB8AC3E}">
        <p14:creationId xmlns:p14="http://schemas.microsoft.com/office/powerpoint/2010/main" val="392837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5" name="Tijdelijke aanduiding voor tekst 4"/>
          <p:cNvSpPr>
            <a:spLocks noGrp="1"/>
          </p:cNvSpPr>
          <p:nvPr>
            <p:ph type="body" sz="quarter" idx="10" hasCustomPrompt="1"/>
          </p:nvPr>
        </p:nvSpPr>
        <p:spPr bwMode="white">
          <a:xfrm>
            <a:off x="4860296" y="2176875"/>
            <a:ext cx="3827484" cy="1207947"/>
          </a:xfrm>
        </p:spPr>
        <p:txBody>
          <a:bodyPr>
            <a:normAutofit/>
          </a:bodyPr>
          <a:lstStyle>
            <a:lvl1pPr marL="0" indent="0">
              <a:lnSpc>
                <a:spcPts val="1846"/>
              </a:lnSpc>
              <a:buNone/>
              <a:defRPr sz="1266">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680881" y="1225716"/>
            <a:ext cx="3912889" cy="4056750"/>
          </a:xfrm>
        </p:spPr>
        <p:txBody>
          <a:bodyPr anchor="t" anchorCtr="0">
            <a:noAutofit/>
          </a:bodyPr>
          <a:lstStyle>
            <a:lvl1pPr algn="l">
              <a:lnSpc>
                <a:spcPts val="1846"/>
              </a:lnSpc>
              <a:defRPr sz="1319"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723349" y="1285875"/>
            <a:ext cx="7916968"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2449248" cy="979594"/>
          </a:xfrm>
          <a:prstGeom prst="rect">
            <a:avLst/>
          </a:prstGeom>
        </p:spPr>
      </p:pic>
    </p:spTree>
    <p:extLst>
      <p:ext uri="{BB962C8B-B14F-4D97-AF65-F5344CB8AC3E}">
        <p14:creationId xmlns:p14="http://schemas.microsoft.com/office/powerpoint/2010/main" val="412970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pPr>
                <a:defRPr/>
              </a:pPr>
              <a:t>‹nr.›</a:t>
            </a:fld>
            <a:endParaRPr lang="en-GB"/>
          </a:p>
        </p:txBody>
      </p:sp>
    </p:spTree>
    <p:extLst>
      <p:ext uri="{BB962C8B-B14F-4D97-AF65-F5344CB8AC3E}">
        <p14:creationId xmlns:p14="http://schemas.microsoft.com/office/powerpoint/2010/main" val="147897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pPr>
                <a:defRPr/>
              </a:pPr>
              <a:t>‹nr.›</a:t>
            </a:fld>
            <a:endParaRPr lang="en-GB"/>
          </a:p>
        </p:txBody>
      </p:sp>
    </p:spTree>
    <p:extLst>
      <p:ext uri="{BB962C8B-B14F-4D97-AF65-F5344CB8AC3E}">
        <p14:creationId xmlns:p14="http://schemas.microsoft.com/office/powerpoint/2010/main" val="3301346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pPr>
                <a:defRPr/>
              </a:pPr>
              <a:t>‹nr.›</a:t>
            </a:fld>
            <a:endParaRPr lang="en-GB"/>
          </a:p>
        </p:txBody>
      </p:sp>
    </p:spTree>
    <p:extLst>
      <p:ext uri="{BB962C8B-B14F-4D97-AF65-F5344CB8AC3E}">
        <p14:creationId xmlns:p14="http://schemas.microsoft.com/office/powerpoint/2010/main" val="4012738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pPr>
                <a:defRPr/>
              </a:pPr>
              <a:t>‹nr.›</a:t>
            </a:fld>
            <a:endParaRPr lang="en-GB"/>
          </a:p>
        </p:txBody>
      </p:sp>
    </p:spTree>
    <p:extLst>
      <p:ext uri="{BB962C8B-B14F-4D97-AF65-F5344CB8AC3E}">
        <p14:creationId xmlns:p14="http://schemas.microsoft.com/office/powerpoint/2010/main" val="2612421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p>
        </p:txBody>
      </p:sp>
      <p:sp>
        <p:nvSpPr>
          <p:cNvPr id="8"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pPr>
                <a:defRPr/>
              </a:pPr>
              <a:t>‹nr.›</a:t>
            </a:fld>
            <a:endParaRPr lang="en-GB"/>
          </a:p>
        </p:txBody>
      </p:sp>
    </p:spTree>
    <p:extLst>
      <p:ext uri="{BB962C8B-B14F-4D97-AF65-F5344CB8AC3E}">
        <p14:creationId xmlns:p14="http://schemas.microsoft.com/office/powerpoint/2010/main" val="1686477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p>
        </p:txBody>
      </p:sp>
      <p:sp>
        <p:nvSpPr>
          <p:cNvPr id="4"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pPr>
                <a:defRPr/>
              </a:pPr>
              <a:t>‹nr.›</a:t>
            </a:fld>
            <a:endParaRPr lang="en-GB"/>
          </a:p>
        </p:txBody>
      </p:sp>
    </p:spTree>
    <p:extLst>
      <p:ext uri="{BB962C8B-B14F-4D97-AF65-F5344CB8AC3E}">
        <p14:creationId xmlns:p14="http://schemas.microsoft.com/office/powerpoint/2010/main" val="171663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p>
        </p:txBody>
      </p:sp>
      <p:sp>
        <p:nvSpPr>
          <p:cNvPr id="3"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pPr>
                <a:defRPr/>
              </a:pPr>
              <a:t>‹nr.›</a:t>
            </a:fld>
            <a:endParaRPr lang="en-GB"/>
          </a:p>
        </p:txBody>
      </p:sp>
    </p:spTree>
    <p:extLst>
      <p:ext uri="{BB962C8B-B14F-4D97-AF65-F5344CB8AC3E}">
        <p14:creationId xmlns:p14="http://schemas.microsoft.com/office/powerpoint/2010/main" val="3927510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pPr>
                <a:defRPr/>
              </a:pPr>
              <a:t>‹nr.›</a:t>
            </a:fld>
            <a:endParaRPr lang="en-GB"/>
          </a:p>
        </p:txBody>
      </p:sp>
    </p:spTree>
    <p:extLst>
      <p:ext uri="{BB962C8B-B14F-4D97-AF65-F5344CB8AC3E}">
        <p14:creationId xmlns:p14="http://schemas.microsoft.com/office/powerpoint/2010/main" val="802808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pPr>
                <a:defRPr/>
              </a:pPr>
              <a:t>‹nr.›</a:t>
            </a:fld>
            <a:endParaRPr lang="en-GB"/>
          </a:p>
        </p:txBody>
      </p:sp>
    </p:spTree>
    <p:extLst>
      <p:ext uri="{BB962C8B-B14F-4D97-AF65-F5344CB8AC3E}">
        <p14:creationId xmlns:p14="http://schemas.microsoft.com/office/powerpoint/2010/main" val="275951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pPr>
                <a:defRPr/>
              </a:pPr>
              <a:t>‹nr.›</a:t>
            </a:fld>
            <a:endParaRPr lang="en-GB"/>
          </a:p>
        </p:txBody>
      </p:sp>
    </p:spTree>
    <p:extLst>
      <p:ext uri="{BB962C8B-B14F-4D97-AF65-F5344CB8AC3E}">
        <p14:creationId xmlns:p14="http://schemas.microsoft.com/office/powerpoint/2010/main" val="2138029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pPr>
                <a:defRPr/>
              </a:pPr>
              <a:t>‹nr.›</a:t>
            </a:fld>
            <a:endParaRPr lang="en-GB"/>
          </a:p>
        </p:txBody>
      </p:sp>
    </p:spTree>
    <p:extLst>
      <p:ext uri="{BB962C8B-B14F-4D97-AF65-F5344CB8AC3E}">
        <p14:creationId xmlns:p14="http://schemas.microsoft.com/office/powerpoint/2010/main" val="371658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pPr>
                <a:defRPr/>
              </a:pPr>
              <a:t>‹nr.›</a:t>
            </a:fld>
            <a:endParaRPr lang="en-GB"/>
          </a:p>
        </p:txBody>
      </p:sp>
    </p:spTree>
    <p:extLst>
      <p:ext uri="{BB962C8B-B14F-4D97-AF65-F5344CB8AC3E}">
        <p14:creationId xmlns:p14="http://schemas.microsoft.com/office/powerpoint/2010/main" val="171910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pPr>
                <a:defRPr/>
              </a:pPr>
              <a:t>‹nr.›</a:t>
            </a:fld>
            <a:endParaRPr lang="en-GB"/>
          </a:p>
        </p:txBody>
      </p:sp>
    </p:spTree>
    <p:extLst>
      <p:ext uri="{BB962C8B-B14F-4D97-AF65-F5344CB8AC3E}">
        <p14:creationId xmlns:p14="http://schemas.microsoft.com/office/powerpoint/2010/main" val="374894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pPr>
                <a:defRPr/>
              </a:pPr>
              <a:t>‹nr.›</a:t>
            </a:fld>
            <a:endParaRPr lang="en-GB"/>
          </a:p>
        </p:txBody>
      </p:sp>
    </p:spTree>
    <p:extLst>
      <p:ext uri="{BB962C8B-B14F-4D97-AF65-F5344CB8AC3E}">
        <p14:creationId xmlns:p14="http://schemas.microsoft.com/office/powerpoint/2010/main" val="2383941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pPr>
                <a:defRPr/>
              </a:pPr>
              <a:t>‹nr.›</a:t>
            </a:fld>
            <a:endParaRPr lang="en-GB"/>
          </a:p>
        </p:txBody>
      </p:sp>
    </p:spTree>
    <p:extLst>
      <p:ext uri="{BB962C8B-B14F-4D97-AF65-F5344CB8AC3E}">
        <p14:creationId xmlns:p14="http://schemas.microsoft.com/office/powerpoint/2010/main" val="2798114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pPr>
                <a:defRPr/>
              </a:pPr>
              <a:t>‹nr.›</a:t>
            </a:fld>
            <a:endParaRPr lang="en-GB"/>
          </a:p>
        </p:txBody>
      </p:sp>
    </p:spTree>
    <p:extLst>
      <p:ext uri="{BB962C8B-B14F-4D97-AF65-F5344CB8AC3E}">
        <p14:creationId xmlns:p14="http://schemas.microsoft.com/office/powerpoint/2010/main" val="1065305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p>
        </p:txBody>
      </p:sp>
      <p:sp>
        <p:nvSpPr>
          <p:cNvPr id="8"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pPr>
                <a:defRPr/>
              </a:pPr>
              <a:t>‹nr.›</a:t>
            </a:fld>
            <a:endParaRPr lang="en-GB"/>
          </a:p>
        </p:txBody>
      </p:sp>
    </p:spTree>
    <p:extLst>
      <p:ext uri="{BB962C8B-B14F-4D97-AF65-F5344CB8AC3E}">
        <p14:creationId xmlns:p14="http://schemas.microsoft.com/office/powerpoint/2010/main" val="4242924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p>
        </p:txBody>
      </p:sp>
      <p:sp>
        <p:nvSpPr>
          <p:cNvPr id="4"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pPr>
                <a:defRPr/>
              </a:pPr>
              <a:t>‹nr.›</a:t>
            </a:fld>
            <a:endParaRPr lang="en-GB"/>
          </a:p>
        </p:txBody>
      </p:sp>
    </p:spTree>
    <p:extLst>
      <p:ext uri="{BB962C8B-B14F-4D97-AF65-F5344CB8AC3E}">
        <p14:creationId xmlns:p14="http://schemas.microsoft.com/office/powerpoint/2010/main" val="4234105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p>
        </p:txBody>
      </p:sp>
      <p:sp>
        <p:nvSpPr>
          <p:cNvPr id="3"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pPr>
                <a:defRPr/>
              </a:pPr>
              <a:t>‹nr.›</a:t>
            </a:fld>
            <a:endParaRPr lang="en-GB"/>
          </a:p>
        </p:txBody>
      </p:sp>
    </p:spTree>
    <p:extLst>
      <p:ext uri="{BB962C8B-B14F-4D97-AF65-F5344CB8AC3E}">
        <p14:creationId xmlns:p14="http://schemas.microsoft.com/office/powerpoint/2010/main" val="2430160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pPr>
                <a:defRPr/>
              </a:pPr>
              <a:t>‹nr.›</a:t>
            </a:fld>
            <a:endParaRPr lang="en-GB"/>
          </a:p>
        </p:txBody>
      </p:sp>
    </p:spTree>
    <p:extLst>
      <p:ext uri="{BB962C8B-B14F-4D97-AF65-F5344CB8AC3E}">
        <p14:creationId xmlns:p14="http://schemas.microsoft.com/office/powerpoint/2010/main" val="171102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pPr>
                <a:defRPr/>
              </a:pPr>
              <a:t>‹nr.›</a:t>
            </a:fld>
            <a:endParaRPr lang="en-GB"/>
          </a:p>
        </p:txBody>
      </p:sp>
    </p:spTree>
    <p:extLst>
      <p:ext uri="{BB962C8B-B14F-4D97-AF65-F5344CB8AC3E}">
        <p14:creationId xmlns:p14="http://schemas.microsoft.com/office/powerpoint/2010/main" val="1476556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pPr>
                <a:defRPr/>
              </a:pPr>
              <a:t>‹nr.›</a:t>
            </a:fld>
            <a:endParaRPr lang="en-GB"/>
          </a:p>
        </p:txBody>
      </p:sp>
    </p:spTree>
    <p:extLst>
      <p:ext uri="{BB962C8B-B14F-4D97-AF65-F5344CB8AC3E}">
        <p14:creationId xmlns:p14="http://schemas.microsoft.com/office/powerpoint/2010/main" val="176870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pPr>
                <a:defRPr/>
              </a:pPr>
              <a:t>‹nr.›</a:t>
            </a:fld>
            <a:endParaRPr lang="en-GB"/>
          </a:p>
        </p:txBody>
      </p:sp>
    </p:spTree>
    <p:extLst>
      <p:ext uri="{BB962C8B-B14F-4D97-AF65-F5344CB8AC3E}">
        <p14:creationId xmlns:p14="http://schemas.microsoft.com/office/powerpoint/2010/main" val="1526922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pPr>
                <a:defRPr/>
              </a:pPr>
              <a:t>‹nr.›</a:t>
            </a:fld>
            <a:endParaRPr lang="en-GB"/>
          </a:p>
        </p:txBody>
      </p:sp>
    </p:spTree>
    <p:extLst>
      <p:ext uri="{BB962C8B-B14F-4D97-AF65-F5344CB8AC3E}">
        <p14:creationId xmlns:p14="http://schemas.microsoft.com/office/powerpoint/2010/main" val="3326217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AE184E0-0BD4-4705-A12B-9B71DDE63301}" type="slidenum">
              <a:rPr lang="en-GB" smtClean="0"/>
              <a:pPr/>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0506" y="1605709"/>
            <a:ext cx="2531726" cy="2933944"/>
          </a:xfrm>
          <a:prstGeom prst="rect">
            <a:avLst/>
          </a:prstGeom>
        </p:spPr>
      </p:pic>
    </p:spTree>
    <p:extLst>
      <p:ext uri="{BB962C8B-B14F-4D97-AF65-F5344CB8AC3E}">
        <p14:creationId xmlns:p14="http://schemas.microsoft.com/office/powerpoint/2010/main" val="439468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2" name="Title 1"/>
          <p:cNvSpPr>
            <a:spLocks noGrp="1"/>
          </p:cNvSpPr>
          <p:nvPr>
            <p:ph type="ctrTitle"/>
          </p:nvPr>
        </p:nvSpPr>
        <p:spPr bwMode="white">
          <a:xfrm>
            <a:off x="680881" y="1607344"/>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676841" y="4833784"/>
            <a:ext cx="8011382" cy="410063"/>
          </a:xfrm>
        </p:spPr>
        <p:txBody>
          <a:bodyPr>
            <a:normAutofit/>
          </a:bodyPr>
          <a:lstStyle>
            <a:lvl1pPr marL="0" indent="0" algn="l">
              <a:lnSpc>
                <a:spcPts val="1899"/>
              </a:lnSpc>
              <a:buNone/>
              <a:defRPr sz="1582">
                <a:solidFill>
                  <a:srgbClr val="FFD200"/>
                </a:solidFill>
              </a:defRPr>
            </a:lvl1pPr>
            <a:lvl2pPr marL="342907" indent="0" algn="ctr">
              <a:buNone/>
              <a:defRPr sz="1500"/>
            </a:lvl2pPr>
            <a:lvl3pPr marL="685814" indent="0" algn="ctr">
              <a:buNone/>
              <a:defRPr sz="1350"/>
            </a:lvl3pPr>
            <a:lvl4pPr marL="1028721" indent="0" algn="ctr">
              <a:buNone/>
              <a:defRPr sz="1200"/>
            </a:lvl4pPr>
            <a:lvl5pPr marL="1371628" indent="0" algn="ctr">
              <a:buNone/>
              <a:defRPr sz="1200"/>
            </a:lvl5pPr>
            <a:lvl6pPr marL="1714536" indent="0" algn="ctr">
              <a:buNone/>
              <a:defRPr sz="1200"/>
            </a:lvl6pPr>
            <a:lvl7pPr marL="2057443" indent="0" algn="ctr">
              <a:buNone/>
              <a:defRPr sz="1200"/>
            </a:lvl7pPr>
            <a:lvl8pPr marL="2400350" indent="0" algn="ctr">
              <a:buNone/>
              <a:defRPr sz="1200"/>
            </a:lvl8pPr>
            <a:lvl9pPr marL="2743257" indent="0" algn="ctr">
              <a:buNone/>
              <a:defRPr sz="1200"/>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723349" y="4505625"/>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2" name="Picture Placeholder 11"/>
          <p:cNvSpPr>
            <a:spLocks noGrp="1"/>
          </p:cNvSpPr>
          <p:nvPr>
            <p:ph type="pic" sz="quarter" idx="11" hasCustomPrompt="1"/>
          </p:nvPr>
        </p:nvSpPr>
        <p:spPr>
          <a:xfrm>
            <a:off x="1687814" y="5882625"/>
            <a:ext cx="1205581" cy="653063"/>
          </a:xfrm>
        </p:spPr>
        <p:txBody>
          <a:bodyPr/>
          <a:lstStyle>
            <a:lvl1pPr>
              <a:defRPr sz="844">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3013004" y="5882625"/>
            <a:ext cx="1205581" cy="653063"/>
          </a:xfrm>
        </p:spPr>
        <p:txBody>
          <a:bodyPr/>
          <a:lstStyle>
            <a:lvl1pPr>
              <a:defRPr sz="844">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4340093" y="5882625"/>
            <a:ext cx="1224567" cy="653063"/>
          </a:xfrm>
        </p:spPr>
        <p:txBody>
          <a:bodyPr/>
          <a:lstStyle>
            <a:lvl1pPr>
              <a:defRPr sz="844">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5667182" y="5882625"/>
            <a:ext cx="1224567" cy="653063"/>
          </a:xfrm>
        </p:spPr>
        <p:txBody>
          <a:bodyPr/>
          <a:lstStyle>
            <a:lvl1pPr>
              <a:defRPr sz="844">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4525165" y="277740"/>
            <a:ext cx="4374267" cy="379688"/>
          </a:xfrm>
        </p:spPr>
        <p:txBody>
          <a:bodyPr anchor="b" anchorCtr="0">
            <a:normAutofit/>
          </a:bodyPr>
          <a:lstStyle>
            <a:lvl1pPr>
              <a:lnSpc>
                <a:spcPts val="897"/>
              </a:lnSpc>
              <a:defRPr sz="738" b="1" i="0" u="sng" cap="all" baseline="0">
                <a:solidFill>
                  <a:srgbClr val="1E64C8"/>
                </a:solidFill>
                <a:uFill>
                  <a:solidFill>
                    <a:schemeClr val="bg1"/>
                  </a:solidFill>
                </a:uFill>
              </a:defRPr>
            </a:lvl1pPr>
            <a:lvl2pPr marL="0" indent="0">
              <a:lnSpc>
                <a:spcPts val="897"/>
              </a:lnSpc>
              <a:buNone/>
              <a:defRPr sz="738"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1959191" cy="979594"/>
          </a:xfrm>
          <a:prstGeom prst="rect">
            <a:avLst/>
          </a:prstGeom>
        </p:spPr>
      </p:pic>
    </p:spTree>
    <p:extLst>
      <p:ext uri="{BB962C8B-B14F-4D97-AF65-F5344CB8AC3E}">
        <p14:creationId xmlns:p14="http://schemas.microsoft.com/office/powerpoint/2010/main" val="3794849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en-GB" smtClean="0"/>
              <a:pPr/>
              <a:t>‹nr.›</a:t>
            </a:fld>
            <a:endParaRPr lang="en-GB" dirty="0"/>
          </a:p>
        </p:txBody>
      </p:sp>
    </p:spTree>
    <p:extLst>
      <p:ext uri="{BB962C8B-B14F-4D97-AF65-F5344CB8AC3E}">
        <p14:creationId xmlns:p14="http://schemas.microsoft.com/office/powerpoint/2010/main" val="485924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440794" y="839787"/>
            <a:ext cx="8279578" cy="4708125"/>
          </a:xfrm>
        </p:spPr>
        <p:txBody>
          <a:bodyPr/>
          <a:lstStyle>
            <a:lvl1pPr marL="282897" indent="-237330" defTabSz="241127">
              <a:lnSpc>
                <a:spcPct val="120000"/>
              </a:lnSpc>
              <a:buFont typeface="Arial" panose="020B0604020202020204" pitchFamily="34" charset="0"/>
              <a:buChar char="̶"/>
              <a:defRPr/>
            </a:lvl1pPr>
            <a:lvl2pPr marL="617058" indent="-237330">
              <a:lnSpc>
                <a:spcPct val="120000"/>
              </a:lnSpc>
              <a:defRPr/>
            </a:lvl2pPr>
            <a:lvl3pPr marL="926536" indent="-237330" defTabSz="241127">
              <a:lnSpc>
                <a:spcPct val="120000"/>
              </a:lnSpc>
              <a:defRPr/>
            </a:lvl3pPr>
            <a:lvl4pPr marL="1228420" indent="-290492" defTabSz="241127">
              <a:lnSpc>
                <a:spcPct val="120000"/>
              </a:lnSpc>
              <a:defRPr/>
            </a:lvl4pPr>
            <a:lvl5pPr marL="1562581" indent="-233533" defTabSz="241127">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nl-BE">
                <a:solidFill>
                  <a:prstClr val="black">
                    <a:tint val="75000"/>
                  </a:prstClr>
                </a:solidFill>
              </a:rPr>
              <a:t>Hulpzoekgedrag en onthulling na SGOG- Keygnaert I- VLIR LNE- 19062023</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E184E0-0BD4-4705-A12B-9B71DDE63301}" type="slidenum">
              <a:rPr lang="en-GB" smtClean="0"/>
              <a:pPr/>
              <a:t>‹nr.›</a:t>
            </a:fld>
            <a:endParaRPr lang="en-GB" dirty="0"/>
          </a:p>
        </p:txBody>
      </p:sp>
    </p:spTree>
    <p:extLst>
      <p:ext uri="{BB962C8B-B14F-4D97-AF65-F5344CB8AC3E}">
        <p14:creationId xmlns:p14="http://schemas.microsoft.com/office/powerpoint/2010/main" val="320146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nl-BE">
                <a:solidFill>
                  <a:prstClr val="black">
                    <a:tint val="75000"/>
                  </a:prstClr>
                </a:solidFill>
              </a:rPr>
              <a:t>Hulpzoekgedrag en onthulling na SGOG- Keygnaert I- VLIR LNE- 19062023</a:t>
            </a:r>
            <a:endParaRPr lang="en-GB" dirty="0">
              <a:solidFill>
                <a:prstClr val="black">
                  <a:tint val="75000"/>
                </a:prstClr>
              </a:solidFill>
            </a:endParaRPr>
          </a:p>
        </p:txBody>
      </p:sp>
      <p:sp>
        <p:nvSpPr>
          <p:cNvPr id="8" name="Picture Placeholder 7"/>
          <p:cNvSpPr>
            <a:spLocks noGrp="1"/>
          </p:cNvSpPr>
          <p:nvPr>
            <p:ph type="pic" sz="quarter" idx="13" hasCustomPrompt="1"/>
          </p:nvPr>
        </p:nvSpPr>
        <p:spPr>
          <a:xfrm>
            <a:off x="5328838" y="964630"/>
            <a:ext cx="3322468" cy="4568906"/>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en-GB" smtClean="0"/>
              <a:pPr/>
              <a:t>‹nr.›</a:t>
            </a:fld>
            <a:endParaRPr lang="en-GB" dirty="0"/>
          </a:p>
        </p:txBody>
      </p:sp>
      <p:sp>
        <p:nvSpPr>
          <p:cNvPr id="12" name="Content Placeholder 2"/>
          <p:cNvSpPr>
            <a:spLocks noGrp="1"/>
          </p:cNvSpPr>
          <p:nvPr>
            <p:ph idx="1"/>
          </p:nvPr>
        </p:nvSpPr>
        <p:spPr>
          <a:xfrm>
            <a:off x="440794" y="839787"/>
            <a:ext cx="4452108" cy="4708125"/>
          </a:xfrm>
        </p:spPr>
        <p:txBody>
          <a:bodyPr/>
          <a:lstStyle>
            <a:lvl1pPr defTabSz="241127">
              <a:lnSpc>
                <a:spcPct val="120000"/>
              </a:lnSpc>
              <a:defRPr/>
            </a:lvl1pPr>
            <a:lvl2pPr>
              <a:lnSpc>
                <a:spcPct val="120000"/>
              </a:lnSpc>
              <a:defRPr/>
            </a:lvl2pPr>
            <a:lvl3pPr defTabSz="241127">
              <a:lnSpc>
                <a:spcPct val="120000"/>
              </a:lnSpc>
              <a:defRPr/>
            </a:lvl3pPr>
            <a:lvl4pPr defTabSz="241127">
              <a:lnSpc>
                <a:spcPct val="120000"/>
              </a:lnSpc>
              <a:defRPr/>
            </a:lvl4pPr>
            <a:lvl5pPr defTabSz="241127">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4508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nl-BE">
                <a:solidFill>
                  <a:prstClr val="black">
                    <a:tint val="75000"/>
                  </a:prstClr>
                </a:solidFill>
              </a:rPr>
              <a:t>Hulpzoekgedrag en onthulling na SGOG- Keygnaert I- VLIR LNE- 19062023</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AE184E0-0BD4-4705-A12B-9B71DDE63301}" type="slidenum">
              <a:rPr lang="en-GB" smtClean="0"/>
              <a:pPr/>
              <a:t>‹nr.›</a:t>
            </a:fld>
            <a:endParaRPr lang="en-GB" dirty="0"/>
          </a:p>
        </p:txBody>
      </p:sp>
      <p:sp>
        <p:nvSpPr>
          <p:cNvPr id="7" name="Picture Placeholder 6"/>
          <p:cNvSpPr>
            <a:spLocks noGrp="1"/>
          </p:cNvSpPr>
          <p:nvPr>
            <p:ph type="pic" sz="quarter" idx="13" hasCustomPrompt="1"/>
          </p:nvPr>
        </p:nvSpPr>
        <p:spPr>
          <a:xfrm>
            <a:off x="502082" y="964406"/>
            <a:ext cx="8163780" cy="4571438"/>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452346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Covering Background"/>
          <p:cNvSpPr/>
          <p:nvPr userDrawn="1"/>
        </p:nvSpPr>
        <p:spPr>
          <a:xfrm>
            <a:off x="0" y="0"/>
            <a:ext cx="914343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6" name="Picture Placeholder 5"/>
          <p:cNvSpPr>
            <a:spLocks noGrp="1"/>
          </p:cNvSpPr>
          <p:nvPr>
            <p:ph type="pic" sz="quarter" idx="12" hasCustomPrompt="1"/>
          </p:nvPr>
        </p:nvSpPr>
        <p:spPr>
          <a:xfrm>
            <a:off x="0" y="0"/>
            <a:ext cx="9143433" cy="68580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65135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p>
        </p:txBody>
      </p:sp>
      <p:sp>
        <p:nvSpPr>
          <p:cNvPr id="8"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pPr>
                <a:defRPr/>
              </a:pPr>
              <a:t>‹nr.›</a:t>
            </a:fld>
            <a:endParaRPr lang="en-GB"/>
          </a:p>
        </p:txBody>
      </p:sp>
    </p:spTree>
    <p:extLst>
      <p:ext uri="{BB962C8B-B14F-4D97-AF65-F5344CB8AC3E}">
        <p14:creationId xmlns:p14="http://schemas.microsoft.com/office/powerpoint/2010/main" val="3508024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dirty="0">
              <a:solidFill>
                <a:prstClr val="white"/>
              </a:solidFill>
            </a:endParaRPr>
          </a:p>
        </p:txBody>
      </p:sp>
      <p:sp>
        <p:nvSpPr>
          <p:cNvPr id="2" name="Title 1"/>
          <p:cNvSpPr>
            <a:spLocks noGrp="1"/>
          </p:cNvSpPr>
          <p:nvPr>
            <p:ph type="ctrTitle" hasCustomPrompt="1"/>
          </p:nvPr>
        </p:nvSpPr>
        <p:spPr bwMode="white">
          <a:xfrm>
            <a:off x="680881" y="1225716"/>
            <a:ext cx="8007342" cy="4056750"/>
          </a:xfrm>
        </p:spPr>
        <p:txBody>
          <a:bodyPr anchor="t" anchorCtr="0">
            <a:noAutofit/>
          </a:bodyPr>
          <a:lstStyle>
            <a:lvl1pPr algn="l">
              <a:lnSpc>
                <a:spcPts val="1846"/>
              </a:lnSpc>
              <a:defRPr sz="1319"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723349" y="1285875"/>
            <a:ext cx="7916968"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1" name="Tijdelijke aanduiding voor tekst 4"/>
          <p:cNvSpPr>
            <a:spLocks noGrp="1"/>
          </p:cNvSpPr>
          <p:nvPr>
            <p:ph type="body" sz="quarter" idx="10" hasCustomPrompt="1"/>
          </p:nvPr>
        </p:nvSpPr>
        <p:spPr bwMode="white">
          <a:xfrm>
            <a:off x="4860296" y="2176875"/>
            <a:ext cx="3827484" cy="1207947"/>
          </a:xfrm>
        </p:spPr>
        <p:txBody>
          <a:bodyPr>
            <a:normAutofit/>
          </a:bodyPr>
          <a:lstStyle>
            <a:lvl1pPr>
              <a:lnSpc>
                <a:spcPts val="1846"/>
              </a:lnSpc>
              <a:defRPr sz="1266">
                <a:solidFill>
                  <a:schemeClr val="bg1"/>
                </a:solidFill>
              </a:defRPr>
            </a:lvl1pPr>
          </a:lstStyle>
          <a:p>
            <a:pPr lvl="0"/>
            <a:r>
              <a:rPr lang="en-GB" noProof="0" dirty="0"/>
              <a:t>Click to add social media names</a:t>
            </a:r>
            <a:endParaRPr lang="nl-NL"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1959191" cy="979594"/>
          </a:xfrm>
          <a:prstGeom prst="rect">
            <a:avLst/>
          </a:prstGeom>
        </p:spPr>
      </p:pic>
    </p:spTree>
    <p:extLst>
      <p:ext uri="{BB962C8B-B14F-4D97-AF65-F5344CB8AC3E}">
        <p14:creationId xmlns:p14="http://schemas.microsoft.com/office/powerpoint/2010/main" val="2936451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7EBFB9D-1F64-4B1D-967D-46B7C1B9C54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821560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E0160143-6220-4CBB-BB08-4D5C11E523A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760926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E43E34F-4540-4C08-8D31-6DCE58483CD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999549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20E16847-E653-4FE0-AD9E-AA7EB6534A48}"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825529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726E1F34-E37E-41DA-8B0E-6BE577CBB5A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107852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78853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451606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881552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52948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p>
        </p:txBody>
      </p:sp>
      <p:sp>
        <p:nvSpPr>
          <p:cNvPr id="4"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5" name="Tijdelijke aanduiding voor dianummer 5"/>
          <p:cNvSpPr>
            <a:spLocks noGrp="1"/>
          </p:cNvSpPr>
          <p:nvPr>
            <p:ph type="sldNum" sz="quarter" idx="12"/>
          </p:nvPr>
        </p:nvSpPr>
        <p:spPr/>
        <p:txBody>
          <a:bodyPr/>
          <a:lstStyle>
            <a:lvl1pPr>
              <a:defRPr/>
            </a:lvl1pPr>
          </a:lstStyle>
          <a:p>
            <a:pPr>
              <a:defRPr/>
            </a:pPr>
            <a:fld id="{F9DA1221-F785-40DA-9B27-C9763B678BC5}" type="slidenum">
              <a:rPr lang="en-GB"/>
              <a:pPr>
                <a:defRPr/>
              </a:pPr>
              <a:t>‹nr.›</a:t>
            </a:fld>
            <a:endParaRPr lang="en-GB"/>
          </a:p>
        </p:txBody>
      </p:sp>
    </p:spTree>
    <p:extLst>
      <p:ext uri="{BB962C8B-B14F-4D97-AF65-F5344CB8AC3E}">
        <p14:creationId xmlns:p14="http://schemas.microsoft.com/office/powerpoint/2010/main" val="2631565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BE7F5B38-9155-4BC6-B0F1-3A6482FB917A}"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887482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94E3465-4D55-453A-BEB8-CE6B5AF94C40}"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146542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dirty="0">
              <a:solidFill>
                <a:prstClr val="white"/>
              </a:solidFill>
            </a:endParaRPr>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smtClean="0"/>
              <a:pPr/>
              <a:t>‹nr.›</a:t>
            </a:fld>
            <a:endParaRPr lang="nl-BE" dirty="0"/>
          </a:p>
        </p:txBody>
      </p:sp>
      <p:sp>
        <p:nvSpPr>
          <p:cNvPr id="10" name="Rectangle 9"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solidFill>
                <a:prstClr val="white"/>
              </a:solidFill>
            </a:endParaRPr>
          </a:p>
        </p:txBody>
      </p:sp>
    </p:spTree>
    <p:extLst>
      <p:ext uri="{BB962C8B-B14F-4D97-AF65-F5344CB8AC3E}">
        <p14:creationId xmlns:p14="http://schemas.microsoft.com/office/powerpoint/2010/main" val="2493323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A7A6C26C-4278-4A4F-8F00-BDD1D05ABC55}" type="slidenum">
              <a:rPr lang="en-GB"/>
              <a:pPr>
                <a:defRPr/>
              </a:pPr>
              <a:t>‹nr.›</a:t>
            </a:fld>
            <a:endParaRPr lang="en-GB"/>
          </a:p>
        </p:txBody>
      </p:sp>
    </p:spTree>
    <p:extLst>
      <p:ext uri="{BB962C8B-B14F-4D97-AF65-F5344CB8AC3E}">
        <p14:creationId xmlns:p14="http://schemas.microsoft.com/office/powerpoint/2010/main" val="16142109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6A03464-721D-404E-8389-6A53E0E67D39}" type="slidenum">
              <a:rPr lang="en-GB"/>
              <a:pPr>
                <a:defRPr/>
              </a:pPr>
              <a:t>‹nr.›</a:t>
            </a:fld>
            <a:endParaRPr lang="en-GB"/>
          </a:p>
        </p:txBody>
      </p:sp>
    </p:spTree>
    <p:extLst>
      <p:ext uri="{BB962C8B-B14F-4D97-AF65-F5344CB8AC3E}">
        <p14:creationId xmlns:p14="http://schemas.microsoft.com/office/powerpoint/2010/main" val="12247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68426C65-FF73-43DF-91EE-6BE12B4C023C}" type="slidenum">
              <a:rPr lang="en-GB"/>
              <a:pPr>
                <a:defRPr/>
              </a:pPr>
              <a:t>‹nr.›</a:t>
            </a:fld>
            <a:endParaRPr lang="en-GB"/>
          </a:p>
        </p:txBody>
      </p:sp>
    </p:spTree>
    <p:extLst>
      <p:ext uri="{BB962C8B-B14F-4D97-AF65-F5344CB8AC3E}">
        <p14:creationId xmlns:p14="http://schemas.microsoft.com/office/powerpoint/2010/main" val="45972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631AD96F-2C8F-4E22-9168-8C5C48B1CDF6}" type="slidenum">
              <a:rPr lang="en-GB"/>
              <a:pPr>
                <a:defRPr/>
              </a:pPr>
              <a:t>‹nr.›</a:t>
            </a:fld>
            <a:endParaRPr lang="en-GB"/>
          </a:p>
        </p:txBody>
      </p:sp>
    </p:spTree>
    <p:extLst>
      <p:ext uri="{BB962C8B-B14F-4D97-AF65-F5344CB8AC3E}">
        <p14:creationId xmlns:p14="http://schemas.microsoft.com/office/powerpoint/2010/main" val="2241444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en-GB"/>
          </a:p>
        </p:txBody>
      </p:sp>
      <p:sp>
        <p:nvSpPr>
          <p:cNvPr id="8"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C5D66D51-C887-413A-A2B4-7B4444BE136A}" type="slidenum">
              <a:rPr lang="en-GB"/>
              <a:pPr>
                <a:defRPr/>
              </a:pPr>
              <a:t>‹nr.›</a:t>
            </a:fld>
            <a:endParaRPr lang="en-GB"/>
          </a:p>
        </p:txBody>
      </p:sp>
    </p:spTree>
    <p:extLst>
      <p:ext uri="{BB962C8B-B14F-4D97-AF65-F5344CB8AC3E}">
        <p14:creationId xmlns:p14="http://schemas.microsoft.com/office/powerpoint/2010/main" val="2863380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en-GB"/>
          </a:p>
        </p:txBody>
      </p:sp>
      <p:sp>
        <p:nvSpPr>
          <p:cNvPr id="4"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5" name="Tijdelijke aanduiding voor dianummer 5"/>
          <p:cNvSpPr>
            <a:spLocks noGrp="1"/>
          </p:cNvSpPr>
          <p:nvPr>
            <p:ph type="sldNum" sz="quarter" idx="12"/>
          </p:nvPr>
        </p:nvSpPr>
        <p:spPr/>
        <p:txBody>
          <a:bodyPr/>
          <a:lstStyle>
            <a:lvl1pPr>
              <a:defRPr/>
            </a:lvl1pPr>
          </a:lstStyle>
          <a:p>
            <a:pPr>
              <a:defRPr/>
            </a:pPr>
            <a:fld id="{F75AFA13-2510-472E-84CE-AD6141F37574}" type="slidenum">
              <a:rPr lang="en-GB"/>
              <a:pPr>
                <a:defRPr/>
              </a:pPr>
              <a:t>‹nr.›</a:t>
            </a:fld>
            <a:endParaRPr lang="en-GB"/>
          </a:p>
        </p:txBody>
      </p:sp>
    </p:spTree>
    <p:extLst>
      <p:ext uri="{BB962C8B-B14F-4D97-AF65-F5344CB8AC3E}">
        <p14:creationId xmlns:p14="http://schemas.microsoft.com/office/powerpoint/2010/main" val="29431465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p>
        </p:txBody>
      </p:sp>
      <p:sp>
        <p:nvSpPr>
          <p:cNvPr id="3"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4" name="Tijdelijke aanduiding voor dianummer 5"/>
          <p:cNvSpPr>
            <a:spLocks noGrp="1"/>
          </p:cNvSpPr>
          <p:nvPr>
            <p:ph type="sldNum" sz="quarter" idx="12"/>
          </p:nvPr>
        </p:nvSpPr>
        <p:spPr/>
        <p:txBody>
          <a:bodyPr/>
          <a:lstStyle>
            <a:lvl1pPr>
              <a:defRPr/>
            </a:lvl1pPr>
          </a:lstStyle>
          <a:p>
            <a:pPr>
              <a:defRPr/>
            </a:pPr>
            <a:fld id="{FE312364-DA54-438D-855E-9E711C21BFC1}" type="slidenum">
              <a:rPr lang="en-GB"/>
              <a:pPr>
                <a:defRPr/>
              </a:pPr>
              <a:t>‹nr.›</a:t>
            </a:fld>
            <a:endParaRPr lang="en-GB"/>
          </a:p>
        </p:txBody>
      </p:sp>
    </p:spTree>
    <p:extLst>
      <p:ext uri="{BB962C8B-B14F-4D97-AF65-F5344CB8AC3E}">
        <p14:creationId xmlns:p14="http://schemas.microsoft.com/office/powerpoint/2010/main" val="88373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en-GB"/>
          </a:p>
        </p:txBody>
      </p:sp>
      <p:sp>
        <p:nvSpPr>
          <p:cNvPr id="3"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4" name="Tijdelijke aanduiding voor dianummer 5"/>
          <p:cNvSpPr>
            <a:spLocks noGrp="1"/>
          </p:cNvSpPr>
          <p:nvPr>
            <p:ph type="sldNum" sz="quarter" idx="12"/>
          </p:nvPr>
        </p:nvSpPr>
        <p:spPr/>
        <p:txBody>
          <a:bodyPr/>
          <a:lstStyle>
            <a:lvl1pPr>
              <a:defRPr/>
            </a:lvl1pPr>
          </a:lstStyle>
          <a:p>
            <a:pPr>
              <a:defRPr/>
            </a:pPr>
            <a:fld id="{77BF513A-9E27-4CB9-9F20-60746A717C2E}" type="slidenum">
              <a:rPr lang="en-GB"/>
              <a:pPr>
                <a:defRPr/>
              </a:pPr>
              <a:t>‹nr.›</a:t>
            </a:fld>
            <a:endParaRPr lang="en-GB"/>
          </a:p>
        </p:txBody>
      </p:sp>
    </p:spTree>
    <p:extLst>
      <p:ext uri="{BB962C8B-B14F-4D97-AF65-F5344CB8AC3E}">
        <p14:creationId xmlns:p14="http://schemas.microsoft.com/office/powerpoint/2010/main" val="26540823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41E2C996-C546-4C0E-9395-EBCC6AD383DA}" type="slidenum">
              <a:rPr lang="en-GB"/>
              <a:pPr>
                <a:defRPr/>
              </a:pPr>
              <a:t>‹nr.›</a:t>
            </a:fld>
            <a:endParaRPr lang="en-GB"/>
          </a:p>
        </p:txBody>
      </p:sp>
    </p:spTree>
    <p:extLst>
      <p:ext uri="{BB962C8B-B14F-4D97-AF65-F5344CB8AC3E}">
        <p14:creationId xmlns:p14="http://schemas.microsoft.com/office/powerpoint/2010/main" val="764604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16C17FA2-6013-4AB6-885C-FECE2F4A9145}" type="slidenum">
              <a:rPr lang="en-GB"/>
              <a:pPr>
                <a:defRPr/>
              </a:pPr>
              <a:t>‹nr.›</a:t>
            </a:fld>
            <a:endParaRPr lang="en-GB"/>
          </a:p>
        </p:txBody>
      </p:sp>
    </p:spTree>
    <p:extLst>
      <p:ext uri="{BB962C8B-B14F-4D97-AF65-F5344CB8AC3E}">
        <p14:creationId xmlns:p14="http://schemas.microsoft.com/office/powerpoint/2010/main" val="2634943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0A6532E1-43E0-49C3-B1BA-B40340306E92}" type="slidenum">
              <a:rPr lang="en-GB"/>
              <a:pPr>
                <a:defRPr/>
              </a:pPr>
              <a:t>‹nr.›</a:t>
            </a:fld>
            <a:endParaRPr lang="en-GB"/>
          </a:p>
        </p:txBody>
      </p:sp>
    </p:spTree>
    <p:extLst>
      <p:ext uri="{BB962C8B-B14F-4D97-AF65-F5344CB8AC3E}">
        <p14:creationId xmlns:p14="http://schemas.microsoft.com/office/powerpoint/2010/main" val="41316721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D59E1EF-606E-4D10-BDF9-B3CCF74F37F3}" type="slidenum">
              <a:rPr lang="en-GB"/>
              <a:pPr>
                <a:defRPr/>
              </a:pPr>
              <a:t>‹nr.›</a:t>
            </a:fld>
            <a:endParaRPr lang="en-GB"/>
          </a:p>
        </p:txBody>
      </p:sp>
    </p:spTree>
    <p:extLst>
      <p:ext uri="{BB962C8B-B14F-4D97-AF65-F5344CB8AC3E}">
        <p14:creationId xmlns:p14="http://schemas.microsoft.com/office/powerpoint/2010/main" val="3194197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endParaRPr lang="en-GB" altLang="nl-BE"/>
          </a:p>
        </p:txBody>
      </p:sp>
      <p:sp>
        <p:nvSpPr>
          <p:cNvPr id="5"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6" name="Tijdelijke aanduiding voor dianummer 5"/>
          <p:cNvSpPr>
            <a:spLocks noGrp="1"/>
          </p:cNvSpPr>
          <p:nvPr>
            <p:ph type="sldNum" sz="quarter" idx="12"/>
          </p:nvPr>
        </p:nvSpPr>
        <p:spPr/>
        <p:txBody>
          <a:bodyPr/>
          <a:lstStyle>
            <a:lvl1pPr>
              <a:defRPr/>
            </a:lvl1pPr>
          </a:lstStyle>
          <a:p>
            <a:fld id="{066C0328-FE67-4500-857A-4B3A3EBF9C6F}" type="slidenum">
              <a:rPr lang="en-GB" altLang="nl-BE"/>
              <a:pPr/>
              <a:t>‹nr.›</a:t>
            </a:fld>
            <a:endParaRPr lang="en-GB" altLang="nl-BE"/>
          </a:p>
        </p:txBody>
      </p:sp>
    </p:spTree>
    <p:extLst>
      <p:ext uri="{BB962C8B-B14F-4D97-AF65-F5344CB8AC3E}">
        <p14:creationId xmlns:p14="http://schemas.microsoft.com/office/powerpoint/2010/main" val="42198578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en-GB" altLang="nl-BE"/>
          </a:p>
        </p:txBody>
      </p:sp>
      <p:sp>
        <p:nvSpPr>
          <p:cNvPr id="5"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6" name="Tijdelijke aanduiding voor dianummer 5"/>
          <p:cNvSpPr>
            <a:spLocks noGrp="1"/>
          </p:cNvSpPr>
          <p:nvPr>
            <p:ph type="sldNum" sz="quarter" idx="12"/>
          </p:nvPr>
        </p:nvSpPr>
        <p:spPr/>
        <p:txBody>
          <a:bodyPr/>
          <a:lstStyle>
            <a:lvl1pPr>
              <a:defRPr/>
            </a:lvl1pPr>
          </a:lstStyle>
          <a:p>
            <a:fld id="{BBB48B4B-A0B1-43A2-B67A-1D02806D1D79}" type="slidenum">
              <a:rPr lang="en-GB" altLang="nl-BE"/>
              <a:pPr/>
              <a:t>‹nr.›</a:t>
            </a:fld>
            <a:endParaRPr lang="en-GB" altLang="nl-BE"/>
          </a:p>
        </p:txBody>
      </p:sp>
    </p:spTree>
    <p:extLst>
      <p:ext uri="{BB962C8B-B14F-4D97-AF65-F5344CB8AC3E}">
        <p14:creationId xmlns:p14="http://schemas.microsoft.com/office/powerpoint/2010/main" val="2814642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ltLang="nl-BE"/>
          </a:p>
        </p:txBody>
      </p:sp>
      <p:sp>
        <p:nvSpPr>
          <p:cNvPr id="5"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6" name="Tijdelijke aanduiding voor dianummer 5"/>
          <p:cNvSpPr>
            <a:spLocks noGrp="1"/>
          </p:cNvSpPr>
          <p:nvPr>
            <p:ph type="sldNum" sz="quarter" idx="12"/>
          </p:nvPr>
        </p:nvSpPr>
        <p:spPr/>
        <p:txBody>
          <a:bodyPr/>
          <a:lstStyle>
            <a:lvl1pPr>
              <a:defRPr/>
            </a:lvl1pPr>
          </a:lstStyle>
          <a:p>
            <a:fld id="{2FA83AF6-A663-4CE3-B9C8-D5647832E779}" type="slidenum">
              <a:rPr lang="en-GB" altLang="nl-BE"/>
              <a:pPr/>
              <a:t>‹nr.›</a:t>
            </a:fld>
            <a:endParaRPr lang="en-GB" altLang="nl-BE"/>
          </a:p>
        </p:txBody>
      </p:sp>
    </p:spTree>
    <p:extLst>
      <p:ext uri="{BB962C8B-B14F-4D97-AF65-F5344CB8AC3E}">
        <p14:creationId xmlns:p14="http://schemas.microsoft.com/office/powerpoint/2010/main" val="593095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endParaRPr lang="en-GB" altLang="nl-BE"/>
          </a:p>
        </p:txBody>
      </p:sp>
      <p:sp>
        <p:nvSpPr>
          <p:cNvPr id="6"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7" name="Tijdelijke aanduiding voor dianummer 5"/>
          <p:cNvSpPr>
            <a:spLocks noGrp="1"/>
          </p:cNvSpPr>
          <p:nvPr>
            <p:ph type="sldNum" sz="quarter" idx="12"/>
          </p:nvPr>
        </p:nvSpPr>
        <p:spPr/>
        <p:txBody>
          <a:bodyPr/>
          <a:lstStyle>
            <a:lvl1pPr>
              <a:defRPr/>
            </a:lvl1pPr>
          </a:lstStyle>
          <a:p>
            <a:fld id="{730D10B6-A22B-45EB-B57F-28E8357F103E}" type="slidenum">
              <a:rPr lang="en-GB" altLang="nl-BE"/>
              <a:pPr/>
              <a:t>‹nr.›</a:t>
            </a:fld>
            <a:endParaRPr lang="en-GB" altLang="nl-BE"/>
          </a:p>
        </p:txBody>
      </p:sp>
    </p:spTree>
    <p:extLst>
      <p:ext uri="{BB962C8B-B14F-4D97-AF65-F5344CB8AC3E}">
        <p14:creationId xmlns:p14="http://schemas.microsoft.com/office/powerpoint/2010/main" val="1399507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endParaRPr lang="en-GB" altLang="nl-BE"/>
          </a:p>
        </p:txBody>
      </p:sp>
      <p:sp>
        <p:nvSpPr>
          <p:cNvPr id="8"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9" name="Tijdelijke aanduiding voor dianummer 5"/>
          <p:cNvSpPr>
            <a:spLocks noGrp="1"/>
          </p:cNvSpPr>
          <p:nvPr>
            <p:ph type="sldNum" sz="quarter" idx="12"/>
          </p:nvPr>
        </p:nvSpPr>
        <p:spPr/>
        <p:txBody>
          <a:bodyPr/>
          <a:lstStyle>
            <a:lvl1pPr>
              <a:defRPr/>
            </a:lvl1pPr>
          </a:lstStyle>
          <a:p>
            <a:fld id="{43AB9D47-60D0-4A04-9430-308C42C6F1EF}" type="slidenum">
              <a:rPr lang="en-GB" altLang="nl-BE"/>
              <a:pPr/>
              <a:t>‹nr.›</a:t>
            </a:fld>
            <a:endParaRPr lang="en-GB" altLang="nl-BE"/>
          </a:p>
        </p:txBody>
      </p:sp>
    </p:spTree>
    <p:extLst>
      <p:ext uri="{BB962C8B-B14F-4D97-AF65-F5344CB8AC3E}">
        <p14:creationId xmlns:p14="http://schemas.microsoft.com/office/powerpoint/2010/main" val="21852530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endParaRPr lang="en-GB" altLang="nl-BE"/>
          </a:p>
        </p:txBody>
      </p:sp>
      <p:sp>
        <p:nvSpPr>
          <p:cNvPr id="4"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5" name="Tijdelijke aanduiding voor dianummer 5"/>
          <p:cNvSpPr>
            <a:spLocks noGrp="1"/>
          </p:cNvSpPr>
          <p:nvPr>
            <p:ph type="sldNum" sz="quarter" idx="12"/>
          </p:nvPr>
        </p:nvSpPr>
        <p:spPr/>
        <p:txBody>
          <a:bodyPr/>
          <a:lstStyle>
            <a:lvl1pPr>
              <a:defRPr/>
            </a:lvl1pPr>
          </a:lstStyle>
          <a:p>
            <a:fld id="{286908D0-0767-45D4-9255-D69BB6BDA3D4}" type="slidenum">
              <a:rPr lang="en-GB" altLang="nl-BE"/>
              <a:pPr/>
              <a:t>‹nr.›</a:t>
            </a:fld>
            <a:endParaRPr lang="en-GB" altLang="nl-BE"/>
          </a:p>
        </p:txBody>
      </p:sp>
    </p:spTree>
    <p:extLst>
      <p:ext uri="{BB962C8B-B14F-4D97-AF65-F5344CB8AC3E}">
        <p14:creationId xmlns:p14="http://schemas.microsoft.com/office/powerpoint/2010/main" val="414175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8CF1CA2A-3C2F-42DD-B4D4-BFD3A1144EA2}" type="slidenum">
              <a:rPr lang="en-GB"/>
              <a:pPr>
                <a:defRPr/>
              </a:pPr>
              <a:t>‹nr.›</a:t>
            </a:fld>
            <a:endParaRPr lang="en-GB"/>
          </a:p>
        </p:txBody>
      </p:sp>
    </p:spTree>
    <p:extLst>
      <p:ext uri="{BB962C8B-B14F-4D97-AF65-F5344CB8AC3E}">
        <p14:creationId xmlns:p14="http://schemas.microsoft.com/office/powerpoint/2010/main" val="38151651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endParaRPr lang="en-GB" altLang="nl-BE"/>
          </a:p>
        </p:txBody>
      </p:sp>
      <p:sp>
        <p:nvSpPr>
          <p:cNvPr id="3"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4" name="Tijdelijke aanduiding voor dianummer 5"/>
          <p:cNvSpPr>
            <a:spLocks noGrp="1"/>
          </p:cNvSpPr>
          <p:nvPr>
            <p:ph type="sldNum" sz="quarter" idx="12"/>
          </p:nvPr>
        </p:nvSpPr>
        <p:spPr/>
        <p:txBody>
          <a:bodyPr/>
          <a:lstStyle>
            <a:lvl1pPr>
              <a:defRPr/>
            </a:lvl1pPr>
          </a:lstStyle>
          <a:p>
            <a:fld id="{013F6C46-53EF-4528-9565-1FDE1E8E4929}" type="slidenum">
              <a:rPr lang="en-GB" altLang="nl-BE"/>
              <a:pPr/>
              <a:t>‹nr.›</a:t>
            </a:fld>
            <a:endParaRPr lang="en-GB" altLang="nl-BE"/>
          </a:p>
        </p:txBody>
      </p:sp>
    </p:spTree>
    <p:extLst>
      <p:ext uri="{BB962C8B-B14F-4D97-AF65-F5344CB8AC3E}">
        <p14:creationId xmlns:p14="http://schemas.microsoft.com/office/powerpoint/2010/main" val="2201752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endParaRPr lang="en-GB" altLang="nl-BE"/>
          </a:p>
        </p:txBody>
      </p:sp>
      <p:sp>
        <p:nvSpPr>
          <p:cNvPr id="6"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7" name="Tijdelijke aanduiding voor dianummer 5"/>
          <p:cNvSpPr>
            <a:spLocks noGrp="1"/>
          </p:cNvSpPr>
          <p:nvPr>
            <p:ph type="sldNum" sz="quarter" idx="12"/>
          </p:nvPr>
        </p:nvSpPr>
        <p:spPr/>
        <p:txBody>
          <a:bodyPr/>
          <a:lstStyle>
            <a:lvl1pPr>
              <a:defRPr/>
            </a:lvl1pPr>
          </a:lstStyle>
          <a:p>
            <a:fld id="{5E097D08-75FC-4292-80A3-C05051C6C268}" type="slidenum">
              <a:rPr lang="en-GB" altLang="nl-BE"/>
              <a:pPr/>
              <a:t>‹nr.›</a:t>
            </a:fld>
            <a:endParaRPr lang="en-GB" altLang="nl-BE"/>
          </a:p>
        </p:txBody>
      </p:sp>
    </p:spTree>
    <p:extLst>
      <p:ext uri="{BB962C8B-B14F-4D97-AF65-F5344CB8AC3E}">
        <p14:creationId xmlns:p14="http://schemas.microsoft.com/office/powerpoint/2010/main" val="250057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endParaRPr lang="en-GB" altLang="nl-BE"/>
          </a:p>
        </p:txBody>
      </p:sp>
      <p:sp>
        <p:nvSpPr>
          <p:cNvPr id="6"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7" name="Tijdelijke aanduiding voor dianummer 5"/>
          <p:cNvSpPr>
            <a:spLocks noGrp="1"/>
          </p:cNvSpPr>
          <p:nvPr>
            <p:ph type="sldNum" sz="quarter" idx="12"/>
          </p:nvPr>
        </p:nvSpPr>
        <p:spPr/>
        <p:txBody>
          <a:bodyPr/>
          <a:lstStyle>
            <a:lvl1pPr>
              <a:defRPr/>
            </a:lvl1pPr>
          </a:lstStyle>
          <a:p>
            <a:fld id="{04E9494B-20AD-402D-A51E-2E57CDD5964C}" type="slidenum">
              <a:rPr lang="en-GB" altLang="nl-BE"/>
              <a:pPr/>
              <a:t>‹nr.›</a:t>
            </a:fld>
            <a:endParaRPr lang="en-GB" altLang="nl-BE"/>
          </a:p>
        </p:txBody>
      </p:sp>
    </p:spTree>
    <p:extLst>
      <p:ext uri="{BB962C8B-B14F-4D97-AF65-F5344CB8AC3E}">
        <p14:creationId xmlns:p14="http://schemas.microsoft.com/office/powerpoint/2010/main" val="18465430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en-GB" altLang="nl-BE"/>
          </a:p>
        </p:txBody>
      </p:sp>
      <p:sp>
        <p:nvSpPr>
          <p:cNvPr id="5"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6" name="Tijdelijke aanduiding voor dianummer 5"/>
          <p:cNvSpPr>
            <a:spLocks noGrp="1"/>
          </p:cNvSpPr>
          <p:nvPr>
            <p:ph type="sldNum" sz="quarter" idx="12"/>
          </p:nvPr>
        </p:nvSpPr>
        <p:spPr/>
        <p:txBody>
          <a:bodyPr/>
          <a:lstStyle>
            <a:lvl1pPr>
              <a:defRPr/>
            </a:lvl1pPr>
          </a:lstStyle>
          <a:p>
            <a:fld id="{056B5336-02B8-42E1-B5BD-29517F0B94CD}" type="slidenum">
              <a:rPr lang="en-GB" altLang="nl-BE"/>
              <a:pPr/>
              <a:t>‹nr.›</a:t>
            </a:fld>
            <a:endParaRPr lang="en-GB" altLang="nl-BE"/>
          </a:p>
        </p:txBody>
      </p:sp>
    </p:spTree>
    <p:extLst>
      <p:ext uri="{BB962C8B-B14F-4D97-AF65-F5344CB8AC3E}">
        <p14:creationId xmlns:p14="http://schemas.microsoft.com/office/powerpoint/2010/main" val="714585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en-GB" altLang="nl-BE"/>
          </a:p>
        </p:txBody>
      </p:sp>
      <p:sp>
        <p:nvSpPr>
          <p:cNvPr id="5" name="Tijdelijke aanduiding voor voettekst 4"/>
          <p:cNvSpPr>
            <a:spLocks noGrp="1"/>
          </p:cNvSpPr>
          <p:nvPr>
            <p:ph type="ftr" sz="quarter" idx="11"/>
          </p:nvPr>
        </p:nvSpPr>
        <p:spPr/>
        <p:txBody>
          <a:bodyPr/>
          <a:lstStyle>
            <a:lvl1pPr>
              <a:defRPr/>
            </a:lvl1pPr>
          </a:lstStyle>
          <a:p>
            <a:r>
              <a:rPr lang="nl-BE" altLang="nl-BE"/>
              <a:t>Hulpzoekgedrag en onthulling na SGOG- Keygnaert I- VLIR LNE- 19062023</a:t>
            </a:r>
            <a:endParaRPr lang="en-GB" altLang="nl-BE"/>
          </a:p>
        </p:txBody>
      </p:sp>
      <p:sp>
        <p:nvSpPr>
          <p:cNvPr id="6" name="Tijdelijke aanduiding voor dianummer 5"/>
          <p:cNvSpPr>
            <a:spLocks noGrp="1"/>
          </p:cNvSpPr>
          <p:nvPr>
            <p:ph type="sldNum" sz="quarter" idx="12"/>
          </p:nvPr>
        </p:nvSpPr>
        <p:spPr/>
        <p:txBody>
          <a:bodyPr/>
          <a:lstStyle>
            <a:lvl1pPr>
              <a:defRPr/>
            </a:lvl1pPr>
          </a:lstStyle>
          <a:p>
            <a:fld id="{BAE78312-D4C6-4138-8D1C-E603ED9BB399}" type="slidenum">
              <a:rPr lang="en-GB" altLang="nl-BE"/>
              <a:pPr/>
              <a:t>‹nr.›</a:t>
            </a:fld>
            <a:endParaRPr lang="en-GB" altLang="nl-BE"/>
          </a:p>
        </p:txBody>
      </p:sp>
    </p:spTree>
    <p:extLst>
      <p:ext uri="{BB962C8B-B14F-4D97-AF65-F5344CB8AC3E}">
        <p14:creationId xmlns:p14="http://schemas.microsoft.com/office/powerpoint/2010/main" val="40449094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l-BE"/>
              <a:t>Hulpzoekgedrag en onthulling na SGOG- Keygnaert I- VLIR LNE- 19062023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990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l-BE"/>
              <a:t>Hulpzoekgedrag en onthulling na SGOG- Keygnaert I- VLIR LNE- 19062023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4620548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l-BE"/>
              <a:t>Hulpzoekgedrag en onthulling na SGOG- Keygnaert I- VLIR LNE- 19062023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102710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l-BE"/>
              <a:t>Hulpzoekgedrag en onthulling na SGOG- Keygnaert I- VLIR LNE- 19062023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1840691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nl-BE"/>
              <a:t>Hulpzoekgedrag en onthulling na SGOG- Keygnaert I- VLIR LNE- 19062023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8745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BE"/>
              <a:t>Hulpzoekgedrag en onthulling na SGOG- Keygnaert I- VLIR LNE- 19062023</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32F4CD63-4BAE-4D53-B0CC-F4FE5B95A5A4}" type="slidenum">
              <a:rPr lang="en-GB"/>
              <a:pPr>
                <a:defRPr/>
              </a:pPr>
              <a:t>‹nr.›</a:t>
            </a:fld>
            <a:endParaRPr lang="en-GB"/>
          </a:p>
        </p:txBody>
      </p:sp>
    </p:spTree>
    <p:extLst>
      <p:ext uri="{BB962C8B-B14F-4D97-AF65-F5344CB8AC3E}">
        <p14:creationId xmlns:p14="http://schemas.microsoft.com/office/powerpoint/2010/main" val="34774226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nl-BE"/>
              <a:t>Hulpzoekgedrag en onthulling na SGOG- Keygnaert I- VLIR LNE- 19062023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675497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nl-BE"/>
              <a:t>Hulpzoekgedrag en onthulling na SGOG- Keygnaert I- VLIR LNE- 19062023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654134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l-BE"/>
              <a:t>Hulpzoekgedrag en onthulling na SGOG- Keygnaert I- VLIR LNE- 19062023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960441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r>
              <a:rPr lang="en-US"/>
              <a:t>Click icon to add picture</a:t>
            </a:r>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l-BE"/>
              <a:t>Hulpzoekgedrag en onthulling na SGOG- Keygnaert I- VLIR LNE- 19062023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6977372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l-BE"/>
              <a:t>Hulpzoekgedrag en onthulling na SGOG- Keygnaert I- VLIR LNE- 19062023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2304025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l-BE"/>
              <a:t>Hulpzoekgedrag en onthulling na SGOG- Keygnaert I- VLIR LNE- 19062023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696117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nl-BE"/>
              <a:t>Hulpzoekgedrag en onthulling na SGOG- Keygnaert I- VLIR LNE- 19062023</a:t>
            </a:r>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7261" y="1599810"/>
            <a:ext cx="2880542" cy="2933944"/>
          </a:xfrm>
          <a:prstGeom prst="rect">
            <a:avLst/>
          </a:prstGeom>
        </p:spPr>
      </p:pic>
    </p:spTree>
    <p:extLst>
      <p:ext uri="{BB962C8B-B14F-4D97-AF65-F5344CB8AC3E}">
        <p14:creationId xmlns:p14="http://schemas.microsoft.com/office/powerpoint/2010/main" val="14112496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482233" y="979594"/>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2" name="Title 1"/>
          <p:cNvSpPr>
            <a:spLocks noGrp="1"/>
          </p:cNvSpPr>
          <p:nvPr>
            <p:ph type="ctrTitle"/>
          </p:nvPr>
        </p:nvSpPr>
        <p:spPr bwMode="white">
          <a:xfrm>
            <a:off x="680881" y="1607344"/>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en-US" noProof="0"/>
              <a:t>Click to edit Master title style</a:t>
            </a:r>
            <a:endParaRPr lang="nl-BE" noProof="0" dirty="0"/>
          </a:p>
        </p:txBody>
      </p:sp>
      <p:sp>
        <p:nvSpPr>
          <p:cNvPr id="3" name="Subtitle 2"/>
          <p:cNvSpPr>
            <a:spLocks noGrp="1"/>
          </p:cNvSpPr>
          <p:nvPr>
            <p:ph type="subTitle" idx="1" hasCustomPrompt="1"/>
          </p:nvPr>
        </p:nvSpPr>
        <p:spPr bwMode="white">
          <a:xfrm>
            <a:off x="676841" y="4833784"/>
            <a:ext cx="8011382" cy="410063"/>
          </a:xfrm>
        </p:spPr>
        <p:txBody>
          <a:bodyPr>
            <a:normAutofit/>
          </a:bodyPr>
          <a:lstStyle>
            <a:lvl1pPr marL="0" indent="0" algn="l">
              <a:lnSpc>
                <a:spcPts val="1899"/>
              </a:lnSpc>
              <a:buNone/>
              <a:defRPr sz="1582" baseline="0">
                <a:solidFill>
                  <a:srgbClr val="FFD200"/>
                </a:solidFill>
              </a:defRPr>
            </a:lvl1pPr>
            <a:lvl2pPr marL="342907" indent="0" algn="ctr">
              <a:buNone/>
              <a:defRPr sz="1500"/>
            </a:lvl2pPr>
            <a:lvl3pPr marL="685814" indent="0" algn="ctr">
              <a:buNone/>
              <a:defRPr sz="1350"/>
            </a:lvl3pPr>
            <a:lvl4pPr marL="1028721" indent="0" algn="ctr">
              <a:buNone/>
              <a:defRPr sz="1200"/>
            </a:lvl4pPr>
            <a:lvl5pPr marL="1371628" indent="0" algn="ctr">
              <a:buNone/>
              <a:defRPr sz="1200"/>
            </a:lvl5pPr>
            <a:lvl6pPr marL="1714536" indent="0" algn="ctr">
              <a:buNone/>
              <a:defRPr sz="1200"/>
            </a:lvl6pPr>
            <a:lvl7pPr marL="2057443" indent="0" algn="ctr">
              <a:buNone/>
              <a:defRPr sz="1200"/>
            </a:lvl7pPr>
            <a:lvl8pPr marL="2400350" indent="0" algn="ctr">
              <a:buNone/>
              <a:defRPr sz="1200"/>
            </a:lvl8pPr>
            <a:lvl9pPr marL="2743257" indent="0" algn="ctr">
              <a:buNone/>
              <a:defRPr sz="1200"/>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723349" y="4505625"/>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0" name="Organisation Placeholder"/>
          <p:cNvSpPr>
            <a:spLocks noGrp="1"/>
          </p:cNvSpPr>
          <p:nvPr>
            <p:ph type="body" sz="quarter" idx="10" hasCustomPrompt="1"/>
          </p:nvPr>
        </p:nvSpPr>
        <p:spPr bwMode="white">
          <a:xfrm>
            <a:off x="4516686" y="273186"/>
            <a:ext cx="4374052" cy="379688"/>
          </a:xfrm>
        </p:spPr>
        <p:txBody>
          <a:bodyPr anchor="b" anchorCtr="0">
            <a:normAutofit/>
          </a:bodyPr>
          <a:lstStyle>
            <a:lvl1pPr marL="0" indent="0">
              <a:lnSpc>
                <a:spcPts val="897"/>
              </a:lnSpc>
              <a:buNone/>
              <a:defRPr sz="738" b="1" i="0" u="sng" cap="all" baseline="0">
                <a:solidFill>
                  <a:srgbClr val="1E64C8"/>
                </a:solidFill>
                <a:uFill>
                  <a:solidFill>
                    <a:schemeClr val="bg1"/>
                  </a:solidFill>
                </a:uFill>
              </a:defRPr>
            </a:lvl1pPr>
            <a:lvl2pPr marL="0" indent="0">
              <a:lnSpc>
                <a:spcPts val="897"/>
              </a:lnSpc>
              <a:buNone/>
              <a:defRPr sz="738" cap="all" baseline="0">
                <a:solidFill>
                  <a:srgbClr val="1E64C8"/>
                </a:solidFill>
                <a:uFill>
                  <a:solidFill>
                    <a:schemeClr val="bg1"/>
                  </a:solidFill>
                </a:uFill>
              </a:defRPr>
            </a:lvl2pPr>
          </a:lstStyle>
          <a:p>
            <a:pPr lvl="0"/>
            <a:r>
              <a:rPr lang="nl-BE" noProof="0" dirty="0"/>
              <a:t>Klik om de organisatie stijlen te bewerken</a:t>
            </a:r>
          </a:p>
          <a:p>
            <a:pPr lvl="1"/>
            <a:r>
              <a:rPr lang="nl-BE" noProof="0"/>
              <a:t>tweede niveau</a:t>
            </a:r>
            <a:endParaRPr lang="nl-BE" noProof="0" dirty="0"/>
          </a:p>
        </p:txBody>
      </p:sp>
      <p:sp>
        <p:nvSpPr>
          <p:cNvPr id="12" name="Picture Placeholder 11"/>
          <p:cNvSpPr>
            <a:spLocks noGrp="1"/>
          </p:cNvSpPr>
          <p:nvPr>
            <p:ph type="pic" sz="quarter" idx="11" hasCustomPrompt="1"/>
          </p:nvPr>
        </p:nvSpPr>
        <p:spPr>
          <a:xfrm>
            <a:off x="1687814" y="5882625"/>
            <a:ext cx="1205581" cy="653063"/>
          </a:xfrm>
        </p:spPr>
        <p:txBody>
          <a:bodyPr/>
          <a:lstStyle>
            <a:lvl1pPr>
              <a:defRPr sz="844">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3013004" y="5882625"/>
            <a:ext cx="1205581" cy="653063"/>
          </a:xfrm>
        </p:spPr>
        <p:txBody>
          <a:bodyPr/>
          <a:lstStyle>
            <a:lvl1pPr>
              <a:defRPr sz="844">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4340093" y="5882625"/>
            <a:ext cx="1224567" cy="653063"/>
          </a:xfrm>
        </p:spPr>
        <p:txBody>
          <a:bodyPr/>
          <a:lstStyle>
            <a:lvl1pPr>
              <a:defRPr sz="844">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5667182" y="5882625"/>
            <a:ext cx="1224567" cy="653063"/>
          </a:xfrm>
        </p:spPr>
        <p:txBody>
          <a:bodyPr/>
          <a:lstStyle>
            <a:lvl1pPr>
              <a:defRPr sz="844">
                <a:solidFill>
                  <a:schemeClr val="bg1">
                    <a:lumMod val="50000"/>
                  </a:schemeClr>
                </a:solidFill>
              </a:defRPr>
            </a:lvl1pPr>
          </a:lstStyle>
          <a:p>
            <a:r>
              <a:rPr lang="nl-BE" noProof="0" dirty="0"/>
              <a:t>Partnerlogo 4</a:t>
            </a:r>
          </a:p>
        </p:txBody>
      </p:sp>
      <p:sp>
        <p:nvSpPr>
          <p:cNvPr id="5" name="Rectangle 4"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3" y="0"/>
            <a:ext cx="2449248" cy="979594"/>
          </a:xfrm>
          <a:prstGeom prst="rect">
            <a:avLst/>
          </a:prstGeom>
        </p:spPr>
      </p:pic>
    </p:spTree>
    <p:extLst>
      <p:ext uri="{BB962C8B-B14F-4D97-AF65-F5344CB8AC3E}">
        <p14:creationId xmlns:p14="http://schemas.microsoft.com/office/powerpoint/2010/main" val="17404108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0"/>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321" noProof="0" dirty="0"/>
          </a:p>
        </p:txBody>
      </p:sp>
      <p:sp>
        <p:nvSpPr>
          <p:cNvPr id="2" name="Title 1"/>
          <p:cNvSpPr>
            <a:spLocks noGrp="1"/>
          </p:cNvSpPr>
          <p:nvPr>
            <p:ph type="ctrTitle" hasCustomPrompt="1"/>
          </p:nvPr>
        </p:nvSpPr>
        <p:spPr bwMode="white">
          <a:xfrm>
            <a:off x="680881" y="2282428"/>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10" name="Rectangle 9" hidden="1"/>
          <p:cNvSpPr/>
          <p:nvPr userDrawn="1"/>
        </p:nvSpPr>
        <p:spPr>
          <a:xfrm>
            <a:off x="482232" y="326531"/>
            <a:ext cx="8205991"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21"/>
          </a:p>
        </p:txBody>
      </p:sp>
    </p:spTree>
    <p:extLst>
      <p:ext uri="{BB962C8B-B14F-4D97-AF65-F5344CB8AC3E}">
        <p14:creationId xmlns:p14="http://schemas.microsoft.com/office/powerpoint/2010/main" val="1586966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Content Placeholder 2"/>
          <p:cNvSpPr>
            <a:spLocks noGrp="1"/>
          </p:cNvSpPr>
          <p:nvPr>
            <p:ph idx="1" hasCustomPrompt="1"/>
          </p:nvPr>
        </p:nvSpPr>
        <p:spPr>
          <a:xfrm>
            <a:off x="440794" y="839787"/>
            <a:ext cx="8279578" cy="4708125"/>
          </a:xfrm>
        </p:spPr>
        <p:txBody>
          <a:bodyPr/>
          <a:lstStyle>
            <a:lvl1pPr defTabSz="241127">
              <a:lnSpc>
                <a:spcPct val="120000"/>
              </a:lnSpc>
              <a:defRPr/>
            </a:lvl1pPr>
            <a:lvl2pPr>
              <a:lnSpc>
                <a:spcPct val="120000"/>
              </a:lnSpc>
              <a:defRPr/>
            </a:lvl2pPr>
            <a:lvl3pPr defTabSz="241127">
              <a:lnSpc>
                <a:spcPct val="120000"/>
              </a:lnSpc>
              <a:defRPr/>
            </a:lvl3pPr>
            <a:lvl4pPr marL="1228242" indent="-290525" defTabSz="1008884">
              <a:lnSpc>
                <a:spcPct val="120000"/>
              </a:lnSpc>
              <a:tabLst/>
              <a:defRPr/>
            </a:lvl4pPr>
            <a:lvl5pPr marL="1562304" indent="-233592" defTabSz="241127">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endParaRPr lang="nl-BE" noProof="0" dirty="0"/>
          </a:p>
        </p:txBody>
      </p:sp>
      <p:sp>
        <p:nvSpPr>
          <p:cNvPr id="5" name="Footer Placeholder 4"/>
          <p:cNvSpPr>
            <a:spLocks noGrp="1"/>
          </p:cNvSpPr>
          <p:nvPr>
            <p:ph type="ftr" sz="quarter" idx="11"/>
          </p:nvPr>
        </p:nvSpPr>
        <p:spPr/>
        <p:txBody>
          <a:bodyPr/>
          <a:lstStyle/>
          <a:p>
            <a:r>
              <a:rPr lang="nl-BE" noProof="0"/>
              <a:t>Hulpzoekgedrag en onthulling na SGOG- Keygnaert I- VLIR LNE- 19062023</a:t>
            </a:r>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dirty="0"/>
          </a:p>
        </p:txBody>
      </p:sp>
    </p:spTree>
    <p:extLst>
      <p:ext uri="{BB962C8B-B14F-4D97-AF65-F5344CB8AC3E}">
        <p14:creationId xmlns:p14="http://schemas.microsoft.com/office/powerpoint/2010/main" val="19857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10" Type="http://schemas.openxmlformats.org/officeDocument/2006/relationships/image" Target="../media/image4.png"/><Relationship Id="rId4" Type="http://schemas.openxmlformats.org/officeDocument/2006/relationships/slideLayout" Target="../slideLayouts/slideLayout11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4.png"/><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58"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784" y="95643"/>
            <a:ext cx="8282588" cy="607284"/>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440794" y="839787"/>
            <a:ext cx="8279578" cy="4708125"/>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2147683" y="6292057"/>
            <a:ext cx="121187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noProof="0" dirty="0"/>
          </a:p>
        </p:txBody>
      </p:sp>
      <p:sp>
        <p:nvSpPr>
          <p:cNvPr id="5" name="Footer Placeholder 4"/>
          <p:cNvSpPr>
            <a:spLocks noGrp="1"/>
          </p:cNvSpPr>
          <p:nvPr>
            <p:ph type="ftr" sz="quarter" idx="3"/>
          </p:nvPr>
        </p:nvSpPr>
        <p:spPr>
          <a:xfrm>
            <a:off x="3591554" y="6324204"/>
            <a:ext cx="4405469" cy="3079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noProof="0"/>
              <a:t>Hulpzoekgedrag en onthulling na SGOG- Keygnaert I- VLIR LNE- 19062023</a:t>
            </a:r>
            <a:endParaRPr lang="nl-BE" noProof="0" dirty="0"/>
          </a:p>
        </p:txBody>
      </p:sp>
      <p:sp>
        <p:nvSpPr>
          <p:cNvPr id="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7" name="Title positioning box" hidden="1"/>
          <p:cNvSpPr/>
          <p:nvPr userDrawn="1"/>
        </p:nvSpPr>
        <p:spPr>
          <a:xfrm>
            <a:off x="489017" y="258187"/>
            <a:ext cx="8163780"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8" name="Text positoning box" hidden="1"/>
          <p:cNvSpPr/>
          <p:nvPr userDrawn="1"/>
        </p:nvSpPr>
        <p:spPr>
          <a:xfrm>
            <a:off x="489017" y="1113750"/>
            <a:ext cx="434009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9" name="Logo positioning box" hidden="1"/>
          <p:cNvSpPr/>
          <p:nvPr userDrawn="1"/>
        </p:nvSpPr>
        <p:spPr>
          <a:xfrm flipV="1">
            <a:off x="489827" y="5539811"/>
            <a:ext cx="816297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5048" y="5559019"/>
            <a:ext cx="1217384" cy="1298981"/>
          </a:xfrm>
          <a:prstGeom prst="rect">
            <a:avLst/>
          </a:prstGeom>
        </p:spPr>
      </p:pic>
      <p:sp>
        <p:nvSpPr>
          <p:cNvPr id="12" name="Text positoning box" hidden="1"/>
          <p:cNvSpPr/>
          <p:nvPr userDrawn="1"/>
        </p:nvSpPr>
        <p:spPr>
          <a:xfrm>
            <a:off x="4837147" y="1113750"/>
            <a:ext cx="48223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3" name="Text positoning box" hidden="1"/>
          <p:cNvSpPr/>
          <p:nvPr userDrawn="1"/>
        </p:nvSpPr>
        <p:spPr>
          <a:xfrm>
            <a:off x="5326164" y="953691"/>
            <a:ext cx="3326632"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Tree>
    <p:extLst>
      <p:ext uri="{BB962C8B-B14F-4D97-AF65-F5344CB8AC3E}">
        <p14:creationId xmlns:p14="http://schemas.microsoft.com/office/powerpoint/2010/main" val="3230744293"/>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Lst>
  <p:hf sldNum="0" hdr="0" dt="0"/>
  <p:txStyles>
    <p:titleStyle>
      <a:lvl1pPr algn="l" defTabSz="685814" rtl="0" eaLnBrk="1" latinLnBrk="0" hangingPunct="1">
        <a:lnSpc>
          <a:spcPct val="90000"/>
        </a:lnSpc>
        <a:spcBef>
          <a:spcPct val="0"/>
        </a:spcBef>
        <a:buNone/>
        <a:defRPr sz="2848" u="sng" kern="1200" cap="all" baseline="0">
          <a:solidFill>
            <a:srgbClr val="1E64C8"/>
          </a:solidFill>
          <a:uFill>
            <a:solidFill>
              <a:srgbClr val="1E64C8"/>
            </a:solidFill>
          </a:uFill>
          <a:latin typeface="+mj-lt"/>
          <a:ea typeface="+mj-ea"/>
          <a:cs typeface="+mj-cs"/>
        </a:defRPr>
      </a:lvl1pPr>
    </p:titleStyle>
    <p:bodyStyle>
      <a:lvl1pPr marL="282990" indent="-237778"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1pPr>
      <a:lvl2pPr marL="617052" indent="-237778" algn="l" defTabSz="241127" rtl="0" eaLnBrk="1" latinLnBrk="0" hangingPunct="1">
        <a:lnSpc>
          <a:spcPct val="120000"/>
        </a:lnSpc>
        <a:spcBef>
          <a:spcPts val="0"/>
        </a:spcBef>
        <a:buFont typeface="Arial" panose="020B0604020202020204" pitchFamily="34" charset="0"/>
        <a:buChar char="̶"/>
        <a:tabLst/>
        <a:defRPr sz="2532" kern="1200">
          <a:solidFill>
            <a:schemeClr val="tx1"/>
          </a:solidFill>
          <a:latin typeface="+mn-lt"/>
          <a:ea typeface="+mn-ea"/>
          <a:cs typeface="+mn-cs"/>
        </a:defRPr>
      </a:lvl2pPr>
      <a:lvl3pPr marL="925996" indent="-237330"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3pPr>
      <a:lvl4pPr marL="760221" indent="-290525"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4pPr>
      <a:lvl5pPr marL="1371411" indent="-611191" algn="l" defTabSz="685814" rtl="0" eaLnBrk="1" latinLnBrk="0" hangingPunct="1">
        <a:lnSpc>
          <a:spcPct val="120000"/>
        </a:lnSpc>
        <a:spcBef>
          <a:spcPts val="0"/>
        </a:spcBef>
        <a:buFont typeface="Arial" panose="020B0604020202020204" pitchFamily="34" charset="0"/>
        <a:buNone/>
        <a:defRPr sz="2532" kern="1200">
          <a:solidFill>
            <a:schemeClr val="tx1"/>
          </a:solidFill>
          <a:latin typeface="+mn-lt"/>
          <a:ea typeface="+mn-ea"/>
          <a:cs typeface="+mn-cs"/>
        </a:defRPr>
      </a:lvl5pPr>
      <a:lvl6pPr marL="1885989"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6"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3"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0"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6" algn="l" defTabSz="685814" rtl="0" eaLnBrk="1" latinLnBrk="0" hangingPunct="1">
        <a:defRPr sz="1350" kern="1200">
          <a:solidFill>
            <a:schemeClr val="tx1"/>
          </a:solidFill>
          <a:latin typeface="+mn-lt"/>
          <a:ea typeface="+mn-ea"/>
          <a:cs typeface="+mn-cs"/>
        </a:defRPr>
      </a:lvl6pPr>
      <a:lvl7pPr marL="2057443" algn="l" defTabSz="685814" rtl="0" eaLnBrk="1" latinLnBrk="0" hangingPunct="1">
        <a:defRPr sz="1350" kern="1200">
          <a:solidFill>
            <a:schemeClr val="tx1"/>
          </a:solidFill>
          <a:latin typeface="+mn-lt"/>
          <a:ea typeface="+mn-ea"/>
          <a:cs typeface="+mn-cs"/>
        </a:defRPr>
      </a:lvl7pPr>
      <a:lvl8pPr marL="2400350" algn="l" defTabSz="685814" rtl="0" eaLnBrk="1" latinLnBrk="0" hangingPunct="1">
        <a:defRPr sz="1350" kern="1200">
          <a:solidFill>
            <a:schemeClr val="tx1"/>
          </a:solidFill>
          <a:latin typeface="+mn-lt"/>
          <a:ea typeface="+mn-ea"/>
          <a:cs typeface="+mn-cs"/>
        </a:defRPr>
      </a:lvl8pPr>
      <a:lvl9pPr marL="2743257" algn="l" defTabSz="685814"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072092763"/>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784" y="95643"/>
            <a:ext cx="8282588" cy="607284"/>
          </a:xfrm>
          <a:prstGeom prst="rect">
            <a:avLst/>
          </a:prstGeom>
        </p:spPr>
        <p:txBody>
          <a:bodyPr vert="horz" lIns="91440" tIns="45720" rIns="91440" bIns="45720" rtlCol="0" anchor="b" anchorCtr="0">
            <a:noAutofit/>
          </a:bodyPr>
          <a:lstStyle/>
          <a:p>
            <a:r>
              <a:rPr lang="nl-NL" noProof="0"/>
              <a:t>Klik om de stijl te bewerken</a:t>
            </a:r>
            <a:endParaRPr lang="en-GB" noProof="0" dirty="0"/>
          </a:p>
        </p:txBody>
      </p:sp>
      <p:sp>
        <p:nvSpPr>
          <p:cNvPr id="3" name="Text Placeholder 2"/>
          <p:cNvSpPr>
            <a:spLocks noGrp="1"/>
          </p:cNvSpPr>
          <p:nvPr>
            <p:ph type="body" idx="1"/>
          </p:nvPr>
        </p:nvSpPr>
        <p:spPr>
          <a:xfrm>
            <a:off x="440794" y="839787"/>
            <a:ext cx="8279578" cy="4708125"/>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4" name="Date Placeholder 3"/>
          <p:cNvSpPr>
            <a:spLocks noGrp="1"/>
          </p:cNvSpPr>
          <p:nvPr>
            <p:ph type="dt" sz="half" idx="2"/>
          </p:nvPr>
        </p:nvSpPr>
        <p:spPr>
          <a:xfrm>
            <a:off x="2147683" y="6292057"/>
            <a:ext cx="121187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noProof="0" dirty="0"/>
          </a:p>
        </p:txBody>
      </p:sp>
      <p:sp>
        <p:nvSpPr>
          <p:cNvPr id="5" name="Footer Placeholder 4"/>
          <p:cNvSpPr>
            <a:spLocks noGrp="1"/>
          </p:cNvSpPr>
          <p:nvPr>
            <p:ph type="ftr" sz="quarter" idx="3"/>
          </p:nvPr>
        </p:nvSpPr>
        <p:spPr>
          <a:xfrm>
            <a:off x="3591554" y="6324204"/>
            <a:ext cx="4405469" cy="3079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noProof="0"/>
              <a:t>Hulpzoekgedrag en onthulling na SGOG- Keygnaert I- VLIR LNE- 19062023</a:t>
            </a:r>
            <a:endParaRPr lang="en-GB" noProof="0" dirty="0"/>
          </a:p>
        </p:txBody>
      </p:sp>
      <p:sp>
        <p:nvSpPr>
          <p:cNvPr id="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en-GB" noProof="0" smtClean="0"/>
              <a:pPr/>
              <a:t>‹nr.›</a:t>
            </a:fld>
            <a:endParaRPr lang="en-GB" noProof="0" dirty="0"/>
          </a:p>
        </p:txBody>
      </p:sp>
      <p:sp>
        <p:nvSpPr>
          <p:cNvPr id="7" name="Title positioning box" hidden="1"/>
          <p:cNvSpPr/>
          <p:nvPr/>
        </p:nvSpPr>
        <p:spPr>
          <a:xfrm>
            <a:off x="489017" y="258187"/>
            <a:ext cx="8163780"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8" name="Text positoning box" hidden="1"/>
          <p:cNvSpPr/>
          <p:nvPr/>
        </p:nvSpPr>
        <p:spPr>
          <a:xfrm>
            <a:off x="489017" y="1113750"/>
            <a:ext cx="434009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9" name="Logo positioning box" hidden="1"/>
          <p:cNvSpPr/>
          <p:nvPr/>
        </p:nvSpPr>
        <p:spPr>
          <a:xfrm flipV="1">
            <a:off x="489827" y="5539811"/>
            <a:ext cx="816297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2" name="Text positoning box" hidden="1"/>
          <p:cNvSpPr/>
          <p:nvPr/>
        </p:nvSpPr>
        <p:spPr>
          <a:xfrm>
            <a:off x="4837147" y="1113750"/>
            <a:ext cx="48223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3" name="Text positoning box" hidden="1"/>
          <p:cNvSpPr/>
          <p:nvPr/>
        </p:nvSpPr>
        <p:spPr>
          <a:xfrm>
            <a:off x="5326164" y="953691"/>
            <a:ext cx="3326632"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pic>
        <p:nvPicPr>
          <p:cNvPr id="10" name="Logo 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116" y="5561142"/>
            <a:ext cx="1216973" cy="1298547"/>
          </a:xfrm>
          <a:prstGeom prst="rect">
            <a:avLst/>
          </a:prstGeom>
        </p:spPr>
      </p:pic>
    </p:spTree>
    <p:extLst>
      <p:ext uri="{BB962C8B-B14F-4D97-AF65-F5344CB8AC3E}">
        <p14:creationId xmlns:p14="http://schemas.microsoft.com/office/powerpoint/2010/main" val="3961930374"/>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Lst>
  <p:hf sldNum="0" hdr="0" dt="0"/>
  <p:txStyles>
    <p:titleStyle>
      <a:lvl1pPr algn="l" defTabSz="685814" rtl="0" eaLnBrk="1" latinLnBrk="0" hangingPunct="1">
        <a:lnSpc>
          <a:spcPct val="90000"/>
        </a:lnSpc>
        <a:spcBef>
          <a:spcPct val="0"/>
        </a:spcBef>
        <a:buNone/>
        <a:defRPr sz="2848" u="sng" kern="1200" cap="all" baseline="0">
          <a:solidFill>
            <a:srgbClr val="1E64C8"/>
          </a:solidFill>
          <a:uFill>
            <a:solidFill>
              <a:srgbClr val="1E64C8"/>
            </a:solidFill>
          </a:uFill>
          <a:latin typeface="+mj-lt"/>
          <a:ea typeface="+mj-ea"/>
          <a:cs typeface="+mj-cs"/>
        </a:defRPr>
      </a:lvl1pPr>
    </p:titleStyle>
    <p:bodyStyle>
      <a:lvl1pPr marL="0" indent="0" algn="l" defTabSz="685814" rtl="0" eaLnBrk="1" latinLnBrk="0" hangingPunct="1">
        <a:lnSpc>
          <a:spcPct val="120000"/>
        </a:lnSpc>
        <a:spcBef>
          <a:spcPts val="0"/>
        </a:spcBef>
        <a:buFont typeface="Arial" panose="020B0604020202020204" pitchFamily="34" charset="0"/>
        <a:buNone/>
        <a:defRPr sz="2532" kern="1200">
          <a:solidFill>
            <a:schemeClr val="tx1"/>
          </a:solidFill>
          <a:latin typeface="+mn-lt"/>
          <a:ea typeface="+mn-ea"/>
          <a:cs typeface="+mn-cs"/>
        </a:defRPr>
      </a:lvl1pPr>
      <a:lvl2pPr marL="241127" indent="-189864" algn="l" defTabSz="241127" rtl="0" eaLnBrk="1" latinLnBrk="0" hangingPunct="1">
        <a:lnSpc>
          <a:spcPct val="120000"/>
        </a:lnSpc>
        <a:spcBef>
          <a:spcPts val="0"/>
        </a:spcBef>
        <a:buFont typeface="Arial" panose="020B0604020202020204" pitchFamily="34" charset="0"/>
        <a:buChar char="̶"/>
        <a:tabLst/>
        <a:defRPr sz="2532" kern="1200">
          <a:solidFill>
            <a:schemeClr val="tx1"/>
          </a:solidFill>
          <a:latin typeface="+mn-lt"/>
          <a:ea typeface="+mn-ea"/>
          <a:cs typeface="+mn-cs"/>
        </a:defRPr>
      </a:lvl2pPr>
      <a:lvl3pPr marL="474720" indent="-241965"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3pPr>
      <a:lvl4pPr marL="760221" indent="-285502"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4pPr>
      <a:lvl5pPr marL="1371411" indent="-611191" algn="l" defTabSz="685814" rtl="0" eaLnBrk="1" latinLnBrk="0" hangingPunct="1">
        <a:lnSpc>
          <a:spcPct val="120000"/>
        </a:lnSpc>
        <a:spcBef>
          <a:spcPts val="0"/>
        </a:spcBef>
        <a:buFont typeface="Arial" panose="020B0604020202020204" pitchFamily="34" charset="0"/>
        <a:buNone/>
        <a:defRPr sz="2532" kern="1200">
          <a:solidFill>
            <a:schemeClr val="tx1"/>
          </a:solidFill>
          <a:latin typeface="+mn-lt"/>
          <a:ea typeface="+mn-ea"/>
          <a:cs typeface="+mn-cs"/>
        </a:defRPr>
      </a:lvl5pPr>
      <a:lvl6pPr marL="1885989"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6"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3"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0"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6" algn="l" defTabSz="685814" rtl="0" eaLnBrk="1" latinLnBrk="0" hangingPunct="1">
        <a:defRPr sz="1350" kern="1200">
          <a:solidFill>
            <a:schemeClr val="tx1"/>
          </a:solidFill>
          <a:latin typeface="+mn-lt"/>
          <a:ea typeface="+mn-ea"/>
          <a:cs typeface="+mn-cs"/>
        </a:defRPr>
      </a:lvl6pPr>
      <a:lvl7pPr marL="2057443" algn="l" defTabSz="685814" rtl="0" eaLnBrk="1" latinLnBrk="0" hangingPunct="1">
        <a:defRPr sz="1350" kern="1200">
          <a:solidFill>
            <a:schemeClr val="tx1"/>
          </a:solidFill>
          <a:latin typeface="+mn-lt"/>
          <a:ea typeface="+mn-ea"/>
          <a:cs typeface="+mn-cs"/>
        </a:defRPr>
      </a:lvl7pPr>
      <a:lvl8pPr marL="2400350" algn="l" defTabSz="685814" rtl="0" eaLnBrk="1" latinLnBrk="0" hangingPunct="1">
        <a:defRPr sz="1350" kern="1200">
          <a:solidFill>
            <a:schemeClr val="tx1"/>
          </a:solidFill>
          <a:latin typeface="+mn-lt"/>
          <a:ea typeface="+mn-ea"/>
          <a:cs typeface="+mn-cs"/>
        </a:defRPr>
      </a:lvl8pPr>
      <a:lvl9pPr marL="2743257" algn="l" defTabSz="685814"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solidFill>
                  <a:prstClr val="black">
                    <a:tint val="75000"/>
                  </a:prstClr>
                </a:solidFill>
              </a:rPr>
              <a:t>Hulpzoekgedrag en onthulling na SGOG- Keygnaert I- VLIR LNE- 19062023</a:t>
            </a:r>
            <a:endParaRPr lang="en-GB"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solidFill>
                  <a:prstClr val="black">
                    <a:tint val="75000"/>
                  </a:prstClr>
                </a:solidFill>
              </a:rPr>
              <a:pPr>
                <a:defRPr/>
              </a:pPr>
              <a:t>‹nr.›</a:t>
            </a:fld>
            <a:endParaRPr lang="en-GB" dirty="0">
              <a:solidFill>
                <a:prstClr val="black">
                  <a:tint val="75000"/>
                </a:prstClr>
              </a:solidFill>
            </a:endParaRPr>
          </a:p>
        </p:txBody>
      </p:sp>
    </p:spTree>
    <p:extLst>
      <p:ext uri="{BB962C8B-B14F-4D97-AF65-F5344CB8AC3E}">
        <p14:creationId xmlns:p14="http://schemas.microsoft.com/office/powerpoint/2010/main" val="22680969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t>Seksueel geweld &amp; migratie - Seksualiteit &amp; Globalisering -Keygnaert I. 15 mei 2023</a:t>
            </a: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pPr>
                <a:defRPr/>
              </a:pPr>
              <a:t>‹nr.›</a:t>
            </a:fld>
            <a:endParaRPr lang="en-GB"/>
          </a:p>
        </p:txBody>
      </p:sp>
    </p:spTree>
    <p:extLst>
      <p:ext uri="{BB962C8B-B14F-4D97-AF65-F5344CB8AC3E}">
        <p14:creationId xmlns:p14="http://schemas.microsoft.com/office/powerpoint/2010/main" val="3710018524"/>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784" y="95643"/>
            <a:ext cx="8282588" cy="607284"/>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440794" y="839787"/>
            <a:ext cx="8279578" cy="4708125"/>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2147683" y="6292057"/>
            <a:ext cx="121187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noProof="0" dirty="0"/>
          </a:p>
        </p:txBody>
      </p:sp>
      <p:sp>
        <p:nvSpPr>
          <p:cNvPr id="5" name="Footer Placeholder 4"/>
          <p:cNvSpPr>
            <a:spLocks noGrp="1"/>
          </p:cNvSpPr>
          <p:nvPr>
            <p:ph type="ftr" sz="quarter" idx="3"/>
          </p:nvPr>
        </p:nvSpPr>
        <p:spPr>
          <a:xfrm>
            <a:off x="3591554" y="6324204"/>
            <a:ext cx="4405469" cy="3079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noProof="0"/>
              <a:t>Hulpzoekgedrag en onthulling na SGOG- Keygnaert I- VLIR LNE- 19062023</a:t>
            </a:r>
            <a:endParaRPr lang="nl-BE" noProof="0" dirty="0"/>
          </a:p>
        </p:txBody>
      </p:sp>
      <p:sp>
        <p:nvSpPr>
          <p:cNvPr id="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nl-BE" noProof="0" smtClean="0"/>
              <a:pPr/>
              <a:t>‹nr.›</a:t>
            </a:fld>
            <a:endParaRPr lang="nl-BE" noProof="0" dirty="0"/>
          </a:p>
        </p:txBody>
      </p:sp>
      <p:sp>
        <p:nvSpPr>
          <p:cNvPr id="7" name="Title positioning box" hidden="1"/>
          <p:cNvSpPr/>
          <p:nvPr userDrawn="1"/>
        </p:nvSpPr>
        <p:spPr>
          <a:xfrm>
            <a:off x="489017" y="258187"/>
            <a:ext cx="8163780"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8" name="Text positoning box" hidden="1"/>
          <p:cNvSpPr/>
          <p:nvPr userDrawn="1"/>
        </p:nvSpPr>
        <p:spPr>
          <a:xfrm>
            <a:off x="489017" y="1113750"/>
            <a:ext cx="434009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9" name="Logo positioning box" hidden="1"/>
          <p:cNvSpPr/>
          <p:nvPr userDrawn="1"/>
        </p:nvSpPr>
        <p:spPr>
          <a:xfrm flipV="1">
            <a:off x="489827" y="5539811"/>
            <a:ext cx="816297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5048" y="5559019"/>
            <a:ext cx="1217384" cy="1298981"/>
          </a:xfrm>
          <a:prstGeom prst="rect">
            <a:avLst/>
          </a:prstGeom>
        </p:spPr>
      </p:pic>
      <p:sp>
        <p:nvSpPr>
          <p:cNvPr id="12" name="Text positoning box" hidden="1"/>
          <p:cNvSpPr/>
          <p:nvPr userDrawn="1"/>
        </p:nvSpPr>
        <p:spPr>
          <a:xfrm>
            <a:off x="4837147" y="1113750"/>
            <a:ext cx="48223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
        <p:nvSpPr>
          <p:cNvPr id="13" name="Text positoning box" hidden="1"/>
          <p:cNvSpPr/>
          <p:nvPr userDrawn="1"/>
        </p:nvSpPr>
        <p:spPr>
          <a:xfrm>
            <a:off x="5326164" y="953691"/>
            <a:ext cx="3326632"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p>
        </p:txBody>
      </p:sp>
    </p:spTree>
    <p:extLst>
      <p:ext uri="{BB962C8B-B14F-4D97-AF65-F5344CB8AC3E}">
        <p14:creationId xmlns:p14="http://schemas.microsoft.com/office/powerpoint/2010/main" val="43687773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sldNum="0" hdr="0" dt="0"/>
  <p:txStyles>
    <p:titleStyle>
      <a:lvl1pPr algn="l" defTabSz="685814" rtl="0" eaLnBrk="1" latinLnBrk="0" hangingPunct="1">
        <a:lnSpc>
          <a:spcPct val="90000"/>
        </a:lnSpc>
        <a:spcBef>
          <a:spcPct val="0"/>
        </a:spcBef>
        <a:buNone/>
        <a:defRPr sz="2848" u="sng" kern="1200" cap="all" baseline="0">
          <a:solidFill>
            <a:srgbClr val="1E64C8"/>
          </a:solidFill>
          <a:uFill>
            <a:solidFill>
              <a:srgbClr val="1E64C8"/>
            </a:solidFill>
          </a:uFill>
          <a:latin typeface="+mj-lt"/>
          <a:ea typeface="+mj-ea"/>
          <a:cs typeface="+mj-cs"/>
        </a:defRPr>
      </a:lvl1pPr>
    </p:titleStyle>
    <p:bodyStyle>
      <a:lvl1pPr marL="282990" indent="-237778"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1pPr>
      <a:lvl2pPr marL="617052" indent="-237778" algn="l" defTabSz="241127" rtl="0" eaLnBrk="1" latinLnBrk="0" hangingPunct="1">
        <a:lnSpc>
          <a:spcPct val="120000"/>
        </a:lnSpc>
        <a:spcBef>
          <a:spcPts val="0"/>
        </a:spcBef>
        <a:buFont typeface="Arial" panose="020B0604020202020204" pitchFamily="34" charset="0"/>
        <a:buChar char="̶"/>
        <a:tabLst/>
        <a:defRPr sz="2532" kern="1200">
          <a:solidFill>
            <a:schemeClr val="tx1"/>
          </a:solidFill>
          <a:latin typeface="+mn-lt"/>
          <a:ea typeface="+mn-ea"/>
          <a:cs typeface="+mn-cs"/>
        </a:defRPr>
      </a:lvl2pPr>
      <a:lvl3pPr marL="925996" indent="-237330"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3pPr>
      <a:lvl4pPr marL="760221" indent="-290525"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4pPr>
      <a:lvl5pPr marL="1371411" indent="-611191" algn="l" defTabSz="685814" rtl="0" eaLnBrk="1" latinLnBrk="0" hangingPunct="1">
        <a:lnSpc>
          <a:spcPct val="120000"/>
        </a:lnSpc>
        <a:spcBef>
          <a:spcPts val="0"/>
        </a:spcBef>
        <a:buFont typeface="Arial" panose="020B0604020202020204" pitchFamily="34" charset="0"/>
        <a:buNone/>
        <a:defRPr sz="2532" kern="1200">
          <a:solidFill>
            <a:schemeClr val="tx1"/>
          </a:solidFill>
          <a:latin typeface="+mn-lt"/>
          <a:ea typeface="+mn-ea"/>
          <a:cs typeface="+mn-cs"/>
        </a:defRPr>
      </a:lvl5pPr>
      <a:lvl6pPr marL="1885989"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6"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3"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0"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6" algn="l" defTabSz="685814" rtl="0" eaLnBrk="1" latinLnBrk="0" hangingPunct="1">
        <a:defRPr sz="1350" kern="1200">
          <a:solidFill>
            <a:schemeClr val="tx1"/>
          </a:solidFill>
          <a:latin typeface="+mn-lt"/>
          <a:ea typeface="+mn-ea"/>
          <a:cs typeface="+mn-cs"/>
        </a:defRPr>
      </a:lvl6pPr>
      <a:lvl7pPr marL="2057443" algn="l" defTabSz="685814" rtl="0" eaLnBrk="1" latinLnBrk="0" hangingPunct="1">
        <a:defRPr sz="1350" kern="1200">
          <a:solidFill>
            <a:schemeClr val="tx1"/>
          </a:solidFill>
          <a:latin typeface="+mn-lt"/>
          <a:ea typeface="+mn-ea"/>
          <a:cs typeface="+mn-cs"/>
        </a:defRPr>
      </a:lvl7pPr>
      <a:lvl8pPr marL="2400350" algn="l" defTabSz="685814" rtl="0" eaLnBrk="1" latinLnBrk="0" hangingPunct="1">
        <a:defRPr sz="1350" kern="1200">
          <a:solidFill>
            <a:schemeClr val="tx1"/>
          </a:solidFill>
          <a:latin typeface="+mn-lt"/>
          <a:ea typeface="+mn-ea"/>
          <a:cs typeface="+mn-cs"/>
        </a:defRPr>
      </a:lvl8pPr>
      <a:lvl9pPr marL="2743257" algn="l" defTabSz="68581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pPr>
                <a:defRPr/>
              </a:pPr>
              <a:t>‹nr.›</a:t>
            </a:fld>
            <a:endParaRPr lang="en-GB"/>
          </a:p>
        </p:txBody>
      </p:sp>
    </p:spTree>
    <p:extLst>
      <p:ext uri="{BB962C8B-B14F-4D97-AF65-F5344CB8AC3E}">
        <p14:creationId xmlns:p14="http://schemas.microsoft.com/office/powerpoint/2010/main" val="25216816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pPr>
                <a:defRPr/>
              </a:pPr>
              <a:t>‹nr.›</a:t>
            </a:fld>
            <a:endParaRPr lang="en-GB"/>
          </a:p>
        </p:txBody>
      </p:sp>
    </p:spTree>
    <p:extLst>
      <p:ext uri="{BB962C8B-B14F-4D97-AF65-F5344CB8AC3E}">
        <p14:creationId xmlns:p14="http://schemas.microsoft.com/office/powerpoint/2010/main" val="69013355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784" y="95643"/>
            <a:ext cx="8282588" cy="607284"/>
          </a:xfrm>
          <a:prstGeom prst="rect">
            <a:avLst/>
          </a:prstGeom>
        </p:spPr>
        <p:txBody>
          <a:bodyPr vert="horz" lIns="91440" tIns="45720" rIns="91440" bIns="45720" rtlCol="0" anchor="b" anchorCtr="0">
            <a:noAutofit/>
          </a:bodyPr>
          <a:lstStyle/>
          <a:p>
            <a:r>
              <a:rPr lang="nl-NL" noProof="0"/>
              <a:t>Klik om de stijl te bewerken</a:t>
            </a:r>
            <a:endParaRPr lang="en-GB" noProof="0" dirty="0"/>
          </a:p>
        </p:txBody>
      </p:sp>
      <p:sp>
        <p:nvSpPr>
          <p:cNvPr id="3" name="Text Placeholder 2"/>
          <p:cNvSpPr>
            <a:spLocks noGrp="1"/>
          </p:cNvSpPr>
          <p:nvPr>
            <p:ph type="body" idx="1"/>
          </p:nvPr>
        </p:nvSpPr>
        <p:spPr>
          <a:xfrm>
            <a:off x="440794" y="839787"/>
            <a:ext cx="8279578" cy="4708125"/>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4" name="Date Placeholder 3"/>
          <p:cNvSpPr>
            <a:spLocks noGrp="1"/>
          </p:cNvSpPr>
          <p:nvPr>
            <p:ph type="dt" sz="half" idx="2"/>
          </p:nvPr>
        </p:nvSpPr>
        <p:spPr>
          <a:xfrm>
            <a:off x="2147683" y="6292057"/>
            <a:ext cx="121187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591554" y="6324204"/>
            <a:ext cx="4405469" cy="3079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a:solidFill>
                  <a:prstClr val="black">
                    <a:tint val="75000"/>
                  </a:prstClr>
                </a:solidFill>
              </a:rPr>
              <a:t>Hulpzoekgedrag en onthulling na SGOG- Keygnaert I- VLIR LNE- 19062023</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222065" y="6292057"/>
            <a:ext cx="486177" cy="365125"/>
          </a:xfrm>
          <a:prstGeom prst="rect">
            <a:avLst/>
          </a:prstGeom>
        </p:spPr>
        <p:txBody>
          <a:bodyPr vert="horz" lIns="91440" tIns="45720" rIns="91440" bIns="45720" rtlCol="0" anchor="ctr"/>
          <a:lstStyle>
            <a:lvl1pPr algn="r">
              <a:defRPr sz="900">
                <a:solidFill>
                  <a:srgbClr val="1E64C8"/>
                </a:solidFill>
              </a:defRPr>
            </a:lvl1pPr>
          </a:lstStyle>
          <a:p>
            <a:fld id="{7AE184E0-0BD4-4705-A12B-9B71DDE63301}" type="slidenum">
              <a:rPr lang="en-GB" smtClean="0"/>
              <a:pPr/>
              <a:t>‹nr.›</a:t>
            </a:fld>
            <a:endParaRPr lang="en-GB" dirty="0"/>
          </a:p>
        </p:txBody>
      </p:sp>
      <p:sp>
        <p:nvSpPr>
          <p:cNvPr id="7" name="Title positioning box" hidden="1"/>
          <p:cNvSpPr/>
          <p:nvPr/>
        </p:nvSpPr>
        <p:spPr>
          <a:xfrm>
            <a:off x="489017" y="258187"/>
            <a:ext cx="8163780"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8" name="Text positoning box" hidden="1"/>
          <p:cNvSpPr/>
          <p:nvPr/>
        </p:nvSpPr>
        <p:spPr>
          <a:xfrm>
            <a:off x="489017" y="1113750"/>
            <a:ext cx="434009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9" name="Logo positioning box" hidden="1"/>
          <p:cNvSpPr/>
          <p:nvPr/>
        </p:nvSpPr>
        <p:spPr>
          <a:xfrm flipV="1">
            <a:off x="489827" y="5539811"/>
            <a:ext cx="816297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2" name="Text positoning box" hidden="1"/>
          <p:cNvSpPr/>
          <p:nvPr/>
        </p:nvSpPr>
        <p:spPr>
          <a:xfrm>
            <a:off x="4837147" y="1113750"/>
            <a:ext cx="48223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sp>
        <p:nvSpPr>
          <p:cNvPr id="13" name="Text positoning box" hidden="1"/>
          <p:cNvSpPr/>
          <p:nvPr/>
        </p:nvSpPr>
        <p:spPr>
          <a:xfrm>
            <a:off x="5326164" y="953691"/>
            <a:ext cx="3326632"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1">
              <a:solidFill>
                <a:prstClr val="white"/>
              </a:solidFill>
            </a:endParaRPr>
          </a:p>
        </p:txBody>
      </p:sp>
      <p:pic>
        <p:nvPicPr>
          <p:cNvPr id="10" name="Logo 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116" y="5561142"/>
            <a:ext cx="1216973" cy="1298547"/>
          </a:xfrm>
          <a:prstGeom prst="rect">
            <a:avLst/>
          </a:prstGeom>
        </p:spPr>
      </p:pic>
    </p:spTree>
    <p:extLst>
      <p:ext uri="{BB962C8B-B14F-4D97-AF65-F5344CB8AC3E}">
        <p14:creationId xmlns:p14="http://schemas.microsoft.com/office/powerpoint/2010/main" val="378728532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Lst>
  <p:hf sldNum="0" hdr="0" dt="0"/>
  <p:txStyles>
    <p:titleStyle>
      <a:lvl1pPr algn="l" defTabSz="685814" rtl="0" eaLnBrk="1" latinLnBrk="0" hangingPunct="1">
        <a:lnSpc>
          <a:spcPct val="90000"/>
        </a:lnSpc>
        <a:spcBef>
          <a:spcPct val="0"/>
        </a:spcBef>
        <a:buNone/>
        <a:defRPr sz="2848" u="sng" kern="1200" cap="all" baseline="0">
          <a:solidFill>
            <a:srgbClr val="1E64C8"/>
          </a:solidFill>
          <a:uFill>
            <a:solidFill>
              <a:srgbClr val="1E64C8"/>
            </a:solidFill>
          </a:uFill>
          <a:latin typeface="+mj-lt"/>
          <a:ea typeface="+mj-ea"/>
          <a:cs typeface="+mj-cs"/>
        </a:defRPr>
      </a:lvl1pPr>
    </p:titleStyle>
    <p:bodyStyle>
      <a:lvl1pPr marL="0" indent="0" algn="l" defTabSz="685814" rtl="0" eaLnBrk="1" latinLnBrk="0" hangingPunct="1">
        <a:lnSpc>
          <a:spcPct val="120000"/>
        </a:lnSpc>
        <a:spcBef>
          <a:spcPts val="0"/>
        </a:spcBef>
        <a:buFont typeface="Arial" panose="020B0604020202020204" pitchFamily="34" charset="0"/>
        <a:buNone/>
        <a:defRPr sz="2532" kern="1200">
          <a:solidFill>
            <a:schemeClr val="tx1"/>
          </a:solidFill>
          <a:latin typeface="+mn-lt"/>
          <a:ea typeface="+mn-ea"/>
          <a:cs typeface="+mn-cs"/>
        </a:defRPr>
      </a:lvl1pPr>
      <a:lvl2pPr marL="241127" indent="-189864" algn="l" defTabSz="241127" rtl="0" eaLnBrk="1" latinLnBrk="0" hangingPunct="1">
        <a:lnSpc>
          <a:spcPct val="120000"/>
        </a:lnSpc>
        <a:spcBef>
          <a:spcPts val="0"/>
        </a:spcBef>
        <a:buFont typeface="Arial" panose="020B0604020202020204" pitchFamily="34" charset="0"/>
        <a:buChar char="̶"/>
        <a:tabLst/>
        <a:defRPr sz="2532" kern="1200">
          <a:solidFill>
            <a:schemeClr val="tx1"/>
          </a:solidFill>
          <a:latin typeface="+mn-lt"/>
          <a:ea typeface="+mn-ea"/>
          <a:cs typeface="+mn-cs"/>
        </a:defRPr>
      </a:lvl2pPr>
      <a:lvl3pPr marL="474720" indent="-241965"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3pPr>
      <a:lvl4pPr marL="760221" indent="-285502" algn="l" defTabSz="685814" rtl="0" eaLnBrk="1" latinLnBrk="0" hangingPunct="1">
        <a:lnSpc>
          <a:spcPct val="120000"/>
        </a:lnSpc>
        <a:spcBef>
          <a:spcPts val="0"/>
        </a:spcBef>
        <a:buFont typeface="Arial" panose="020B0604020202020204" pitchFamily="34" charset="0"/>
        <a:buChar char="‒"/>
        <a:defRPr sz="2532" kern="1200">
          <a:solidFill>
            <a:schemeClr val="tx1"/>
          </a:solidFill>
          <a:latin typeface="+mn-lt"/>
          <a:ea typeface="+mn-ea"/>
          <a:cs typeface="+mn-cs"/>
        </a:defRPr>
      </a:lvl4pPr>
      <a:lvl5pPr marL="1371411" indent="-611191" algn="l" defTabSz="685814" rtl="0" eaLnBrk="1" latinLnBrk="0" hangingPunct="1">
        <a:lnSpc>
          <a:spcPct val="120000"/>
        </a:lnSpc>
        <a:spcBef>
          <a:spcPts val="0"/>
        </a:spcBef>
        <a:buFont typeface="Arial" panose="020B0604020202020204" pitchFamily="34" charset="0"/>
        <a:buNone/>
        <a:defRPr sz="2532" kern="1200">
          <a:solidFill>
            <a:schemeClr val="tx1"/>
          </a:solidFill>
          <a:latin typeface="+mn-lt"/>
          <a:ea typeface="+mn-ea"/>
          <a:cs typeface="+mn-cs"/>
        </a:defRPr>
      </a:lvl5pPr>
      <a:lvl6pPr marL="1885989"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6"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3"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0" indent="-171454"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6" algn="l" defTabSz="685814" rtl="0" eaLnBrk="1" latinLnBrk="0" hangingPunct="1">
        <a:defRPr sz="1350" kern="1200">
          <a:solidFill>
            <a:schemeClr val="tx1"/>
          </a:solidFill>
          <a:latin typeface="+mn-lt"/>
          <a:ea typeface="+mn-ea"/>
          <a:cs typeface="+mn-cs"/>
        </a:defRPr>
      </a:lvl6pPr>
      <a:lvl7pPr marL="2057443" algn="l" defTabSz="685814" rtl="0" eaLnBrk="1" latinLnBrk="0" hangingPunct="1">
        <a:defRPr sz="1350" kern="1200">
          <a:solidFill>
            <a:schemeClr val="tx1"/>
          </a:solidFill>
          <a:latin typeface="+mn-lt"/>
          <a:ea typeface="+mn-ea"/>
          <a:cs typeface="+mn-cs"/>
        </a:defRPr>
      </a:lvl7pPr>
      <a:lvl8pPr marL="2400350" algn="l" defTabSz="685814" rtl="0" eaLnBrk="1" latinLnBrk="0" hangingPunct="1">
        <a:defRPr sz="1350" kern="1200">
          <a:solidFill>
            <a:schemeClr val="tx1"/>
          </a:solidFill>
          <a:latin typeface="+mn-lt"/>
          <a:ea typeface="+mn-ea"/>
          <a:cs typeface="+mn-cs"/>
        </a:defRPr>
      </a:lvl8pPr>
      <a:lvl9pPr marL="2743257" algn="l" defTabSz="685814"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solidFill>
                  <a:prstClr val="black">
                    <a:tint val="75000"/>
                  </a:prstClr>
                </a:solidFill>
              </a:rPr>
              <a:t>Hulpzoekgedrag en onthulling na SGOG- Keygnaert I- VLIR LNE- 19062023</a:t>
            </a:r>
            <a:endParaRPr lang="en-GB">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636FD61D-4D8E-4FAB-AB3E-36E84E2775B0}"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876030968"/>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nl-BE"/>
              <a:t>Hulpzoekgedrag en onthulling na SGOG- Keygnaert I- VLIR LNE- 19062023</a:t>
            </a: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A0316D1A-740A-4B2F-8B7A-8072E9D317FC}" type="slidenum">
              <a:rPr lang="en-GB"/>
              <a:pPr>
                <a:defRPr/>
              </a:pPr>
              <a:t>‹nr.›</a:t>
            </a:fld>
            <a:endParaRPr lang="en-GB"/>
          </a:p>
        </p:txBody>
      </p:sp>
    </p:spTree>
    <p:extLst>
      <p:ext uri="{BB962C8B-B14F-4D97-AF65-F5344CB8AC3E}">
        <p14:creationId xmlns:p14="http://schemas.microsoft.com/office/powerpoint/2010/main" val="3258156130"/>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Klik om de stijl te bewerken</a:t>
            </a:r>
          </a:p>
        </p:txBody>
      </p:sp>
      <p:sp>
        <p:nvSpPr>
          <p:cNvPr id="409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Lucida Sans Unicode" pitchFamily="34" charset="0"/>
                <a:ea typeface="MS PGothic" pitchFamily="34" charset="-128"/>
              </a:defRPr>
            </a:lvl1pPr>
          </a:lstStyle>
          <a:p>
            <a:endParaRPr lang="en-GB" alt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Lucida Sans Unicode" pitchFamily="34" charset="0"/>
                <a:ea typeface="MS PGothic" pitchFamily="34" charset="-128"/>
              </a:defRPr>
            </a:lvl1pPr>
          </a:lstStyle>
          <a:p>
            <a:r>
              <a:rPr lang="nl-BE" altLang="nl-BE"/>
              <a:t>Hulpzoekgedrag en onthulling na SGOG- Keygnaert I- VLIR LNE- 19062023</a:t>
            </a:r>
            <a:endParaRPr lang="en-GB" alt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ucida Sans Unicode" pitchFamily="34" charset="0"/>
                <a:ea typeface="MS PGothic" pitchFamily="34" charset="-128"/>
              </a:defRPr>
            </a:lvl1pPr>
          </a:lstStyle>
          <a:p>
            <a:fld id="{316240CD-F330-465B-9544-35EF328D0895}" type="slidenum">
              <a:rPr lang="en-GB" altLang="nl-BE" smtClean="0"/>
              <a:pPr/>
              <a:t>‹nr.›</a:t>
            </a:fld>
            <a:endParaRPr lang="en-GB" altLang="nl-BE"/>
          </a:p>
        </p:txBody>
      </p:sp>
    </p:spTree>
    <p:extLst>
      <p:ext uri="{BB962C8B-B14F-4D97-AF65-F5344CB8AC3E}">
        <p14:creationId xmlns:p14="http://schemas.microsoft.com/office/powerpoint/2010/main" val="261644135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nl-BE"/>
              <a:t>Hulpzoekgedrag en onthulling na SGOG- Keygnaert I- VLIR LNE- 19062023</a:t>
            </a:r>
            <a:endParaRPr lang="en-US"/>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1208806740"/>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hf sldNum="0" hdr="0" dt="0"/>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9.xml"/><Relationship Id="rId5" Type="http://schemas.openxmlformats.org/officeDocument/2006/relationships/image" Target="../media/image14.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9.xml"/><Relationship Id="rId5" Type="http://schemas.openxmlformats.org/officeDocument/2006/relationships/image" Target="../media/image15.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9.xml"/><Relationship Id="rId5" Type="http://schemas.openxmlformats.org/officeDocument/2006/relationships/image" Target="../media/image16.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6.xml"/><Relationship Id="rId5"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3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9.png"/><Relationship Id="rId1" Type="http://schemas.openxmlformats.org/officeDocument/2006/relationships/slideLayout" Target="../slideLayouts/slideLayout1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9.xml"/><Relationship Id="rId5" Type="http://schemas.openxmlformats.org/officeDocument/2006/relationships/image" Target="../media/image10.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0.xml"/><Relationship Id="rId6" Type="http://schemas.openxmlformats.org/officeDocument/2006/relationships/hyperlink" Target="http://www.seksueelgeweld.be/"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0.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9.xml"/><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76842" y="2420888"/>
            <a:ext cx="8007342" cy="1006286"/>
          </a:xfrm>
        </p:spPr>
        <p:txBody>
          <a:bodyPr/>
          <a:lstStyle/>
          <a:p>
            <a:pPr marR="10">
              <a:lnSpc>
                <a:spcPts val="4001"/>
              </a:lnSpc>
            </a:pPr>
            <a:br>
              <a:rPr lang="nl-BE" altLang="zh-CN" sz="3200" u="none" dirty="0">
                <a:latin typeface="Calibri" panose="020F0502020204030204" pitchFamily="34" charset="0"/>
                <a:ea typeface="SimSun" panose="02010600030101010101" pitchFamily="2" charset="-122"/>
              </a:rPr>
            </a:br>
            <a:r>
              <a:rPr lang="nl-BE" altLang="zh-CN" sz="3200" u="none" dirty="0" err="1">
                <a:latin typeface="Calibri" panose="020F0502020204030204" pitchFamily="34" charset="0"/>
                <a:ea typeface="SimSun" panose="02010600030101010101" pitchFamily="2" charset="-122"/>
              </a:rPr>
              <a:t>hulpzoekgedrag</a:t>
            </a:r>
            <a:r>
              <a:rPr lang="nl-BE" altLang="zh-CN" sz="3200" u="none" dirty="0">
                <a:latin typeface="Calibri" panose="020F0502020204030204" pitchFamily="34" charset="0"/>
                <a:ea typeface="SimSun" panose="02010600030101010101" pitchFamily="2" charset="-122"/>
              </a:rPr>
              <a:t> en onthulling na (seksueel) geweld/ Grensoverschrijdend gedrag</a:t>
            </a:r>
            <a:endParaRPr lang="zh-CN" altLang="nl-BE" sz="3200" u="none" dirty="0">
              <a:latin typeface="Calibri" panose="020F0502020204030204" pitchFamily="34" charset="0"/>
              <a:ea typeface="SimSun" panose="02010600030101010101" pitchFamily="2" charset="-122"/>
            </a:endParaRPr>
          </a:p>
        </p:txBody>
      </p:sp>
      <p:sp>
        <p:nvSpPr>
          <p:cNvPr id="18" name="Ondertitel 17"/>
          <p:cNvSpPr>
            <a:spLocks noGrp="1"/>
          </p:cNvSpPr>
          <p:nvPr>
            <p:ph type="subTitle" idx="1"/>
          </p:nvPr>
        </p:nvSpPr>
        <p:spPr>
          <a:xfrm>
            <a:off x="676842" y="4259911"/>
            <a:ext cx="8359654" cy="1266873"/>
          </a:xfrm>
        </p:spPr>
        <p:txBody>
          <a:bodyPr>
            <a:normAutofit/>
          </a:bodyPr>
          <a:lstStyle/>
          <a:p>
            <a:pPr>
              <a:lnSpc>
                <a:spcPct val="150000"/>
              </a:lnSpc>
            </a:pPr>
            <a:r>
              <a:rPr lang="nl-NL" sz="1800" dirty="0">
                <a:solidFill>
                  <a:srgbClr val="F9BDDC"/>
                </a:solidFill>
              </a:rPr>
              <a:t>Lerend Netwerk VLIR, 19/06/2023</a:t>
            </a:r>
          </a:p>
          <a:p>
            <a:pPr>
              <a:lnSpc>
                <a:spcPct val="150000"/>
              </a:lnSpc>
            </a:pPr>
            <a:r>
              <a:rPr lang="nl-NL" sz="1800" dirty="0">
                <a:solidFill>
                  <a:srgbClr val="F9BDDC"/>
                </a:solidFill>
              </a:rPr>
              <a:t>Prof. dr. Ines Keygnaert, Universiteit Gent –ICRH &amp; UZ Gent</a:t>
            </a:r>
          </a:p>
        </p:txBody>
      </p:sp>
      <p:sp>
        <p:nvSpPr>
          <p:cNvPr id="6" name="Text Placeholder Organsation L1/L2"/>
          <p:cNvSpPr>
            <a:spLocks noGrp="1"/>
          </p:cNvSpPr>
          <p:nvPr>
            <p:ph type="body" sz="quarter" idx="10"/>
          </p:nvPr>
        </p:nvSpPr>
        <p:spPr/>
        <p:txBody>
          <a:bodyPr/>
          <a:lstStyle/>
          <a:p>
            <a:pPr lvl="1"/>
            <a:r>
              <a:rPr lang="nl-NL" dirty="0"/>
              <a:t>Vakgroep volksgezondheid en eerstelijnszorg </a:t>
            </a:r>
          </a:p>
          <a:p>
            <a:pPr lvl="1"/>
            <a:endParaRPr lang="nl-BE" dirty="0"/>
          </a:p>
        </p:txBody>
      </p:sp>
      <p:sp>
        <p:nvSpPr>
          <p:cNvPr id="20" name="Tijdelijke aanduiding voor afbeelding 19"/>
          <p:cNvSpPr>
            <a:spLocks noGrp="1"/>
          </p:cNvSpPr>
          <p:nvPr>
            <p:ph type="pic" sz="quarter" idx="12"/>
          </p:nvPr>
        </p:nvSpPr>
        <p:spPr/>
      </p:sp>
      <p:sp>
        <p:nvSpPr>
          <p:cNvPr id="21" name="Tijdelijke aanduiding voor afbeelding 20"/>
          <p:cNvSpPr>
            <a:spLocks noGrp="1"/>
          </p:cNvSpPr>
          <p:nvPr>
            <p:ph type="pic" sz="quarter" idx="13"/>
          </p:nvPr>
        </p:nvSpPr>
        <p:spPr/>
      </p:sp>
      <p:sp>
        <p:nvSpPr>
          <p:cNvPr id="22" name="Tijdelijke aanduiding voor afbeelding 21"/>
          <p:cNvSpPr>
            <a:spLocks noGrp="1"/>
          </p:cNvSpPr>
          <p:nvPr>
            <p:ph type="pic" sz="quarter" idx="14"/>
          </p:nvPr>
        </p:nvSpPr>
        <p:spPr/>
      </p:sp>
      <p:sp>
        <p:nvSpPr>
          <p:cNvPr id="4" name="Picture Placeholder 3"/>
          <p:cNvSpPr>
            <a:spLocks noGrp="1"/>
          </p:cNvSpPr>
          <p:nvPr>
            <p:ph type="pic" sz="quarter" idx="11"/>
          </p:nvPr>
        </p:nvSpPr>
        <p:spPr>
          <a:xfrm>
            <a:off x="1687815" y="5882625"/>
            <a:ext cx="867962" cy="653063"/>
          </a:xfrm>
        </p:spPr>
      </p:sp>
      <p:pic>
        <p:nvPicPr>
          <p:cNvPr id="15" name="Afbeelding 1"/>
          <p:cNvPicPr/>
          <p:nvPr/>
        </p:nvPicPr>
        <p:blipFill>
          <a:blip r:embed="rId2" cstate="print">
            <a:extLst>
              <a:ext uri="{28A0092B-C50C-407E-A947-70E740481C1C}">
                <a14:useLocalDpi xmlns:a14="http://schemas.microsoft.com/office/drawing/2010/main" val="0"/>
              </a:ext>
            </a:extLst>
          </a:blip>
          <a:stretch>
            <a:fillRect/>
          </a:stretch>
        </p:blipFill>
        <p:spPr>
          <a:xfrm>
            <a:off x="1687815" y="5669710"/>
            <a:ext cx="1069198" cy="865978"/>
          </a:xfrm>
          <a:prstGeom prst="rect">
            <a:avLst/>
          </a:prstGeom>
        </p:spPr>
      </p:pic>
      <p:pic>
        <p:nvPicPr>
          <p:cNvPr id="2" name="Picture 1">
            <a:extLst>
              <a:ext uri="{FF2B5EF4-FFF2-40B4-BE49-F238E27FC236}">
                <a16:creationId xmlns:a16="http://schemas.microsoft.com/office/drawing/2014/main" id="{C6A13B2B-89F3-49A9-83B3-A88879CE5778}"/>
              </a:ext>
            </a:extLst>
          </p:cNvPr>
          <p:cNvPicPr>
            <a:picLocks noChangeAspect="1"/>
          </p:cNvPicPr>
          <p:nvPr/>
        </p:nvPicPr>
        <p:blipFill rotWithShape="1">
          <a:blip r:embed="rId3"/>
          <a:srcRect r="38326"/>
          <a:stretch/>
        </p:blipFill>
        <p:spPr>
          <a:xfrm>
            <a:off x="3068535" y="5882625"/>
            <a:ext cx="1503501" cy="514400"/>
          </a:xfrm>
          <a:prstGeom prst="rect">
            <a:avLst/>
          </a:prstGeom>
        </p:spPr>
      </p:pic>
    </p:spTree>
    <p:extLst>
      <p:ext uri="{BB962C8B-B14F-4D97-AF65-F5344CB8AC3E}">
        <p14:creationId xmlns:p14="http://schemas.microsoft.com/office/powerpoint/2010/main" val="349321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680882" y="2569018"/>
            <a:ext cx="8463118" cy="1613470"/>
          </a:xfrm>
        </p:spPr>
        <p:txBody>
          <a:bodyPr/>
          <a:lstStyle/>
          <a:p>
            <a:r>
              <a:rPr lang="nl-NL" sz="3164" u="none" dirty="0"/>
              <a:t>2. HULPZOEKGEDRAG NA SEKSUEEL GEWELD: UITDAGINGEN  </a:t>
            </a:r>
            <a:endParaRPr lang="nl-NL" sz="2004" u="none" dirty="0"/>
          </a:p>
        </p:txBody>
      </p:sp>
      <p:pic>
        <p:nvPicPr>
          <p:cNvPr id="4" name="Afbeelding 1"/>
          <p:cNvPicPr/>
          <p:nvPr/>
        </p:nvPicPr>
        <p:blipFill>
          <a:blip r:embed="rId3" cstate="print">
            <a:extLst>
              <a:ext uri="{28A0092B-C50C-407E-A947-70E740481C1C}">
                <a14:useLocalDpi xmlns:a14="http://schemas.microsoft.com/office/drawing/2010/main" val="0"/>
              </a:ext>
            </a:extLst>
          </a:blip>
          <a:stretch>
            <a:fillRect/>
          </a:stretch>
        </p:blipFill>
        <p:spPr>
          <a:xfrm>
            <a:off x="1687815" y="5669710"/>
            <a:ext cx="1069198" cy="865978"/>
          </a:xfrm>
          <a:prstGeom prst="rect">
            <a:avLst/>
          </a:prstGeom>
        </p:spPr>
      </p:pic>
    </p:spTree>
    <p:extLst>
      <p:ext uri="{BB962C8B-B14F-4D97-AF65-F5344CB8AC3E}">
        <p14:creationId xmlns:p14="http://schemas.microsoft.com/office/powerpoint/2010/main" val="401460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2938" y="115888"/>
            <a:ext cx="8501062" cy="768349"/>
          </a:xfrm>
        </p:spPr>
        <p:txBody>
          <a:bodyPr/>
          <a:lstStyle/>
          <a:p>
            <a:pPr algn="l" defTabSz="361950" eaLnBrk="1" hangingPunct="1"/>
            <a:r>
              <a:rPr lang="en-GB" altLang="nl-BE" sz="2800" dirty="0" err="1">
                <a:solidFill>
                  <a:srgbClr val="20608F"/>
                </a:solidFill>
              </a:rPr>
              <a:t>Seksueel</a:t>
            </a:r>
            <a:r>
              <a:rPr lang="en-GB" altLang="nl-BE" sz="2800" dirty="0">
                <a:solidFill>
                  <a:srgbClr val="20608F"/>
                </a:solidFill>
              </a:rPr>
              <a:t> </a:t>
            </a:r>
            <a:r>
              <a:rPr lang="en-GB" altLang="nl-BE" sz="2800" dirty="0" err="1">
                <a:solidFill>
                  <a:srgbClr val="20608F"/>
                </a:solidFill>
              </a:rPr>
              <a:t>geweld</a:t>
            </a:r>
            <a:r>
              <a:rPr lang="en-GB" altLang="nl-BE" sz="2800" dirty="0">
                <a:solidFill>
                  <a:srgbClr val="20608F"/>
                </a:solidFill>
              </a:rPr>
              <a:t> </a:t>
            </a:r>
            <a:r>
              <a:rPr lang="en-GB" altLang="nl-BE" sz="2800" dirty="0" err="1">
                <a:solidFill>
                  <a:srgbClr val="20608F"/>
                </a:solidFill>
              </a:rPr>
              <a:t>kan</a:t>
            </a:r>
            <a:r>
              <a:rPr lang="en-GB" altLang="nl-BE" sz="2800" dirty="0">
                <a:solidFill>
                  <a:srgbClr val="20608F"/>
                </a:solidFill>
              </a:rPr>
              <a:t> </a:t>
            </a:r>
            <a:r>
              <a:rPr lang="en-GB" altLang="nl-BE" sz="2800" dirty="0" err="1">
                <a:solidFill>
                  <a:srgbClr val="20608F"/>
                </a:solidFill>
              </a:rPr>
              <a:t>meerdere</a:t>
            </a:r>
            <a:r>
              <a:rPr lang="en-GB" altLang="nl-BE" sz="2800" dirty="0">
                <a:solidFill>
                  <a:srgbClr val="20608F"/>
                </a:solidFill>
              </a:rPr>
              <a:t> en </a:t>
            </a:r>
            <a:r>
              <a:rPr lang="en-GB" altLang="nl-BE" sz="2800" dirty="0" err="1">
                <a:solidFill>
                  <a:srgbClr val="20608F"/>
                </a:solidFill>
              </a:rPr>
              <a:t>langdurige</a:t>
            </a:r>
            <a:r>
              <a:rPr lang="en-GB" altLang="nl-BE" sz="2800" dirty="0">
                <a:solidFill>
                  <a:srgbClr val="20608F"/>
                </a:solidFill>
              </a:rPr>
              <a:t> </a:t>
            </a:r>
            <a:r>
              <a:rPr lang="en-GB" altLang="nl-BE" sz="2800" dirty="0" err="1">
                <a:solidFill>
                  <a:srgbClr val="20608F"/>
                </a:solidFill>
              </a:rPr>
              <a:t>gevolgen</a:t>
            </a:r>
            <a:r>
              <a:rPr lang="en-GB" altLang="nl-BE" sz="2800" dirty="0">
                <a:solidFill>
                  <a:srgbClr val="20608F"/>
                </a:solidFill>
              </a:rPr>
              <a:t> </a:t>
            </a:r>
            <a:r>
              <a:rPr lang="en-GB" altLang="nl-BE" sz="2800" dirty="0" err="1">
                <a:solidFill>
                  <a:srgbClr val="20608F"/>
                </a:solidFill>
              </a:rPr>
              <a:t>hebben</a:t>
            </a:r>
            <a:endParaRPr lang="en-GB" altLang="nl-BE" sz="1600" dirty="0"/>
          </a:p>
        </p:txBody>
      </p:sp>
      <p:pic>
        <p:nvPicPr>
          <p:cNvPr id="11268"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21469" y="6456921"/>
            <a:ext cx="8028384"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7" name="Afbeelding 7">
            <a:extLst>
              <a:ext uri="{FF2B5EF4-FFF2-40B4-BE49-F238E27FC236}">
                <a16:creationId xmlns:a16="http://schemas.microsoft.com/office/drawing/2014/main" id="{A38F806A-89B7-4B32-A3B0-0A2F01E8A2A5}"/>
              </a:ext>
            </a:extLst>
          </p:cNvPr>
          <p:cNvPicPr>
            <a:picLocks noChangeAspect="1"/>
          </p:cNvPicPr>
          <p:nvPr/>
        </p:nvPicPr>
        <p:blipFill>
          <a:blip r:embed="rId4"/>
          <a:stretch>
            <a:fillRect/>
          </a:stretch>
        </p:blipFill>
        <p:spPr>
          <a:xfrm>
            <a:off x="37495" y="5965154"/>
            <a:ext cx="1031065" cy="848419"/>
          </a:xfrm>
          <a:prstGeom prst="rect">
            <a:avLst/>
          </a:prstGeom>
        </p:spPr>
      </p:pic>
      <p:pic>
        <p:nvPicPr>
          <p:cNvPr id="5" name="Picture 4">
            <a:extLst>
              <a:ext uri="{FF2B5EF4-FFF2-40B4-BE49-F238E27FC236}">
                <a16:creationId xmlns:a16="http://schemas.microsoft.com/office/drawing/2014/main" id="{DF47F401-0134-4A94-8804-3FD1629A60A7}"/>
              </a:ext>
            </a:extLst>
          </p:cNvPr>
          <p:cNvPicPr>
            <a:picLocks noChangeAspect="1"/>
          </p:cNvPicPr>
          <p:nvPr/>
        </p:nvPicPr>
        <p:blipFill rotWithShape="1">
          <a:blip r:embed="rId5"/>
          <a:srcRect b="10739"/>
          <a:stretch/>
        </p:blipFill>
        <p:spPr>
          <a:xfrm>
            <a:off x="654702" y="-9128"/>
            <a:ext cx="8239125" cy="5526360"/>
          </a:xfrm>
          <a:prstGeom prst="rect">
            <a:avLst/>
          </a:prstGeom>
        </p:spPr>
      </p:pic>
    </p:spTree>
    <p:extLst>
      <p:ext uri="{BB962C8B-B14F-4D97-AF65-F5344CB8AC3E}">
        <p14:creationId xmlns:p14="http://schemas.microsoft.com/office/powerpoint/2010/main" val="144493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2938" y="115888"/>
            <a:ext cx="8501062" cy="768349"/>
          </a:xfrm>
        </p:spPr>
        <p:txBody>
          <a:bodyPr/>
          <a:lstStyle/>
          <a:p>
            <a:pPr algn="l" defTabSz="361950" eaLnBrk="1" hangingPunct="1"/>
            <a:r>
              <a:rPr lang="en-GB" altLang="nl-BE" sz="2800" dirty="0" err="1">
                <a:solidFill>
                  <a:srgbClr val="20608F"/>
                </a:solidFill>
              </a:rPr>
              <a:t>Seksueel</a:t>
            </a:r>
            <a:r>
              <a:rPr lang="en-GB" altLang="nl-BE" sz="2800" dirty="0">
                <a:solidFill>
                  <a:srgbClr val="20608F"/>
                </a:solidFill>
              </a:rPr>
              <a:t> </a:t>
            </a:r>
            <a:r>
              <a:rPr lang="en-GB" altLang="nl-BE" sz="2800" dirty="0" err="1">
                <a:solidFill>
                  <a:srgbClr val="20608F"/>
                </a:solidFill>
              </a:rPr>
              <a:t>geweld</a:t>
            </a:r>
            <a:r>
              <a:rPr lang="en-GB" altLang="nl-BE" sz="2800" dirty="0">
                <a:solidFill>
                  <a:srgbClr val="20608F"/>
                </a:solidFill>
              </a:rPr>
              <a:t> </a:t>
            </a:r>
            <a:r>
              <a:rPr lang="en-GB" altLang="nl-BE" sz="2800" dirty="0" err="1">
                <a:solidFill>
                  <a:srgbClr val="20608F"/>
                </a:solidFill>
              </a:rPr>
              <a:t>kan</a:t>
            </a:r>
            <a:r>
              <a:rPr lang="en-GB" altLang="nl-BE" sz="2800" dirty="0">
                <a:solidFill>
                  <a:srgbClr val="20608F"/>
                </a:solidFill>
              </a:rPr>
              <a:t> </a:t>
            </a:r>
            <a:r>
              <a:rPr lang="en-GB" altLang="nl-BE" sz="2800" dirty="0" err="1">
                <a:solidFill>
                  <a:srgbClr val="20608F"/>
                </a:solidFill>
              </a:rPr>
              <a:t>meerdere</a:t>
            </a:r>
            <a:r>
              <a:rPr lang="en-GB" altLang="nl-BE" sz="2800" dirty="0">
                <a:solidFill>
                  <a:srgbClr val="20608F"/>
                </a:solidFill>
              </a:rPr>
              <a:t> en </a:t>
            </a:r>
            <a:r>
              <a:rPr lang="en-GB" altLang="nl-BE" sz="2800" dirty="0" err="1">
                <a:solidFill>
                  <a:srgbClr val="20608F"/>
                </a:solidFill>
              </a:rPr>
              <a:t>langdurige</a:t>
            </a:r>
            <a:r>
              <a:rPr lang="en-GB" altLang="nl-BE" sz="2800" dirty="0">
                <a:solidFill>
                  <a:srgbClr val="20608F"/>
                </a:solidFill>
              </a:rPr>
              <a:t> </a:t>
            </a:r>
            <a:r>
              <a:rPr lang="en-GB" altLang="nl-BE" sz="2800" dirty="0" err="1">
                <a:solidFill>
                  <a:srgbClr val="20608F"/>
                </a:solidFill>
              </a:rPr>
              <a:t>gevolgen</a:t>
            </a:r>
            <a:r>
              <a:rPr lang="en-GB" altLang="nl-BE" sz="2800" dirty="0">
                <a:solidFill>
                  <a:srgbClr val="20608F"/>
                </a:solidFill>
              </a:rPr>
              <a:t> </a:t>
            </a:r>
            <a:r>
              <a:rPr lang="en-GB" altLang="nl-BE" sz="2800" dirty="0" err="1">
                <a:solidFill>
                  <a:srgbClr val="20608F"/>
                </a:solidFill>
              </a:rPr>
              <a:t>hebben</a:t>
            </a:r>
            <a:endParaRPr lang="en-GB" altLang="nl-BE" sz="1600" dirty="0"/>
          </a:p>
        </p:txBody>
      </p:sp>
      <p:pic>
        <p:nvPicPr>
          <p:cNvPr id="11268"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21469" y="6456921"/>
            <a:ext cx="8028384"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7" name="Afbeelding 7">
            <a:extLst>
              <a:ext uri="{FF2B5EF4-FFF2-40B4-BE49-F238E27FC236}">
                <a16:creationId xmlns:a16="http://schemas.microsoft.com/office/drawing/2014/main" id="{A38F806A-89B7-4B32-A3B0-0A2F01E8A2A5}"/>
              </a:ext>
            </a:extLst>
          </p:cNvPr>
          <p:cNvPicPr>
            <a:picLocks noChangeAspect="1"/>
          </p:cNvPicPr>
          <p:nvPr/>
        </p:nvPicPr>
        <p:blipFill>
          <a:blip r:embed="rId4"/>
          <a:stretch>
            <a:fillRect/>
          </a:stretch>
        </p:blipFill>
        <p:spPr>
          <a:xfrm>
            <a:off x="37495" y="5965154"/>
            <a:ext cx="1031065" cy="848419"/>
          </a:xfrm>
          <a:prstGeom prst="rect">
            <a:avLst/>
          </a:prstGeom>
        </p:spPr>
      </p:pic>
      <p:pic>
        <p:nvPicPr>
          <p:cNvPr id="4" name="Picture 3">
            <a:extLst>
              <a:ext uri="{FF2B5EF4-FFF2-40B4-BE49-F238E27FC236}">
                <a16:creationId xmlns:a16="http://schemas.microsoft.com/office/drawing/2014/main" id="{A51644BE-8AC3-4E1C-993D-277032974EA7}"/>
              </a:ext>
            </a:extLst>
          </p:cNvPr>
          <p:cNvPicPr>
            <a:picLocks noChangeAspect="1"/>
          </p:cNvPicPr>
          <p:nvPr/>
        </p:nvPicPr>
        <p:blipFill rotWithShape="1">
          <a:blip r:embed="rId5"/>
          <a:srcRect b="14376"/>
          <a:stretch/>
        </p:blipFill>
        <p:spPr>
          <a:xfrm>
            <a:off x="646183" y="0"/>
            <a:ext cx="8239125" cy="5301208"/>
          </a:xfrm>
          <a:prstGeom prst="rect">
            <a:avLst/>
          </a:prstGeom>
        </p:spPr>
      </p:pic>
    </p:spTree>
    <p:extLst>
      <p:ext uri="{BB962C8B-B14F-4D97-AF65-F5344CB8AC3E}">
        <p14:creationId xmlns:p14="http://schemas.microsoft.com/office/powerpoint/2010/main" val="54499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2938" y="115888"/>
            <a:ext cx="8501062" cy="768349"/>
          </a:xfrm>
        </p:spPr>
        <p:txBody>
          <a:bodyPr/>
          <a:lstStyle/>
          <a:p>
            <a:pPr algn="l" defTabSz="361950" eaLnBrk="1" hangingPunct="1"/>
            <a:r>
              <a:rPr lang="en-GB" altLang="nl-BE" sz="2800" dirty="0" err="1">
                <a:solidFill>
                  <a:srgbClr val="20608F"/>
                </a:solidFill>
              </a:rPr>
              <a:t>Seksueel</a:t>
            </a:r>
            <a:r>
              <a:rPr lang="en-GB" altLang="nl-BE" sz="2800" dirty="0">
                <a:solidFill>
                  <a:srgbClr val="20608F"/>
                </a:solidFill>
              </a:rPr>
              <a:t> </a:t>
            </a:r>
            <a:r>
              <a:rPr lang="en-GB" altLang="nl-BE" sz="2800" dirty="0" err="1">
                <a:solidFill>
                  <a:srgbClr val="20608F"/>
                </a:solidFill>
              </a:rPr>
              <a:t>geweld</a:t>
            </a:r>
            <a:r>
              <a:rPr lang="en-GB" altLang="nl-BE" sz="2800" dirty="0">
                <a:solidFill>
                  <a:srgbClr val="20608F"/>
                </a:solidFill>
              </a:rPr>
              <a:t> </a:t>
            </a:r>
            <a:r>
              <a:rPr lang="en-GB" altLang="nl-BE" sz="2800" dirty="0" err="1">
                <a:solidFill>
                  <a:srgbClr val="20608F"/>
                </a:solidFill>
              </a:rPr>
              <a:t>kan</a:t>
            </a:r>
            <a:r>
              <a:rPr lang="en-GB" altLang="nl-BE" sz="2800" dirty="0">
                <a:solidFill>
                  <a:srgbClr val="20608F"/>
                </a:solidFill>
              </a:rPr>
              <a:t> </a:t>
            </a:r>
            <a:r>
              <a:rPr lang="en-GB" altLang="nl-BE" sz="2800" dirty="0" err="1">
                <a:solidFill>
                  <a:srgbClr val="20608F"/>
                </a:solidFill>
              </a:rPr>
              <a:t>meerdere</a:t>
            </a:r>
            <a:r>
              <a:rPr lang="en-GB" altLang="nl-BE" sz="2800" dirty="0">
                <a:solidFill>
                  <a:srgbClr val="20608F"/>
                </a:solidFill>
              </a:rPr>
              <a:t> en </a:t>
            </a:r>
            <a:r>
              <a:rPr lang="en-GB" altLang="nl-BE" sz="2800" dirty="0" err="1">
                <a:solidFill>
                  <a:srgbClr val="20608F"/>
                </a:solidFill>
              </a:rPr>
              <a:t>langdurige</a:t>
            </a:r>
            <a:r>
              <a:rPr lang="en-GB" altLang="nl-BE" sz="2800" dirty="0">
                <a:solidFill>
                  <a:srgbClr val="20608F"/>
                </a:solidFill>
              </a:rPr>
              <a:t> </a:t>
            </a:r>
            <a:r>
              <a:rPr lang="en-GB" altLang="nl-BE" sz="2800" dirty="0" err="1">
                <a:solidFill>
                  <a:srgbClr val="20608F"/>
                </a:solidFill>
              </a:rPr>
              <a:t>gevolgen</a:t>
            </a:r>
            <a:r>
              <a:rPr lang="en-GB" altLang="nl-BE" sz="2800" dirty="0">
                <a:solidFill>
                  <a:srgbClr val="20608F"/>
                </a:solidFill>
              </a:rPr>
              <a:t> </a:t>
            </a:r>
            <a:r>
              <a:rPr lang="en-GB" altLang="nl-BE" sz="2800" dirty="0" err="1">
                <a:solidFill>
                  <a:srgbClr val="20608F"/>
                </a:solidFill>
              </a:rPr>
              <a:t>hebben</a:t>
            </a:r>
            <a:endParaRPr lang="en-GB" altLang="nl-BE" sz="1600" dirty="0"/>
          </a:p>
        </p:txBody>
      </p:sp>
      <p:pic>
        <p:nvPicPr>
          <p:cNvPr id="11268"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21469" y="6456921"/>
            <a:ext cx="8028384"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7" name="Afbeelding 7">
            <a:extLst>
              <a:ext uri="{FF2B5EF4-FFF2-40B4-BE49-F238E27FC236}">
                <a16:creationId xmlns:a16="http://schemas.microsoft.com/office/drawing/2014/main" id="{A38F806A-89B7-4B32-A3B0-0A2F01E8A2A5}"/>
              </a:ext>
            </a:extLst>
          </p:cNvPr>
          <p:cNvPicPr>
            <a:picLocks noChangeAspect="1"/>
          </p:cNvPicPr>
          <p:nvPr/>
        </p:nvPicPr>
        <p:blipFill>
          <a:blip r:embed="rId4"/>
          <a:stretch>
            <a:fillRect/>
          </a:stretch>
        </p:blipFill>
        <p:spPr>
          <a:xfrm>
            <a:off x="37495" y="5965154"/>
            <a:ext cx="1031065" cy="848419"/>
          </a:xfrm>
          <a:prstGeom prst="rect">
            <a:avLst/>
          </a:prstGeom>
        </p:spPr>
      </p:pic>
      <p:pic>
        <p:nvPicPr>
          <p:cNvPr id="3" name="Picture 2">
            <a:extLst>
              <a:ext uri="{FF2B5EF4-FFF2-40B4-BE49-F238E27FC236}">
                <a16:creationId xmlns:a16="http://schemas.microsoft.com/office/drawing/2014/main" id="{34141468-8256-4F64-964C-17A2C664FE90}"/>
              </a:ext>
            </a:extLst>
          </p:cNvPr>
          <p:cNvPicPr>
            <a:picLocks noChangeAspect="1"/>
          </p:cNvPicPr>
          <p:nvPr/>
        </p:nvPicPr>
        <p:blipFill rotWithShape="1">
          <a:blip r:embed="rId5"/>
          <a:srcRect b="15684"/>
          <a:stretch/>
        </p:blipFill>
        <p:spPr>
          <a:xfrm>
            <a:off x="0" y="8976"/>
            <a:ext cx="9148332" cy="5796288"/>
          </a:xfrm>
          <a:prstGeom prst="rect">
            <a:avLst/>
          </a:prstGeom>
        </p:spPr>
      </p:pic>
    </p:spTree>
    <p:extLst>
      <p:ext uri="{BB962C8B-B14F-4D97-AF65-F5344CB8AC3E}">
        <p14:creationId xmlns:p14="http://schemas.microsoft.com/office/powerpoint/2010/main" val="336998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42938" y="115888"/>
            <a:ext cx="8501062" cy="768349"/>
          </a:xfrm>
        </p:spPr>
        <p:txBody>
          <a:bodyPr/>
          <a:lstStyle/>
          <a:p>
            <a:pPr algn="l" defTabSz="361950" eaLnBrk="1" hangingPunct="1"/>
            <a:r>
              <a:rPr lang="en-GB" altLang="nl-BE" sz="2800" dirty="0" err="1">
                <a:solidFill>
                  <a:srgbClr val="20608F"/>
                </a:solidFill>
              </a:rPr>
              <a:t>Seksueel</a:t>
            </a:r>
            <a:r>
              <a:rPr lang="en-GB" altLang="nl-BE" sz="2800" dirty="0">
                <a:solidFill>
                  <a:srgbClr val="20608F"/>
                </a:solidFill>
              </a:rPr>
              <a:t> </a:t>
            </a:r>
            <a:r>
              <a:rPr lang="en-GB" altLang="nl-BE" sz="2800" dirty="0" err="1">
                <a:solidFill>
                  <a:srgbClr val="20608F"/>
                </a:solidFill>
              </a:rPr>
              <a:t>geweld</a:t>
            </a:r>
            <a:r>
              <a:rPr lang="en-GB" altLang="nl-BE" sz="2800" dirty="0">
                <a:solidFill>
                  <a:srgbClr val="20608F"/>
                </a:solidFill>
              </a:rPr>
              <a:t> </a:t>
            </a:r>
            <a:r>
              <a:rPr lang="en-GB" altLang="nl-BE" sz="2800" dirty="0" err="1">
                <a:solidFill>
                  <a:srgbClr val="20608F"/>
                </a:solidFill>
              </a:rPr>
              <a:t>kan</a:t>
            </a:r>
            <a:r>
              <a:rPr lang="en-GB" altLang="nl-BE" sz="2800" dirty="0">
                <a:solidFill>
                  <a:srgbClr val="20608F"/>
                </a:solidFill>
              </a:rPr>
              <a:t> </a:t>
            </a:r>
            <a:r>
              <a:rPr lang="en-GB" altLang="nl-BE" sz="2800" dirty="0" err="1">
                <a:solidFill>
                  <a:srgbClr val="20608F"/>
                </a:solidFill>
              </a:rPr>
              <a:t>meerdere</a:t>
            </a:r>
            <a:r>
              <a:rPr lang="en-GB" altLang="nl-BE" sz="2800" dirty="0">
                <a:solidFill>
                  <a:srgbClr val="20608F"/>
                </a:solidFill>
              </a:rPr>
              <a:t> en </a:t>
            </a:r>
            <a:r>
              <a:rPr lang="en-GB" altLang="nl-BE" sz="2800" dirty="0" err="1">
                <a:solidFill>
                  <a:srgbClr val="20608F"/>
                </a:solidFill>
              </a:rPr>
              <a:t>langdurige</a:t>
            </a:r>
            <a:r>
              <a:rPr lang="en-GB" altLang="nl-BE" sz="2800" dirty="0">
                <a:solidFill>
                  <a:srgbClr val="20608F"/>
                </a:solidFill>
              </a:rPr>
              <a:t> </a:t>
            </a:r>
            <a:r>
              <a:rPr lang="en-GB" altLang="nl-BE" sz="2800" dirty="0" err="1">
                <a:solidFill>
                  <a:srgbClr val="20608F"/>
                </a:solidFill>
              </a:rPr>
              <a:t>gevolgen</a:t>
            </a:r>
            <a:r>
              <a:rPr lang="en-GB" altLang="nl-BE" sz="2800" dirty="0">
                <a:solidFill>
                  <a:srgbClr val="20608F"/>
                </a:solidFill>
              </a:rPr>
              <a:t> </a:t>
            </a:r>
            <a:r>
              <a:rPr lang="en-GB" altLang="nl-BE" sz="2800" dirty="0" err="1">
                <a:solidFill>
                  <a:srgbClr val="20608F"/>
                </a:solidFill>
              </a:rPr>
              <a:t>hebben</a:t>
            </a:r>
            <a:endParaRPr lang="en-GB" altLang="nl-BE" sz="1600" dirty="0"/>
          </a:p>
        </p:txBody>
      </p:sp>
      <p:sp>
        <p:nvSpPr>
          <p:cNvPr id="11267" name="Rectangle 3"/>
          <p:cNvSpPr>
            <a:spLocks noGrp="1" noChangeArrowheads="1"/>
          </p:cNvSpPr>
          <p:nvPr>
            <p:ph type="body" idx="4294967295"/>
          </p:nvPr>
        </p:nvSpPr>
        <p:spPr>
          <a:xfrm>
            <a:off x="642938" y="1196752"/>
            <a:ext cx="8501062" cy="4929411"/>
          </a:xfrm>
        </p:spPr>
        <p:txBody>
          <a:bodyPr/>
          <a:lstStyle/>
          <a:p>
            <a:pPr marL="0" indent="0">
              <a:buNone/>
            </a:pPr>
            <a:r>
              <a:rPr lang="en-US" sz="1800" dirty="0" err="1">
                <a:solidFill>
                  <a:srgbClr val="C00000"/>
                </a:solidFill>
                <a:ea typeface="Arial" charset="0"/>
                <a:cs typeface="Arial" charset="0"/>
              </a:rPr>
              <a:t>Fysiek</a:t>
            </a:r>
            <a:r>
              <a:rPr lang="en-US" sz="1800" dirty="0">
                <a:solidFill>
                  <a:srgbClr val="C00000"/>
                </a:solidFill>
                <a:ea typeface="Arial" charset="0"/>
                <a:cs typeface="Arial" charset="0"/>
              </a:rPr>
              <a:t>:</a:t>
            </a:r>
            <a:r>
              <a:rPr lang="en-US" sz="1800" dirty="0">
                <a:solidFill>
                  <a:srgbClr val="20608F"/>
                </a:solidFill>
                <a:ea typeface="Arial" charset="0"/>
                <a:cs typeface="Arial" charset="0"/>
              </a:rPr>
              <a:t> </a:t>
            </a:r>
            <a:r>
              <a:rPr lang="en-US" sz="1600" dirty="0" err="1">
                <a:solidFill>
                  <a:schemeClr val="tx1">
                    <a:lumMod val="65000"/>
                    <a:lumOff val="35000"/>
                  </a:schemeClr>
                </a:solidFill>
                <a:ea typeface="Arial" charset="0"/>
                <a:cs typeface="Arial" charset="0"/>
              </a:rPr>
              <a:t>oa</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Blauwe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plekken</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haarverlies</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breuken</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abdominaal</a:t>
            </a:r>
            <a:r>
              <a:rPr lang="en-US" sz="1600" dirty="0">
                <a:solidFill>
                  <a:schemeClr val="tx1">
                    <a:lumMod val="65000"/>
                    <a:lumOff val="35000"/>
                  </a:schemeClr>
                </a:solidFill>
                <a:ea typeface="Arial" charset="0"/>
                <a:cs typeface="Arial" charset="0"/>
              </a:rPr>
              <a:t> trauma, </a:t>
            </a:r>
            <a:r>
              <a:rPr lang="en-US" sz="1600" dirty="0" err="1">
                <a:solidFill>
                  <a:schemeClr val="tx1">
                    <a:lumMod val="65000"/>
                    <a:lumOff val="35000"/>
                  </a:schemeClr>
                </a:solidFill>
                <a:ea typeface="Arial" charset="0"/>
                <a:cs typeface="Arial" charset="0"/>
              </a:rPr>
              <a:t>urinaire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infecties</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prikkelbare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darm</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syndroom</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rugklachten</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fibromyalgie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cerebrale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lesies</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beperkingen</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overlijden</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hyperactieve</a:t>
            </a:r>
            <a:r>
              <a:rPr lang="en-US" sz="1600" dirty="0">
                <a:solidFill>
                  <a:schemeClr val="tx1">
                    <a:lumMod val="65000"/>
                    <a:lumOff val="35000"/>
                  </a:schemeClr>
                </a:solidFill>
                <a:ea typeface="Arial" charset="0"/>
                <a:cs typeface="Arial" charset="0"/>
              </a:rPr>
              <a:t> amygdala, </a:t>
            </a:r>
            <a:r>
              <a:rPr lang="en-US" sz="1600" dirty="0" err="1">
                <a:solidFill>
                  <a:schemeClr val="tx1">
                    <a:lumMod val="65000"/>
                    <a:lumOff val="35000"/>
                  </a:schemeClr>
                </a:solidFill>
                <a:ea typeface="Arial" charset="0"/>
                <a:cs typeface="Arial" charset="0"/>
              </a:rPr>
              <a:t>kleinere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prefrontale</a:t>
            </a:r>
            <a:r>
              <a:rPr lang="en-US" sz="1600" dirty="0">
                <a:solidFill>
                  <a:schemeClr val="tx1">
                    <a:lumMod val="65000"/>
                    <a:lumOff val="35000"/>
                  </a:schemeClr>
                </a:solidFill>
                <a:ea typeface="Arial" charset="0"/>
                <a:cs typeface="Arial" charset="0"/>
              </a:rPr>
              <a:t> cortex</a:t>
            </a:r>
            <a:r>
              <a:rPr lang="mr-IN" sz="1600" dirty="0">
                <a:solidFill>
                  <a:schemeClr val="tx1">
                    <a:lumMod val="65000"/>
                    <a:lumOff val="35000"/>
                  </a:schemeClr>
                </a:solidFill>
                <a:ea typeface="Arial" charset="0"/>
                <a:cs typeface="Arial" charset="0"/>
              </a:rPr>
              <a:t>…</a:t>
            </a:r>
            <a:r>
              <a:rPr lang="en-US" sz="1600" dirty="0">
                <a:solidFill>
                  <a:schemeClr val="tx1">
                    <a:lumMod val="65000"/>
                    <a:lumOff val="35000"/>
                  </a:schemeClr>
                </a:solidFill>
                <a:ea typeface="Arial" charset="0"/>
                <a:cs typeface="Arial" charset="0"/>
              </a:rPr>
              <a:t> </a:t>
            </a:r>
          </a:p>
          <a:p>
            <a:pPr marL="0" indent="0">
              <a:buNone/>
            </a:pPr>
            <a:endParaRPr lang="en-US" sz="1800" dirty="0">
              <a:solidFill>
                <a:srgbClr val="C00000"/>
              </a:solidFill>
              <a:ea typeface="Arial" charset="0"/>
              <a:cs typeface="Arial" charset="0"/>
            </a:endParaRPr>
          </a:p>
          <a:p>
            <a:pPr marL="0" indent="0">
              <a:buNone/>
            </a:pPr>
            <a:r>
              <a:rPr lang="en-US" sz="1800" dirty="0" err="1">
                <a:solidFill>
                  <a:srgbClr val="C00000"/>
                </a:solidFill>
                <a:ea typeface="Arial" charset="0"/>
                <a:cs typeface="Arial" charset="0"/>
              </a:rPr>
              <a:t>Seksueel</a:t>
            </a:r>
            <a:r>
              <a:rPr lang="en-US" sz="1800" dirty="0">
                <a:solidFill>
                  <a:srgbClr val="C00000"/>
                </a:solidFill>
                <a:ea typeface="Arial" charset="0"/>
                <a:cs typeface="Arial" charset="0"/>
              </a:rPr>
              <a:t> en </a:t>
            </a:r>
            <a:r>
              <a:rPr lang="en-US" sz="1800" dirty="0" err="1">
                <a:solidFill>
                  <a:srgbClr val="C00000"/>
                </a:solidFill>
                <a:ea typeface="Arial" charset="0"/>
                <a:cs typeface="Arial" charset="0"/>
              </a:rPr>
              <a:t>reproductief</a:t>
            </a:r>
            <a:r>
              <a:rPr lang="en-US" sz="1800" dirty="0">
                <a:solidFill>
                  <a:srgbClr val="C00000"/>
                </a:solidFill>
                <a:ea typeface="Arial" charset="0"/>
                <a:cs typeface="Arial" charset="0"/>
              </a:rPr>
              <a:t>: </a:t>
            </a:r>
            <a:r>
              <a:rPr lang="en-US" sz="1600" dirty="0" err="1">
                <a:solidFill>
                  <a:schemeClr val="tx1">
                    <a:lumMod val="65000"/>
                    <a:lumOff val="35000"/>
                  </a:schemeClr>
                </a:solidFill>
                <a:ea typeface="Arial" charset="0"/>
                <a:cs typeface="Arial" charset="0"/>
              </a:rPr>
              <a:t>oa</a:t>
            </a:r>
            <a:r>
              <a:rPr lang="en-US" sz="1600" dirty="0">
                <a:solidFill>
                  <a:schemeClr val="tx1">
                    <a:lumMod val="65000"/>
                    <a:lumOff val="35000"/>
                  </a:schemeClr>
                </a:solidFill>
                <a:ea typeface="Arial" charset="0"/>
                <a:cs typeface="Arial" charset="0"/>
              </a:rPr>
              <a:t>: SOA, </a:t>
            </a:r>
            <a:r>
              <a:rPr lang="en-US" sz="1600" dirty="0" err="1">
                <a:solidFill>
                  <a:schemeClr val="tx1">
                    <a:lumMod val="65000"/>
                    <a:lumOff val="35000"/>
                  </a:schemeClr>
                </a:solidFill>
                <a:ea typeface="Arial" charset="0"/>
                <a:cs typeface="Arial" charset="0"/>
              </a:rPr>
              <a:t>genitale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pijn</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dyspareunie</a:t>
            </a:r>
            <a:r>
              <a:rPr lang="en-US" sz="1600" dirty="0">
                <a:solidFill>
                  <a:schemeClr val="tx1">
                    <a:lumMod val="65000"/>
                    <a:lumOff val="35000"/>
                  </a:schemeClr>
                </a:solidFill>
                <a:ea typeface="Arial" charset="0"/>
                <a:cs typeface="Arial" charset="0"/>
              </a:rPr>
              <a:t> en </a:t>
            </a:r>
            <a:r>
              <a:rPr lang="en-US" sz="1600" dirty="0" err="1">
                <a:solidFill>
                  <a:schemeClr val="tx1">
                    <a:lumMod val="65000"/>
                    <a:lumOff val="35000"/>
                  </a:schemeClr>
                </a:solidFill>
                <a:ea typeface="Arial" charset="0"/>
                <a:cs typeface="Arial" charset="0"/>
              </a:rPr>
              <a:t>seksuele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dysfuncties</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ongewenste</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zwangerschap</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fistels</a:t>
            </a:r>
            <a:r>
              <a:rPr lang="en-US" sz="1600" dirty="0">
                <a:solidFill>
                  <a:schemeClr val="tx1">
                    <a:lumMod val="65000"/>
                    <a:lumOff val="35000"/>
                  </a:schemeClr>
                </a:solidFill>
                <a:ea typeface="Arial" charset="0"/>
                <a:cs typeface="Arial" charset="0"/>
              </a:rPr>
              <a:t>, </a:t>
            </a:r>
            <a:r>
              <a:rPr lang="en-US" sz="1600" dirty="0" err="1">
                <a:solidFill>
                  <a:schemeClr val="tx1">
                    <a:lumMod val="65000"/>
                    <a:lumOff val="35000"/>
                  </a:schemeClr>
                </a:solidFill>
                <a:ea typeface="Arial" charset="0"/>
                <a:cs typeface="Arial" charset="0"/>
              </a:rPr>
              <a:t>infertiliteit</a:t>
            </a:r>
            <a:r>
              <a:rPr lang="en-US" sz="1600" dirty="0">
                <a:solidFill>
                  <a:schemeClr val="tx1">
                    <a:lumMod val="65000"/>
                    <a:lumOff val="35000"/>
                  </a:schemeClr>
                </a:solidFill>
                <a:ea typeface="Arial" charset="0"/>
                <a:cs typeface="Arial" charset="0"/>
              </a:rPr>
              <a:t>, </a:t>
            </a:r>
            <a:r>
              <a:rPr lang="mr-IN" sz="1600" dirty="0">
                <a:solidFill>
                  <a:schemeClr val="tx1">
                    <a:lumMod val="65000"/>
                    <a:lumOff val="35000"/>
                  </a:schemeClr>
                </a:solidFill>
                <a:ea typeface="Arial" charset="0"/>
                <a:cs typeface="Arial" charset="0"/>
              </a:rPr>
              <a:t>…</a:t>
            </a:r>
            <a:endParaRPr lang="nl-BE" sz="1600" dirty="0">
              <a:solidFill>
                <a:schemeClr val="tx1">
                  <a:lumMod val="65000"/>
                  <a:lumOff val="35000"/>
                </a:schemeClr>
              </a:solidFill>
              <a:ea typeface="Arial" charset="0"/>
              <a:cs typeface="Arial" charset="0"/>
            </a:endParaRPr>
          </a:p>
          <a:p>
            <a:pPr marL="0" lvl="0" indent="0" eaLnBrk="1" hangingPunct="1">
              <a:spcBef>
                <a:spcPct val="0"/>
              </a:spcBef>
              <a:buNone/>
            </a:pPr>
            <a:endParaRPr lang="en-US" sz="1800" dirty="0">
              <a:solidFill>
                <a:srgbClr val="C00000"/>
              </a:solidFill>
              <a:ea typeface="Arial" charset="0"/>
              <a:cs typeface="Arial" charset="0"/>
            </a:endParaRPr>
          </a:p>
          <a:p>
            <a:pPr marL="0" lvl="0" indent="0" eaLnBrk="1" hangingPunct="1">
              <a:spcBef>
                <a:spcPct val="0"/>
              </a:spcBef>
              <a:buNone/>
            </a:pPr>
            <a:r>
              <a:rPr lang="en-US" sz="1800" dirty="0" err="1">
                <a:solidFill>
                  <a:srgbClr val="C00000"/>
                </a:solidFill>
                <a:ea typeface="Arial" charset="0"/>
                <a:cs typeface="Arial" charset="0"/>
              </a:rPr>
              <a:t>Psychisch</a:t>
            </a:r>
            <a:r>
              <a:rPr lang="en-US" sz="1800" dirty="0">
                <a:solidFill>
                  <a:srgbClr val="C00000"/>
                </a:solidFill>
                <a:ea typeface="Arial" charset="0"/>
                <a:cs typeface="Arial" charset="0"/>
              </a:rPr>
              <a:t> :</a:t>
            </a:r>
            <a:r>
              <a:rPr lang="en-US" sz="1800" dirty="0">
                <a:solidFill>
                  <a:srgbClr val="20608F"/>
                </a:solidFill>
                <a:ea typeface="Arial" charset="0"/>
                <a:cs typeface="Arial" charset="0"/>
              </a:rPr>
              <a:t> </a:t>
            </a:r>
            <a:r>
              <a:rPr lang="en-US" sz="1600" dirty="0" err="1">
                <a:solidFill>
                  <a:schemeClr val="tx1">
                    <a:lumMod val="65000"/>
                    <a:lumOff val="35000"/>
                  </a:schemeClr>
                </a:solidFill>
                <a:ea typeface="Arial" charset="0"/>
                <a:cs typeface="Arial" charset="0"/>
              </a:rPr>
              <a:t>oa</a:t>
            </a:r>
            <a:r>
              <a:rPr lang="en-US" sz="1600" dirty="0">
                <a:solidFill>
                  <a:schemeClr val="tx1">
                    <a:lumMod val="65000"/>
                    <a:lumOff val="35000"/>
                  </a:schemeClr>
                </a:solidFill>
                <a:ea typeface="Arial" charset="0"/>
                <a:cs typeface="Arial" charset="0"/>
              </a:rPr>
              <a:t>: P</a:t>
            </a:r>
            <a:r>
              <a:rPr lang="nl-BE" sz="1600" dirty="0" err="1">
                <a:solidFill>
                  <a:schemeClr val="tx1">
                    <a:lumMod val="65000"/>
                    <a:lumOff val="35000"/>
                  </a:schemeClr>
                </a:solidFill>
                <a:ea typeface="Arial" charset="0"/>
                <a:cs typeface="Arial" charset="0"/>
              </a:rPr>
              <a:t>sychosomatische</a:t>
            </a:r>
            <a:r>
              <a:rPr lang="nl-BE" sz="1600" dirty="0">
                <a:solidFill>
                  <a:schemeClr val="tx1">
                    <a:lumMod val="65000"/>
                    <a:lumOff val="35000"/>
                  </a:schemeClr>
                </a:solidFill>
                <a:ea typeface="Arial" charset="0"/>
                <a:cs typeface="Arial" charset="0"/>
              </a:rPr>
              <a:t> klachten, angsten, slaapproblemen, </a:t>
            </a:r>
            <a:r>
              <a:rPr lang="nl-BE" sz="1600" dirty="0" err="1">
                <a:solidFill>
                  <a:schemeClr val="tx1">
                    <a:lumMod val="65000"/>
                    <a:lumOff val="35000"/>
                  </a:schemeClr>
                </a:solidFill>
                <a:ea typeface="Arial" charset="0"/>
                <a:cs typeface="Arial" charset="0"/>
              </a:rPr>
              <a:t>emotieregulatieproblemen</a:t>
            </a:r>
            <a:r>
              <a:rPr lang="nl-BE" sz="1600" dirty="0">
                <a:solidFill>
                  <a:schemeClr val="tx1">
                    <a:lumMod val="65000"/>
                    <a:lumOff val="35000"/>
                  </a:schemeClr>
                </a:solidFill>
                <a:ea typeface="Arial" charset="0"/>
                <a:cs typeface="Arial" charset="0"/>
              </a:rPr>
              <a:t>, affectieve stoornissen, eet- &amp; ontwikkelingsstoornissen, laag zelfbeeld, zelfverwaarlozing, automutilatie, alcohol en drugmisbruik, seksueel risico- en grensoverschrijdend gedrag, zelfmoord(pogingen), PTSS, complex trauma, intergenerationele transmissie</a:t>
            </a:r>
            <a:r>
              <a:rPr lang="mr-IN" sz="1600" dirty="0">
                <a:solidFill>
                  <a:schemeClr val="tx1">
                    <a:lumMod val="65000"/>
                    <a:lumOff val="35000"/>
                  </a:schemeClr>
                </a:solidFill>
                <a:ea typeface="Arial" charset="0"/>
                <a:cs typeface="Arial" charset="0"/>
              </a:rPr>
              <a:t>…</a:t>
            </a:r>
            <a:r>
              <a:rPr lang="nl-BE" sz="1600" dirty="0">
                <a:solidFill>
                  <a:schemeClr val="tx1">
                    <a:lumMod val="65000"/>
                    <a:lumOff val="35000"/>
                  </a:schemeClr>
                </a:solidFill>
                <a:ea typeface="Arial" charset="0"/>
                <a:cs typeface="Arial" charset="0"/>
              </a:rPr>
              <a:t>.</a:t>
            </a:r>
          </a:p>
          <a:p>
            <a:pPr marL="0" lvl="0" indent="0" eaLnBrk="1" hangingPunct="1">
              <a:spcBef>
                <a:spcPct val="0"/>
              </a:spcBef>
              <a:buNone/>
            </a:pPr>
            <a:endParaRPr lang="nl-BE" sz="1800" dirty="0">
              <a:solidFill>
                <a:srgbClr val="C00000"/>
              </a:solidFill>
              <a:ea typeface="Arial" charset="0"/>
              <a:cs typeface="Arial" charset="0"/>
            </a:endParaRPr>
          </a:p>
          <a:p>
            <a:pPr marL="0" lvl="0" indent="0" eaLnBrk="1" hangingPunct="1">
              <a:spcBef>
                <a:spcPct val="0"/>
              </a:spcBef>
              <a:buNone/>
            </a:pPr>
            <a:r>
              <a:rPr lang="nl-BE" sz="1800" dirty="0">
                <a:solidFill>
                  <a:srgbClr val="C00000"/>
                </a:solidFill>
                <a:ea typeface="Arial" charset="0"/>
                <a:cs typeface="Arial" charset="0"/>
              </a:rPr>
              <a:t>Socio-economisch: </a:t>
            </a:r>
            <a:r>
              <a:rPr lang="nl-BE" sz="1600" dirty="0" err="1">
                <a:solidFill>
                  <a:schemeClr val="tx1">
                    <a:lumMod val="65000"/>
                    <a:lumOff val="35000"/>
                  </a:schemeClr>
                </a:solidFill>
                <a:ea typeface="Arial" charset="0"/>
                <a:cs typeface="Arial" charset="0"/>
              </a:rPr>
              <a:t>oa</a:t>
            </a:r>
            <a:r>
              <a:rPr lang="nl-BE" sz="1600" dirty="0">
                <a:solidFill>
                  <a:schemeClr val="tx1">
                    <a:lumMod val="65000"/>
                    <a:lumOff val="35000"/>
                  </a:schemeClr>
                </a:solidFill>
                <a:ea typeface="Arial" charset="0"/>
                <a:cs typeface="Arial" charset="0"/>
              </a:rPr>
              <a:t>: Stigmatisering, isolement, verstoting, discriminatie, werkonbekwaamheid, werkloosheid, school verlaten of schoolachterstand, (structurele) armoede, </a:t>
            </a:r>
            <a:r>
              <a:rPr lang="nl-BE" sz="1600" dirty="0" err="1">
                <a:solidFill>
                  <a:schemeClr val="tx1">
                    <a:lumMod val="65000"/>
                    <a:lumOff val="35000"/>
                  </a:schemeClr>
                </a:solidFill>
                <a:ea typeface="Arial" charset="0"/>
                <a:cs typeface="Arial" charset="0"/>
              </a:rPr>
              <a:t>eergerelateerd</a:t>
            </a:r>
            <a:r>
              <a:rPr lang="nl-BE" sz="1600" dirty="0">
                <a:solidFill>
                  <a:schemeClr val="tx1">
                    <a:lumMod val="65000"/>
                    <a:lumOff val="35000"/>
                  </a:schemeClr>
                </a:solidFill>
                <a:ea typeface="Arial" charset="0"/>
                <a:cs typeface="Arial" charset="0"/>
              </a:rPr>
              <a:t> geweld</a:t>
            </a:r>
            <a:r>
              <a:rPr lang="mr-IN" sz="1600" dirty="0">
                <a:solidFill>
                  <a:schemeClr val="tx1">
                    <a:lumMod val="65000"/>
                    <a:lumOff val="35000"/>
                  </a:schemeClr>
                </a:solidFill>
                <a:ea typeface="Arial" charset="0"/>
                <a:cs typeface="Arial" charset="0"/>
              </a:rPr>
              <a:t>…</a:t>
            </a:r>
            <a:endParaRPr lang="nl-BE" sz="1600" dirty="0">
              <a:solidFill>
                <a:schemeClr val="tx1">
                  <a:lumMod val="65000"/>
                  <a:lumOff val="35000"/>
                </a:schemeClr>
              </a:solidFill>
              <a:ea typeface="Arial" charset="0"/>
              <a:cs typeface="Arial" charset="0"/>
            </a:endParaRPr>
          </a:p>
          <a:p>
            <a:pPr marL="0" lvl="0" indent="0" eaLnBrk="1" hangingPunct="1">
              <a:spcBef>
                <a:spcPct val="0"/>
              </a:spcBef>
              <a:buNone/>
            </a:pPr>
            <a:endParaRPr lang="nl-BE" sz="1800" dirty="0">
              <a:solidFill>
                <a:schemeClr val="tx1">
                  <a:lumMod val="65000"/>
                  <a:lumOff val="35000"/>
                </a:schemeClr>
              </a:solidFill>
              <a:ea typeface="Arial" charset="0"/>
              <a:cs typeface="Arial" charset="0"/>
            </a:endParaRPr>
          </a:p>
          <a:p>
            <a:pPr marL="0" lvl="0" indent="0" eaLnBrk="1" hangingPunct="1">
              <a:spcBef>
                <a:spcPct val="0"/>
              </a:spcBef>
              <a:buNone/>
            </a:pPr>
            <a:r>
              <a:rPr lang="nl-BE" sz="1800" dirty="0">
                <a:solidFill>
                  <a:srgbClr val="C00000"/>
                </a:solidFill>
                <a:ea typeface="Arial" charset="0"/>
                <a:cs typeface="Arial" charset="0"/>
              </a:rPr>
              <a:t>Geen gepaste zorg-&gt; grotere kans op </a:t>
            </a:r>
            <a:r>
              <a:rPr lang="nl-BE" sz="1800" dirty="0" err="1">
                <a:solidFill>
                  <a:srgbClr val="C00000"/>
                </a:solidFill>
                <a:ea typeface="Arial" charset="0"/>
                <a:cs typeface="Arial" charset="0"/>
              </a:rPr>
              <a:t>revictimisatie</a:t>
            </a:r>
            <a:r>
              <a:rPr lang="nl-BE" sz="1800" dirty="0">
                <a:solidFill>
                  <a:srgbClr val="C00000"/>
                </a:solidFill>
                <a:ea typeface="Arial" charset="0"/>
                <a:cs typeface="Arial" charset="0"/>
              </a:rPr>
              <a:t> &amp; plegen van geweld!</a:t>
            </a:r>
            <a:endParaRPr lang="nl-NL" sz="1800" dirty="0">
              <a:solidFill>
                <a:srgbClr val="C00000"/>
              </a:solidFill>
              <a:ea typeface="Arial" charset="0"/>
              <a:cs typeface="Arial" charset="0"/>
            </a:endParaRPr>
          </a:p>
          <a:p>
            <a:pPr marL="0" lvl="0" indent="0" eaLnBrk="1" hangingPunct="1">
              <a:spcBef>
                <a:spcPct val="0"/>
              </a:spcBef>
              <a:buNone/>
            </a:pPr>
            <a:endParaRPr lang="nl-BE" sz="1800" dirty="0">
              <a:solidFill>
                <a:schemeClr val="tx1">
                  <a:lumMod val="65000"/>
                  <a:lumOff val="35000"/>
                </a:schemeClr>
              </a:solidFill>
              <a:latin typeface="Arial" charset="0"/>
              <a:ea typeface="Arial" charset="0"/>
              <a:cs typeface="Arial" charset="0"/>
            </a:endParaRPr>
          </a:p>
          <a:p>
            <a:pPr marL="0" indent="0" eaLnBrk="1" hangingPunct="1">
              <a:lnSpc>
                <a:spcPct val="80000"/>
              </a:lnSpc>
              <a:buFont typeface="Arial" panose="020B0604020202020204" pitchFamily="34" charset="0"/>
              <a:buNone/>
            </a:pPr>
            <a:endParaRPr lang="en-US" altLang="nl-BE" sz="2000" dirty="0">
              <a:solidFill>
                <a:srgbClr val="4D4D4D"/>
              </a:solidFill>
            </a:endParaRPr>
          </a:p>
          <a:p>
            <a:pPr marL="0" indent="0" eaLnBrk="1" hangingPunct="1">
              <a:lnSpc>
                <a:spcPct val="80000"/>
              </a:lnSpc>
              <a:buFont typeface="Arial" panose="020B0604020202020204" pitchFamily="34" charset="0"/>
              <a:buNone/>
            </a:pPr>
            <a:endParaRPr lang="en-US" altLang="nl-BE" sz="2000" dirty="0"/>
          </a:p>
          <a:p>
            <a:pPr marL="0" indent="0" eaLnBrk="1" hangingPunct="1">
              <a:lnSpc>
                <a:spcPct val="80000"/>
              </a:lnSpc>
              <a:buFont typeface="Lucida Sans" panose="020B0602040502020204" pitchFamily="34" charset="0"/>
              <a:buAutoNum type="arabicPeriod"/>
            </a:pPr>
            <a:endParaRPr lang="en-US" altLang="nl-BE" sz="2000" dirty="0"/>
          </a:p>
        </p:txBody>
      </p:sp>
      <p:pic>
        <p:nvPicPr>
          <p:cNvPr id="11268"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21469" y="6456921"/>
            <a:ext cx="8028384"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7" name="Afbeelding 7">
            <a:extLst>
              <a:ext uri="{FF2B5EF4-FFF2-40B4-BE49-F238E27FC236}">
                <a16:creationId xmlns:a16="http://schemas.microsoft.com/office/drawing/2014/main" id="{A38F806A-89B7-4B32-A3B0-0A2F01E8A2A5}"/>
              </a:ext>
            </a:extLst>
          </p:cNvPr>
          <p:cNvPicPr>
            <a:picLocks noChangeAspect="1"/>
          </p:cNvPicPr>
          <p:nvPr/>
        </p:nvPicPr>
        <p:blipFill>
          <a:blip r:embed="rId4"/>
          <a:stretch>
            <a:fillRect/>
          </a:stretch>
        </p:blipFill>
        <p:spPr>
          <a:xfrm>
            <a:off x="37495" y="5965154"/>
            <a:ext cx="1031065" cy="848419"/>
          </a:xfrm>
          <a:prstGeom prst="rect">
            <a:avLst/>
          </a:prstGeom>
        </p:spPr>
      </p:pic>
    </p:spTree>
    <p:extLst>
      <p:ext uri="{BB962C8B-B14F-4D97-AF65-F5344CB8AC3E}">
        <p14:creationId xmlns:p14="http://schemas.microsoft.com/office/powerpoint/2010/main" val="308643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1A866F60-8BF4-DC45-BAA8-87926AF69318}"/>
              </a:ext>
            </a:extLst>
          </p:cNvPr>
          <p:cNvSpPr txBox="1"/>
          <p:nvPr/>
        </p:nvSpPr>
        <p:spPr>
          <a:xfrm>
            <a:off x="781680" y="102026"/>
            <a:ext cx="8362320" cy="830997"/>
          </a:xfrm>
          <a:prstGeom prst="rect">
            <a:avLst/>
          </a:prstGeom>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Mentale</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gezondheid</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bij</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slachtoffers</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is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slechter</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dan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bij</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zij</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die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niet</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slachtoffer</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werden</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van SG</a:t>
            </a:r>
          </a:p>
        </p:txBody>
      </p:sp>
      <p:sp>
        <p:nvSpPr>
          <p:cNvPr id="14" name="Content Placeholder 13">
            <a:extLst>
              <a:ext uri="{FF2B5EF4-FFF2-40B4-BE49-F238E27FC236}">
                <a16:creationId xmlns:a16="http://schemas.microsoft.com/office/drawing/2014/main" id="{32F1FBE8-FA33-0043-8FBB-C2297F0EBDA4}"/>
              </a:ext>
            </a:extLst>
          </p:cNvPr>
          <p:cNvSpPr>
            <a:spLocks noGrp="1"/>
          </p:cNvSpPr>
          <p:nvPr>
            <p:ph idx="1"/>
          </p:nvPr>
        </p:nvSpPr>
        <p:spPr>
          <a:xfrm>
            <a:off x="674176" y="1421129"/>
            <a:ext cx="8175421" cy="4037776"/>
          </a:xfrm>
        </p:spPr>
        <p:txBody>
          <a:bodyPr>
            <a:normAutofit/>
          </a:bodyPr>
          <a:lstStyle/>
          <a:p>
            <a:pPr marL="0" lvl="0" indent="0">
              <a:spcAft>
                <a:spcPts val="600"/>
              </a:spcAft>
              <a:buNone/>
            </a:pPr>
            <a:r>
              <a:rPr lang="en-US" sz="1500" dirty="0" err="1">
                <a:solidFill>
                  <a:schemeClr val="tx1">
                    <a:lumMod val="75000"/>
                    <a:lumOff val="25000"/>
                  </a:schemeClr>
                </a:solidFill>
                <a:latin typeface="Arial" panose="020B0604020202020204" pitchFamily="34" charset="0"/>
                <a:cs typeface="Arial" panose="020B0604020202020204" pitchFamily="34" charset="0"/>
              </a:rPr>
              <a:t>Slachtoffers</a:t>
            </a:r>
            <a:r>
              <a:rPr lang="en-US" sz="1500" dirty="0">
                <a:solidFill>
                  <a:schemeClr val="tx1">
                    <a:lumMod val="75000"/>
                    <a:lumOff val="25000"/>
                  </a:schemeClr>
                </a:solidFill>
                <a:latin typeface="Arial" panose="020B0604020202020204" pitchFamily="34" charset="0"/>
                <a:cs typeface="Arial" panose="020B0604020202020204" pitchFamily="34" charset="0"/>
              </a:rPr>
              <a:t> die </a:t>
            </a:r>
            <a:r>
              <a:rPr lang="en-US" sz="1500" b="1" dirty="0">
                <a:solidFill>
                  <a:schemeClr val="tx1">
                    <a:lumMod val="75000"/>
                    <a:lumOff val="25000"/>
                  </a:schemeClr>
                </a:solidFill>
                <a:latin typeface="Arial" panose="020B0604020202020204" pitchFamily="34" charset="0"/>
                <a:cs typeface="Arial" panose="020B0604020202020204" pitchFamily="34" charset="0"/>
              </a:rPr>
              <a:t>hands-on </a:t>
            </a:r>
            <a:r>
              <a:rPr lang="en-US" sz="1500" dirty="0" err="1">
                <a:solidFill>
                  <a:schemeClr val="tx1">
                    <a:lumMod val="75000"/>
                    <a:lumOff val="25000"/>
                  </a:schemeClr>
                </a:solidFill>
                <a:latin typeface="Arial" panose="020B0604020202020204" pitchFamily="34" charset="0"/>
                <a:cs typeface="Arial" panose="020B0604020202020204" pitchFamily="34" charset="0"/>
              </a:rPr>
              <a:t>seksueel</a:t>
            </a:r>
            <a:r>
              <a:rPr lang="en-US" sz="1500" dirty="0">
                <a:solidFill>
                  <a:schemeClr val="tx1">
                    <a:lumMod val="75000"/>
                    <a:lumOff val="25000"/>
                  </a:schemeClr>
                </a:solidFill>
                <a:latin typeface="Arial" panose="020B0604020202020204" pitchFamily="34" charset="0"/>
                <a:cs typeface="Arial" panose="020B0604020202020204" pitchFamily="34" charset="0"/>
              </a:rPr>
              <a:t> </a:t>
            </a:r>
            <a:r>
              <a:rPr lang="en-US" sz="1500" dirty="0" err="1">
                <a:solidFill>
                  <a:schemeClr val="tx1">
                    <a:lumMod val="75000"/>
                    <a:lumOff val="25000"/>
                  </a:schemeClr>
                </a:solidFill>
                <a:latin typeface="Arial" panose="020B0604020202020204" pitchFamily="34" charset="0"/>
                <a:cs typeface="Arial" panose="020B0604020202020204" pitchFamily="34" charset="0"/>
              </a:rPr>
              <a:t>geweld</a:t>
            </a:r>
            <a:r>
              <a:rPr lang="en-US" sz="1500" dirty="0">
                <a:solidFill>
                  <a:schemeClr val="tx1">
                    <a:lumMod val="75000"/>
                    <a:lumOff val="25000"/>
                  </a:schemeClr>
                </a:solidFill>
                <a:latin typeface="Arial" panose="020B0604020202020204" pitchFamily="34" charset="0"/>
                <a:cs typeface="Arial" panose="020B0604020202020204" pitchFamily="34" charset="0"/>
              </a:rPr>
              <a:t> </a:t>
            </a:r>
            <a:r>
              <a:rPr lang="en-US" sz="1500" dirty="0" err="1">
                <a:solidFill>
                  <a:schemeClr val="tx1">
                    <a:lumMod val="75000"/>
                    <a:lumOff val="25000"/>
                  </a:schemeClr>
                </a:solidFill>
                <a:latin typeface="Arial" panose="020B0604020202020204" pitchFamily="34" charset="0"/>
                <a:cs typeface="Arial" panose="020B0604020202020204" pitchFamily="34" charset="0"/>
              </a:rPr>
              <a:t>hadden</a:t>
            </a:r>
            <a:r>
              <a:rPr lang="en-US" sz="1500" dirty="0">
                <a:solidFill>
                  <a:schemeClr val="tx1">
                    <a:lumMod val="75000"/>
                    <a:lumOff val="25000"/>
                  </a:schemeClr>
                </a:solidFill>
                <a:latin typeface="Arial" panose="020B0604020202020204" pitchFamily="34" charset="0"/>
                <a:cs typeface="Arial" panose="020B0604020202020204" pitchFamily="34" charset="0"/>
              </a:rPr>
              <a:t> </a:t>
            </a:r>
            <a:r>
              <a:rPr lang="en-US" sz="1500" dirty="0" err="1">
                <a:solidFill>
                  <a:schemeClr val="tx1">
                    <a:lumMod val="75000"/>
                    <a:lumOff val="25000"/>
                  </a:schemeClr>
                </a:solidFill>
                <a:latin typeface="Arial" panose="020B0604020202020204" pitchFamily="34" charset="0"/>
                <a:cs typeface="Arial" panose="020B0604020202020204" pitchFamily="34" charset="0"/>
              </a:rPr>
              <a:t>meegemaakt</a:t>
            </a:r>
            <a:r>
              <a:rPr lang="en-US" sz="1500" dirty="0">
                <a:solidFill>
                  <a:schemeClr val="tx1">
                    <a:lumMod val="75000"/>
                    <a:lumOff val="25000"/>
                  </a:schemeClr>
                </a:solidFill>
                <a:latin typeface="Arial" panose="020B0604020202020204" pitchFamily="34" charset="0"/>
                <a:cs typeface="Arial" panose="020B0604020202020204" pitchFamily="34" charset="0"/>
              </a:rPr>
              <a:t>, </a:t>
            </a:r>
            <a:r>
              <a:rPr lang="en-US" sz="1500" dirty="0" err="1">
                <a:solidFill>
                  <a:schemeClr val="tx1">
                    <a:lumMod val="75000"/>
                    <a:lumOff val="25000"/>
                  </a:schemeClr>
                </a:solidFill>
                <a:latin typeface="Arial" panose="020B0604020202020204" pitchFamily="34" charset="0"/>
                <a:cs typeface="Arial" panose="020B0604020202020204" pitchFamily="34" charset="0"/>
              </a:rPr>
              <a:t>vertoonden</a:t>
            </a:r>
            <a:r>
              <a:rPr lang="en-US" sz="1500" dirty="0">
                <a:solidFill>
                  <a:schemeClr val="tx1">
                    <a:lumMod val="75000"/>
                    <a:lumOff val="25000"/>
                  </a:schemeClr>
                </a:solidFill>
                <a:latin typeface="Arial" panose="020B0604020202020204" pitchFamily="34" charset="0"/>
                <a:cs typeface="Arial" panose="020B0604020202020204" pitchFamily="34" charset="0"/>
              </a:rPr>
              <a:t> significant </a:t>
            </a:r>
            <a:r>
              <a:rPr lang="en-US" sz="1500" dirty="0" err="1">
                <a:solidFill>
                  <a:schemeClr val="tx1">
                    <a:lumMod val="75000"/>
                    <a:lumOff val="25000"/>
                  </a:schemeClr>
                </a:solidFill>
                <a:latin typeface="Arial" panose="020B0604020202020204" pitchFamily="34" charset="0"/>
                <a:cs typeface="Arial" panose="020B0604020202020204" pitchFamily="34" charset="0"/>
              </a:rPr>
              <a:t>meer</a:t>
            </a:r>
            <a:r>
              <a:rPr lang="en-US" sz="1500" dirty="0">
                <a:solidFill>
                  <a:schemeClr val="tx1">
                    <a:lumMod val="75000"/>
                    <a:lumOff val="25000"/>
                  </a:schemeClr>
                </a:solidFill>
                <a:latin typeface="Arial" panose="020B0604020202020204" pitchFamily="34" charset="0"/>
                <a:cs typeface="Arial" panose="020B0604020202020204" pitchFamily="34" charset="0"/>
              </a:rPr>
              <a:t> </a:t>
            </a:r>
            <a:r>
              <a:rPr lang="en-US" sz="1500" dirty="0" err="1">
                <a:solidFill>
                  <a:schemeClr val="tx1">
                    <a:lumMod val="75000"/>
                    <a:lumOff val="25000"/>
                  </a:schemeClr>
                </a:solidFill>
                <a:latin typeface="Arial" panose="020B0604020202020204" pitchFamily="34" charset="0"/>
                <a:cs typeface="Arial" panose="020B0604020202020204" pitchFamily="34" charset="0"/>
              </a:rPr>
              <a:t>waarschijnlijkheid</a:t>
            </a:r>
            <a:r>
              <a:rPr lang="en-US" sz="1500" dirty="0">
                <a:solidFill>
                  <a:schemeClr val="tx1">
                    <a:lumMod val="75000"/>
                    <a:lumOff val="25000"/>
                  </a:schemeClr>
                </a:solidFill>
                <a:latin typeface="Arial" panose="020B0604020202020204" pitchFamily="34" charset="0"/>
                <a:cs typeface="Arial" panose="020B0604020202020204" pitchFamily="34" charset="0"/>
              </a:rPr>
              <a:t> </a:t>
            </a:r>
            <a:r>
              <a:rPr lang="en-US" sz="1500" dirty="0" err="1">
                <a:solidFill>
                  <a:schemeClr val="tx1">
                    <a:lumMod val="75000"/>
                    <a:lumOff val="25000"/>
                  </a:schemeClr>
                </a:solidFill>
                <a:latin typeface="Arial" panose="020B0604020202020204" pitchFamily="34" charset="0"/>
                <a:cs typeface="Arial" panose="020B0604020202020204" pitchFamily="34" charset="0"/>
              </a:rPr>
              <a:t>dat</a:t>
            </a:r>
            <a:r>
              <a:rPr lang="en-US" sz="1500" dirty="0">
                <a:solidFill>
                  <a:schemeClr val="tx1">
                    <a:lumMod val="75000"/>
                    <a:lumOff val="25000"/>
                  </a:schemeClr>
                </a:solidFill>
                <a:latin typeface="Arial" panose="020B0604020202020204" pitchFamily="34" charset="0"/>
                <a:cs typeface="Arial" panose="020B0604020202020204" pitchFamily="34" charset="0"/>
              </a:rPr>
              <a:t> ze …:</a:t>
            </a:r>
          </a:p>
          <a:p>
            <a:pPr marL="0" lvl="0" indent="0">
              <a:spcAft>
                <a:spcPts val="600"/>
              </a:spcAft>
              <a:buNone/>
            </a:pPr>
            <a:r>
              <a:rPr lang="en-US" sz="1500" dirty="0">
                <a:solidFill>
                  <a:schemeClr val="tx1">
                    <a:lumMod val="75000"/>
                    <a:lumOff val="25000"/>
                  </a:schemeClr>
                </a:solidFill>
                <a:latin typeface="Arial" panose="020B0604020202020204" pitchFamily="34" charset="0"/>
                <a:cs typeface="Arial" panose="020B0604020202020204" pitchFamily="34" charset="0"/>
              </a:rPr>
              <a:t> </a:t>
            </a:r>
          </a:p>
          <a:p>
            <a:pPr marL="0" indent="0">
              <a:buNone/>
            </a:pPr>
            <a:r>
              <a:rPr lang="en-US" dirty="0" err="1">
                <a:solidFill>
                  <a:srgbClr val="C00000"/>
                </a:solidFill>
                <a:latin typeface="Arial" panose="020B0604020202020204" pitchFamily="34" charset="0"/>
                <a:cs typeface="Arial" panose="020B0604020202020204" pitchFamily="34" charset="0"/>
              </a:rPr>
              <a:t>Depressieve</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symptomen</a:t>
            </a:r>
            <a:r>
              <a:rPr lang="en-US" dirty="0">
                <a:solidFill>
                  <a:srgbClr val="C00000"/>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hadden</a:t>
            </a:r>
            <a:r>
              <a:rPr lang="en-US" dirty="0">
                <a:solidFill>
                  <a:schemeClr val="tx1">
                    <a:lumMod val="75000"/>
                    <a:lumOff val="25000"/>
                  </a:schemeClr>
                </a:solidFill>
                <a:latin typeface="Arial" panose="020B0604020202020204" pitchFamily="34" charset="0"/>
                <a:cs typeface="Arial" panose="020B0604020202020204" pitchFamily="34" charset="0"/>
              </a:rPr>
              <a:t> in de </a:t>
            </a:r>
            <a:r>
              <a:rPr lang="en-US" dirty="0" err="1">
                <a:solidFill>
                  <a:schemeClr val="tx1">
                    <a:lumMod val="75000"/>
                    <a:lumOff val="25000"/>
                  </a:schemeClr>
                </a:solidFill>
                <a:latin typeface="Arial" panose="020B0604020202020204" pitchFamily="34" charset="0"/>
                <a:cs typeface="Arial" panose="020B0604020202020204" pitchFamily="34" charset="0"/>
              </a:rPr>
              <a:t>voorbije</a:t>
            </a:r>
            <a:r>
              <a:rPr lang="en-US" dirty="0">
                <a:solidFill>
                  <a:schemeClr val="tx1">
                    <a:lumMod val="75000"/>
                    <a:lumOff val="25000"/>
                  </a:schemeClr>
                </a:solidFill>
                <a:latin typeface="Arial" panose="020B0604020202020204" pitchFamily="34" charset="0"/>
                <a:cs typeface="Arial" panose="020B0604020202020204" pitchFamily="34" charset="0"/>
              </a:rPr>
              <a:t> twee </a:t>
            </a:r>
            <a:r>
              <a:rPr lang="en-US" dirty="0" err="1">
                <a:solidFill>
                  <a:schemeClr val="tx1">
                    <a:lumMod val="75000"/>
                    <a:lumOff val="25000"/>
                  </a:schemeClr>
                </a:solidFill>
                <a:latin typeface="Arial" panose="020B0604020202020204" pitchFamily="34" charset="0"/>
                <a:cs typeface="Arial" panose="020B0604020202020204" pitchFamily="34" charset="0"/>
              </a:rPr>
              <a:t>weken</a:t>
            </a:r>
            <a:r>
              <a:rPr lang="en-US" dirty="0">
                <a:solidFill>
                  <a:schemeClr val="tx1">
                    <a:lumMod val="75000"/>
                    <a:lumOff val="25000"/>
                  </a:schemeClr>
                </a:solidFill>
                <a:latin typeface="Arial" panose="020B0604020202020204" pitchFamily="34" charset="0"/>
                <a:cs typeface="Arial" panose="020B0604020202020204" pitchFamily="34" charset="0"/>
              </a:rPr>
              <a:t>  </a:t>
            </a:r>
          </a:p>
          <a:p>
            <a:pPr marL="0" indent="0">
              <a:spcAft>
                <a:spcPts val="600"/>
              </a:spcAft>
              <a:buNone/>
            </a:pPr>
            <a:r>
              <a:rPr lang="en-US" sz="1400" dirty="0">
                <a:solidFill>
                  <a:schemeClr val="tx1">
                    <a:lumMod val="75000"/>
                    <a:lumOff val="25000"/>
                  </a:schemeClr>
                </a:solidFill>
                <a:latin typeface="Arial" panose="020B0604020202020204" pitchFamily="34" charset="0"/>
                <a:cs typeface="Arial" panose="020B0604020202020204" pitchFamily="34" charset="0"/>
              </a:rPr>
              <a:t>60% vs. 41% (X² = 64.8, df = 1, </a:t>
            </a:r>
            <a:r>
              <a:rPr lang="en-US" sz="1400" i="1" dirty="0">
                <a:solidFill>
                  <a:schemeClr val="tx1">
                    <a:lumMod val="75000"/>
                    <a:lumOff val="25000"/>
                  </a:schemeClr>
                </a:solidFill>
                <a:latin typeface="Arial" panose="020B0604020202020204" pitchFamily="34" charset="0"/>
                <a:cs typeface="Arial" panose="020B0604020202020204" pitchFamily="34" charset="0"/>
              </a:rPr>
              <a:t>p</a:t>
            </a:r>
            <a:r>
              <a:rPr lang="en-US" sz="1400" dirty="0">
                <a:solidFill>
                  <a:schemeClr val="tx1">
                    <a:lumMod val="75000"/>
                    <a:lumOff val="25000"/>
                  </a:schemeClr>
                </a:solidFill>
                <a:latin typeface="Arial" panose="020B0604020202020204" pitchFamily="34" charset="0"/>
                <a:cs typeface="Arial" panose="020B0604020202020204" pitchFamily="34" charset="0"/>
              </a:rPr>
              <a:t> &lt; .001)</a:t>
            </a:r>
          </a:p>
          <a:p>
            <a:pPr marL="0" indent="0">
              <a:buNone/>
            </a:pPr>
            <a:r>
              <a:rPr lang="en-US" dirty="0" err="1">
                <a:solidFill>
                  <a:srgbClr val="C00000"/>
                </a:solidFill>
                <a:latin typeface="Arial" panose="020B0604020202020204" pitchFamily="34" charset="0"/>
                <a:cs typeface="Arial" panose="020B0604020202020204" pitchFamily="34" charset="0"/>
              </a:rPr>
              <a:t>Zelfbeschadigend</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gedrag</a:t>
            </a:r>
            <a:r>
              <a:rPr lang="en-US" dirty="0">
                <a:solidFill>
                  <a:srgbClr val="C00000"/>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stelden</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600"/>
              </a:spcAft>
              <a:buNone/>
            </a:pPr>
            <a:r>
              <a:rPr lang="en-US" sz="1400" dirty="0">
                <a:solidFill>
                  <a:schemeClr val="tx1">
                    <a:lumMod val="75000"/>
                    <a:lumOff val="25000"/>
                  </a:schemeClr>
                </a:solidFill>
                <a:latin typeface="Arial" panose="020B0604020202020204" pitchFamily="34" charset="0"/>
                <a:cs typeface="Arial" panose="020B0604020202020204" pitchFamily="34" charset="0"/>
              </a:rPr>
              <a:t>22% vs. 10% (</a:t>
            </a:r>
            <a:r>
              <a:rPr lang="en-US" sz="1400" i="1" dirty="0">
                <a:solidFill>
                  <a:schemeClr val="tx1">
                    <a:lumMod val="75000"/>
                    <a:lumOff val="25000"/>
                  </a:schemeClr>
                </a:solidFill>
                <a:latin typeface="Arial" panose="020B0604020202020204" pitchFamily="34" charset="0"/>
                <a:cs typeface="Arial" panose="020B0604020202020204" pitchFamily="34" charset="0"/>
              </a:rPr>
              <a:t>X</a:t>
            </a:r>
            <a:r>
              <a:rPr lang="en-US" sz="1400" dirty="0">
                <a:solidFill>
                  <a:schemeClr val="tx1">
                    <a:lumMod val="75000"/>
                    <a:lumOff val="25000"/>
                  </a:schemeClr>
                </a:solidFill>
                <a:latin typeface="Arial" panose="020B0604020202020204" pitchFamily="34" charset="0"/>
                <a:cs typeface="Arial" panose="020B0604020202020204" pitchFamily="34" charset="0"/>
              </a:rPr>
              <a:t>² = 57.7, df = 2, </a:t>
            </a:r>
            <a:r>
              <a:rPr lang="en-US" sz="1400" i="1" dirty="0">
                <a:solidFill>
                  <a:schemeClr val="tx1">
                    <a:lumMod val="75000"/>
                    <a:lumOff val="25000"/>
                  </a:schemeClr>
                </a:solidFill>
                <a:latin typeface="Arial" panose="020B0604020202020204" pitchFamily="34" charset="0"/>
                <a:cs typeface="Arial" panose="020B0604020202020204" pitchFamily="34" charset="0"/>
              </a:rPr>
              <a:t>p</a:t>
            </a:r>
            <a:r>
              <a:rPr lang="en-US" sz="1400" dirty="0">
                <a:solidFill>
                  <a:schemeClr val="tx1">
                    <a:lumMod val="75000"/>
                    <a:lumOff val="25000"/>
                  </a:schemeClr>
                </a:solidFill>
                <a:latin typeface="Arial" panose="020B0604020202020204" pitchFamily="34" charset="0"/>
                <a:cs typeface="Arial" panose="020B0604020202020204" pitchFamily="34" charset="0"/>
              </a:rPr>
              <a:t> &lt; .001),  </a:t>
            </a:r>
          </a:p>
          <a:p>
            <a:pPr marL="0" indent="0">
              <a:buNone/>
            </a:pPr>
            <a:r>
              <a:rPr lang="en-US" dirty="0">
                <a:solidFill>
                  <a:srgbClr val="C00000"/>
                </a:solidFill>
                <a:latin typeface="Arial" panose="020B0604020202020204" pitchFamily="34" charset="0"/>
                <a:cs typeface="Arial" panose="020B0604020202020204" pitchFamily="34" charset="0"/>
              </a:rPr>
              <a:t>Suicide </a:t>
            </a:r>
            <a:r>
              <a:rPr lang="en-US" dirty="0" err="1">
                <a:solidFill>
                  <a:srgbClr val="C00000"/>
                </a:solidFill>
                <a:latin typeface="Arial" panose="020B0604020202020204" pitchFamily="34" charset="0"/>
                <a:cs typeface="Arial" panose="020B0604020202020204" pitchFamily="34" charset="0"/>
              </a:rPr>
              <a:t>pogingen</a:t>
            </a:r>
            <a:r>
              <a:rPr lang="en-US" dirty="0">
                <a:solidFill>
                  <a:srgbClr val="C00000"/>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hadden</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ondernomen</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600"/>
              </a:spcAft>
              <a:buNone/>
            </a:pPr>
            <a:r>
              <a:rPr lang="en-US" sz="1400" dirty="0">
                <a:solidFill>
                  <a:schemeClr val="tx1">
                    <a:lumMod val="75000"/>
                    <a:lumOff val="25000"/>
                  </a:schemeClr>
                </a:solidFill>
                <a:latin typeface="Arial" panose="020B0604020202020204" pitchFamily="34" charset="0"/>
                <a:cs typeface="Arial" panose="020B0604020202020204" pitchFamily="34" charset="0"/>
              </a:rPr>
              <a:t>12% vs. 4% (</a:t>
            </a:r>
            <a:r>
              <a:rPr lang="en-US" sz="1400" i="1" dirty="0">
                <a:solidFill>
                  <a:schemeClr val="tx1">
                    <a:lumMod val="75000"/>
                    <a:lumOff val="25000"/>
                  </a:schemeClr>
                </a:solidFill>
                <a:latin typeface="Arial" panose="020B0604020202020204" pitchFamily="34" charset="0"/>
                <a:cs typeface="Arial" panose="020B0604020202020204" pitchFamily="34" charset="0"/>
              </a:rPr>
              <a:t>X</a:t>
            </a:r>
            <a:r>
              <a:rPr lang="en-US" sz="1400" dirty="0">
                <a:solidFill>
                  <a:schemeClr val="tx1">
                    <a:lumMod val="75000"/>
                    <a:lumOff val="25000"/>
                  </a:schemeClr>
                </a:solidFill>
                <a:latin typeface="Arial" panose="020B0604020202020204" pitchFamily="34" charset="0"/>
                <a:cs typeface="Arial" panose="020B0604020202020204" pitchFamily="34" charset="0"/>
              </a:rPr>
              <a:t>² 41.2, df = 2, </a:t>
            </a:r>
            <a:r>
              <a:rPr lang="en-US" sz="1400" i="1" dirty="0">
                <a:solidFill>
                  <a:schemeClr val="tx1">
                    <a:lumMod val="75000"/>
                    <a:lumOff val="25000"/>
                  </a:schemeClr>
                </a:solidFill>
                <a:latin typeface="Arial" panose="020B0604020202020204" pitchFamily="34" charset="0"/>
                <a:cs typeface="Arial" panose="020B0604020202020204" pitchFamily="34" charset="0"/>
              </a:rPr>
              <a:t>p</a:t>
            </a:r>
            <a:r>
              <a:rPr lang="en-US" sz="1400" dirty="0">
                <a:solidFill>
                  <a:schemeClr val="tx1">
                    <a:lumMod val="75000"/>
                    <a:lumOff val="25000"/>
                  </a:schemeClr>
                </a:solidFill>
                <a:latin typeface="Arial" panose="020B0604020202020204" pitchFamily="34" charset="0"/>
                <a:cs typeface="Arial" panose="020B0604020202020204" pitchFamily="34" charset="0"/>
              </a:rPr>
              <a:t> &lt; .001)</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dirty="0" err="1">
                <a:solidFill>
                  <a:srgbClr val="C00000"/>
                </a:solidFill>
                <a:latin typeface="Arial" panose="020B0604020202020204" pitchFamily="34" charset="0"/>
                <a:cs typeface="Arial" panose="020B0604020202020204" pitchFamily="34" charset="0"/>
              </a:rPr>
              <a:t>Angststoornis</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kenmerken</a:t>
            </a:r>
            <a:r>
              <a:rPr lang="en-US" dirty="0">
                <a:solidFill>
                  <a:srgbClr val="C00000"/>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vertoonden</a:t>
            </a:r>
            <a:r>
              <a:rPr lang="en-US" dirty="0">
                <a:solidFill>
                  <a:schemeClr val="tx1">
                    <a:lumMod val="75000"/>
                    <a:lumOff val="25000"/>
                  </a:schemeClr>
                </a:solidFill>
                <a:latin typeface="Arial" panose="020B0604020202020204" pitchFamily="34" charset="0"/>
                <a:cs typeface="Arial" panose="020B0604020202020204" pitchFamily="34" charset="0"/>
              </a:rPr>
              <a:t> in de </a:t>
            </a:r>
            <a:r>
              <a:rPr lang="en-US" dirty="0" err="1">
                <a:solidFill>
                  <a:schemeClr val="tx1">
                    <a:lumMod val="75000"/>
                    <a:lumOff val="25000"/>
                  </a:schemeClr>
                </a:solidFill>
                <a:latin typeface="Arial" panose="020B0604020202020204" pitchFamily="34" charset="0"/>
                <a:cs typeface="Arial" panose="020B0604020202020204" pitchFamily="34" charset="0"/>
              </a:rPr>
              <a:t>voorbije</a:t>
            </a:r>
            <a:r>
              <a:rPr lang="en-US" dirty="0">
                <a:solidFill>
                  <a:schemeClr val="tx1">
                    <a:lumMod val="75000"/>
                    <a:lumOff val="25000"/>
                  </a:schemeClr>
                </a:solidFill>
                <a:latin typeface="Arial" panose="020B0604020202020204" pitchFamily="34" charset="0"/>
                <a:cs typeface="Arial" panose="020B0604020202020204" pitchFamily="34" charset="0"/>
              </a:rPr>
              <a:t> twee </a:t>
            </a:r>
            <a:r>
              <a:rPr lang="en-US" dirty="0" err="1">
                <a:solidFill>
                  <a:schemeClr val="tx1">
                    <a:lumMod val="75000"/>
                    <a:lumOff val="25000"/>
                  </a:schemeClr>
                </a:solidFill>
                <a:latin typeface="Arial" panose="020B0604020202020204" pitchFamily="34" charset="0"/>
                <a:cs typeface="Arial" panose="020B0604020202020204" pitchFamily="34" charset="0"/>
              </a:rPr>
              <a:t>weken</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600"/>
              </a:spcAft>
              <a:buNone/>
            </a:pPr>
            <a:r>
              <a:rPr lang="en-US" sz="1400" dirty="0">
                <a:solidFill>
                  <a:schemeClr val="tx1">
                    <a:lumMod val="75000"/>
                    <a:lumOff val="25000"/>
                  </a:schemeClr>
                </a:solidFill>
                <a:latin typeface="Arial" panose="020B0604020202020204" pitchFamily="34" charset="0"/>
                <a:cs typeface="Arial" panose="020B0604020202020204" pitchFamily="34" charset="0"/>
              </a:rPr>
              <a:t>24% vs. 13% (</a:t>
            </a:r>
            <a:r>
              <a:rPr lang="en-US" sz="1400" i="1" dirty="0">
                <a:solidFill>
                  <a:schemeClr val="tx1">
                    <a:lumMod val="75000"/>
                    <a:lumOff val="25000"/>
                  </a:schemeClr>
                </a:solidFill>
                <a:latin typeface="Arial" panose="020B0604020202020204" pitchFamily="34" charset="0"/>
                <a:cs typeface="Arial" panose="020B0604020202020204" pitchFamily="34" charset="0"/>
              </a:rPr>
              <a:t>X</a:t>
            </a:r>
            <a:r>
              <a:rPr lang="en-US" sz="1400" dirty="0">
                <a:solidFill>
                  <a:schemeClr val="tx1">
                    <a:lumMod val="75000"/>
                    <a:lumOff val="25000"/>
                  </a:schemeClr>
                </a:solidFill>
                <a:latin typeface="Arial" panose="020B0604020202020204" pitchFamily="34" charset="0"/>
                <a:cs typeface="Arial" panose="020B0604020202020204" pitchFamily="34" charset="0"/>
              </a:rPr>
              <a:t>² 46.4, df = 1, </a:t>
            </a:r>
            <a:r>
              <a:rPr lang="en-US" sz="1400" i="1" dirty="0">
                <a:solidFill>
                  <a:schemeClr val="tx1">
                    <a:lumMod val="75000"/>
                    <a:lumOff val="25000"/>
                  </a:schemeClr>
                </a:solidFill>
                <a:latin typeface="Arial" panose="020B0604020202020204" pitchFamily="34" charset="0"/>
                <a:cs typeface="Arial" panose="020B0604020202020204" pitchFamily="34" charset="0"/>
              </a:rPr>
              <a:t>p</a:t>
            </a:r>
            <a:r>
              <a:rPr lang="en-US" sz="1400" dirty="0">
                <a:solidFill>
                  <a:schemeClr val="tx1">
                    <a:lumMod val="75000"/>
                    <a:lumOff val="25000"/>
                  </a:schemeClr>
                </a:solidFill>
                <a:latin typeface="Arial" panose="020B0604020202020204" pitchFamily="34" charset="0"/>
                <a:cs typeface="Arial" panose="020B0604020202020204" pitchFamily="34" charset="0"/>
              </a:rPr>
              <a:t> &lt; .001),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dirty="0" err="1">
                <a:solidFill>
                  <a:srgbClr val="C00000"/>
                </a:solidFill>
                <a:latin typeface="Arial" panose="020B0604020202020204" pitchFamily="34" charset="0"/>
                <a:cs typeface="Arial" panose="020B0604020202020204" pitchFamily="34" charset="0"/>
              </a:rPr>
              <a:t>Symptomen</a:t>
            </a:r>
            <a:r>
              <a:rPr lang="en-US" dirty="0">
                <a:solidFill>
                  <a:srgbClr val="C00000"/>
                </a:solidFill>
                <a:latin typeface="Arial" panose="020B0604020202020204" pitchFamily="34" charset="0"/>
                <a:cs typeface="Arial" panose="020B0604020202020204" pitchFamily="34" charset="0"/>
              </a:rPr>
              <a:t> van post-</a:t>
            </a:r>
            <a:r>
              <a:rPr lang="en-US" dirty="0" err="1">
                <a:solidFill>
                  <a:srgbClr val="C00000"/>
                </a:solidFill>
                <a:latin typeface="Arial" panose="020B0604020202020204" pitchFamily="34" charset="0"/>
                <a:cs typeface="Arial" panose="020B0604020202020204" pitchFamily="34" charset="0"/>
              </a:rPr>
              <a:t>traumatische</a:t>
            </a:r>
            <a:r>
              <a:rPr lang="en-US" dirty="0">
                <a:solidFill>
                  <a:srgbClr val="C00000"/>
                </a:solidFill>
                <a:latin typeface="Arial" panose="020B0604020202020204" pitchFamily="34" charset="0"/>
                <a:cs typeface="Arial" panose="020B0604020202020204" pitchFamily="34" charset="0"/>
              </a:rPr>
              <a:t> stress </a:t>
            </a:r>
            <a:r>
              <a:rPr lang="en-US" dirty="0" err="1">
                <a:solidFill>
                  <a:schemeClr val="tx1">
                    <a:lumMod val="75000"/>
                    <a:lumOff val="25000"/>
                  </a:schemeClr>
                </a:solidFill>
                <a:latin typeface="Arial" panose="020B0604020202020204" pitchFamily="34" charset="0"/>
                <a:cs typeface="Arial" panose="020B0604020202020204" pitchFamily="34" charset="0"/>
              </a:rPr>
              <a:t>vertoonden</a:t>
            </a:r>
            <a:r>
              <a:rPr lang="en-US" dirty="0">
                <a:solidFill>
                  <a:schemeClr val="tx1">
                    <a:lumMod val="75000"/>
                    <a:lumOff val="25000"/>
                  </a:schemeClr>
                </a:solidFill>
                <a:latin typeface="Arial" panose="020B0604020202020204" pitchFamily="34" charset="0"/>
                <a:cs typeface="Arial" panose="020B0604020202020204" pitchFamily="34" charset="0"/>
              </a:rPr>
              <a:t> in de </a:t>
            </a:r>
            <a:r>
              <a:rPr lang="en-US" dirty="0" err="1">
                <a:solidFill>
                  <a:schemeClr val="tx1">
                    <a:lumMod val="75000"/>
                    <a:lumOff val="25000"/>
                  </a:schemeClr>
                </a:solidFill>
                <a:latin typeface="Arial" panose="020B0604020202020204" pitchFamily="34" charset="0"/>
                <a:cs typeface="Arial" panose="020B0604020202020204" pitchFamily="34" charset="0"/>
              </a:rPr>
              <a:t>voorbije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maand</a:t>
            </a:r>
            <a:r>
              <a:rPr lang="en-US" dirty="0">
                <a:solidFill>
                  <a:schemeClr val="tx1">
                    <a:lumMod val="75000"/>
                    <a:lumOff val="25000"/>
                  </a:schemeClr>
                </a:solidFill>
                <a:latin typeface="Arial" panose="020B0604020202020204" pitchFamily="34" charset="0"/>
                <a:cs typeface="Arial" panose="020B0604020202020204" pitchFamily="34" charset="0"/>
              </a:rPr>
              <a:t> </a:t>
            </a:r>
          </a:p>
          <a:p>
            <a:pPr marL="0" indent="0">
              <a:buNone/>
            </a:pPr>
            <a:r>
              <a:rPr lang="en-US" sz="1400" dirty="0">
                <a:solidFill>
                  <a:schemeClr val="tx1">
                    <a:lumMod val="75000"/>
                    <a:lumOff val="25000"/>
                  </a:schemeClr>
                </a:solidFill>
                <a:latin typeface="Arial" panose="020B0604020202020204" pitchFamily="34" charset="0"/>
                <a:cs typeface="Arial" panose="020B0604020202020204" pitchFamily="34" charset="0"/>
              </a:rPr>
              <a:t>21% vs. 8% (</a:t>
            </a:r>
            <a:r>
              <a:rPr lang="en-US" sz="1400" i="1" dirty="0">
                <a:solidFill>
                  <a:schemeClr val="tx1">
                    <a:lumMod val="75000"/>
                    <a:lumOff val="25000"/>
                  </a:schemeClr>
                </a:solidFill>
                <a:latin typeface="Arial" panose="020B0604020202020204" pitchFamily="34" charset="0"/>
                <a:cs typeface="Arial" panose="020B0604020202020204" pitchFamily="34" charset="0"/>
              </a:rPr>
              <a:t>X</a:t>
            </a:r>
            <a:r>
              <a:rPr lang="en-US" sz="1400" dirty="0">
                <a:solidFill>
                  <a:schemeClr val="tx1">
                    <a:lumMod val="75000"/>
                    <a:lumOff val="25000"/>
                  </a:schemeClr>
                </a:solidFill>
                <a:latin typeface="Arial" panose="020B0604020202020204" pitchFamily="34" charset="0"/>
                <a:cs typeface="Arial" panose="020B0604020202020204" pitchFamily="34" charset="0"/>
              </a:rPr>
              <a:t>² = 73.6, df = 1, </a:t>
            </a:r>
            <a:r>
              <a:rPr lang="en-US" sz="1400" i="1" dirty="0">
                <a:solidFill>
                  <a:schemeClr val="tx1">
                    <a:lumMod val="75000"/>
                    <a:lumOff val="25000"/>
                  </a:schemeClr>
                </a:solidFill>
                <a:latin typeface="Arial" panose="020B0604020202020204" pitchFamily="34" charset="0"/>
                <a:cs typeface="Arial" panose="020B0604020202020204" pitchFamily="34" charset="0"/>
              </a:rPr>
              <a:t>p</a:t>
            </a:r>
            <a:r>
              <a:rPr lang="en-US" sz="1400" dirty="0">
                <a:solidFill>
                  <a:schemeClr val="tx1">
                    <a:lumMod val="75000"/>
                    <a:lumOff val="25000"/>
                  </a:schemeClr>
                </a:solidFill>
                <a:latin typeface="Arial" panose="020B0604020202020204" pitchFamily="34" charset="0"/>
                <a:cs typeface="Arial" panose="020B0604020202020204" pitchFamily="34" charset="0"/>
              </a:rPr>
              <a:t> &lt; .001)</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8">
            <a:extLst>
              <a:ext uri="{FF2B5EF4-FFF2-40B4-BE49-F238E27FC236}">
                <a16:creationId xmlns:a16="http://schemas.microsoft.com/office/drawing/2014/main" id="{7B5C2CF6-534B-4E8E-92AB-50DFAEF91249}"/>
              </a:ext>
            </a:extLst>
          </p:cNvPr>
          <p:cNvPicPr>
            <a:picLocks noChangeAspect="1"/>
          </p:cNvPicPr>
          <p:nvPr/>
        </p:nvPicPr>
        <p:blipFill>
          <a:blip r:embed="rId3"/>
          <a:srcRect l="15599" t="18184" r="20799" b="11699"/>
          <a:stretch>
            <a:fillRect/>
          </a:stretch>
        </p:blipFill>
        <p:spPr>
          <a:xfrm>
            <a:off x="674176" y="6165304"/>
            <a:ext cx="618392" cy="545389"/>
          </a:xfrm>
          <a:prstGeom prst="rect">
            <a:avLst/>
          </a:prstGeom>
        </p:spPr>
      </p:pic>
      <p:sp>
        <p:nvSpPr>
          <p:cNvPr id="7" name="Footer Placeholder 10">
            <a:extLst>
              <a:ext uri="{FF2B5EF4-FFF2-40B4-BE49-F238E27FC236}">
                <a16:creationId xmlns:a16="http://schemas.microsoft.com/office/drawing/2014/main" id="{B64455E5-A324-43B5-BAC5-FD680761A547}"/>
              </a:ext>
            </a:extLst>
          </p:cNvPr>
          <p:cNvSpPr>
            <a:spLocks noGrp="1"/>
          </p:cNvSpPr>
          <p:nvPr>
            <p:ph type="ftr" sz="quarter" idx="11"/>
          </p:nvPr>
        </p:nvSpPr>
        <p:spPr>
          <a:xfrm>
            <a:off x="2195736" y="6311984"/>
            <a:ext cx="4572508" cy="252028"/>
          </a:xfrm>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rPr>
              <a:t>Hulpzoekgedrag en onthulling na SGOG- Keygnaert I- VLIR LNE- 19062023</a:t>
            </a:r>
            <a:endParaRPr kumimoji="0" lang="en-US" sz="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endParaRPr>
          </a:p>
        </p:txBody>
      </p:sp>
      <p:pic>
        <p:nvPicPr>
          <p:cNvPr id="6" name="Picture 5">
            <a:extLst>
              <a:ext uri="{FF2B5EF4-FFF2-40B4-BE49-F238E27FC236}">
                <a16:creationId xmlns:a16="http://schemas.microsoft.com/office/drawing/2014/main" id="{32C36993-51B5-4FB7-92D4-F31B50DF1F32}"/>
              </a:ext>
            </a:extLst>
          </p:cNvPr>
          <p:cNvPicPr>
            <a:picLocks noChangeAspect="1"/>
          </p:cNvPicPr>
          <p:nvPr/>
        </p:nvPicPr>
        <p:blipFill rotWithShape="1">
          <a:blip r:embed="rId4"/>
          <a:srcRect l="33289" t="22456" r="50263" b="48538"/>
          <a:stretch/>
        </p:blipFill>
        <p:spPr>
          <a:xfrm>
            <a:off x="7092280" y="2008165"/>
            <a:ext cx="1517330" cy="1505191"/>
          </a:xfrm>
          <a:prstGeom prst="rect">
            <a:avLst/>
          </a:prstGeom>
        </p:spPr>
      </p:pic>
      <p:sp>
        <p:nvSpPr>
          <p:cNvPr id="8" name="TextBox 7">
            <a:extLst>
              <a:ext uri="{FF2B5EF4-FFF2-40B4-BE49-F238E27FC236}">
                <a16:creationId xmlns:a16="http://schemas.microsoft.com/office/drawing/2014/main" id="{A0E39E4A-99CE-4B7A-8CCC-02CA6D05A6FB}"/>
              </a:ext>
            </a:extLst>
          </p:cNvPr>
          <p:cNvSpPr txBox="1"/>
          <p:nvPr/>
        </p:nvSpPr>
        <p:spPr>
          <a:xfrm>
            <a:off x="611561" y="1052462"/>
            <a:ext cx="474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altLang="nl-BE" sz="1200" b="0" i="0" u="none" strike="noStrike" kern="0" cap="none" spc="0" normalizeH="0" baseline="0" noProof="0" dirty="0">
                <a:ln>
                  <a:noFill/>
                </a:ln>
                <a:solidFill>
                  <a:srgbClr val="C00000"/>
                </a:solidFill>
                <a:effectLst/>
                <a:uLnTx/>
                <a:uFillTx/>
                <a:latin typeface="Lucida Sans Unicode" pitchFamily="34" charset="0"/>
                <a:ea typeface="MS PGothic" pitchFamily="34" charset="-128"/>
                <a:cs typeface="+mn-cs"/>
              </a:rPr>
              <a:t>SG België UN-MENAMAIS (Keygnaert et al 2021) </a:t>
            </a:r>
          </a:p>
        </p:txBody>
      </p:sp>
      <p:pic>
        <p:nvPicPr>
          <p:cNvPr id="9" name="Picture 4" descr="Z:\Users\ines\Daph007\prevention tools\logos\ICRH-UGent\ICRHLogo.png">
            <a:extLst>
              <a:ext uri="{FF2B5EF4-FFF2-40B4-BE49-F238E27FC236}">
                <a16:creationId xmlns:a16="http://schemas.microsoft.com/office/drawing/2014/main" id="{364BC6DA-6642-43F0-A421-16CF8865967C}"/>
              </a:ext>
            </a:extLst>
          </p:cNvPr>
          <p:cNvPicPr>
            <a:picLocks noChangeAspect="1" noChangeArrowheads="1"/>
          </p:cNvPicPr>
          <p:nvPr/>
        </p:nvPicPr>
        <p:blipFill>
          <a:blip r:embed="rId5" cstate="print"/>
          <a:srcRect/>
          <a:stretch>
            <a:fillRect/>
          </a:stretch>
        </p:blipFill>
        <p:spPr bwMode="auto">
          <a:xfrm>
            <a:off x="0" y="0"/>
            <a:ext cx="642938" cy="517525"/>
          </a:xfrm>
          <a:prstGeom prst="rect">
            <a:avLst/>
          </a:prstGeom>
          <a:noFill/>
          <a:ln w="9525">
            <a:noFill/>
            <a:miter lim="800000"/>
            <a:headEnd/>
            <a:tailEnd/>
          </a:ln>
        </p:spPr>
      </p:pic>
    </p:spTree>
    <p:extLst>
      <p:ext uri="{BB962C8B-B14F-4D97-AF65-F5344CB8AC3E}">
        <p14:creationId xmlns:p14="http://schemas.microsoft.com/office/powerpoint/2010/main" val="250354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1A866F60-8BF4-DC45-BAA8-87926AF69318}"/>
              </a:ext>
            </a:extLst>
          </p:cNvPr>
          <p:cNvSpPr txBox="1"/>
          <p:nvPr/>
        </p:nvSpPr>
        <p:spPr>
          <a:xfrm>
            <a:off x="755576" y="98792"/>
            <a:ext cx="8175420" cy="830997"/>
          </a:xfrm>
          <a:prstGeom prst="rect">
            <a:avLst/>
          </a:prstGeom>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Coping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Belgische</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slachtoffers</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Slachtoffers</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meer</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geneigd</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om alcohol en drugs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te</a:t>
            </a:r>
            <a:r>
              <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US" sz="27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gebruiken</a:t>
            </a:r>
            <a:endParaRPr kumimoji="0" lang="en-US" sz="27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endParaRPr>
          </a:p>
        </p:txBody>
      </p:sp>
      <p:sp>
        <p:nvSpPr>
          <p:cNvPr id="14" name="Content Placeholder 13">
            <a:extLst>
              <a:ext uri="{FF2B5EF4-FFF2-40B4-BE49-F238E27FC236}">
                <a16:creationId xmlns:a16="http://schemas.microsoft.com/office/drawing/2014/main" id="{32F1FBE8-FA33-0043-8FBB-C2297F0EBDA4}"/>
              </a:ext>
            </a:extLst>
          </p:cNvPr>
          <p:cNvSpPr>
            <a:spLocks noGrp="1"/>
          </p:cNvSpPr>
          <p:nvPr>
            <p:ph idx="1"/>
          </p:nvPr>
        </p:nvSpPr>
        <p:spPr>
          <a:xfrm>
            <a:off x="670014" y="1629853"/>
            <a:ext cx="8175421" cy="4247419"/>
          </a:xfrm>
        </p:spPr>
        <p:txBody>
          <a:bodyPr>
            <a:normAutofit fontScale="85000" lnSpcReduction="10000"/>
          </a:bodyPr>
          <a:lstStyle/>
          <a:p>
            <a:pPr marL="0" indent="0">
              <a:spcAft>
                <a:spcPts val="600"/>
              </a:spcAft>
              <a:buNone/>
            </a:pPr>
            <a:r>
              <a:rPr lang="en-US" sz="2000" dirty="0" err="1">
                <a:solidFill>
                  <a:schemeClr val="tx1">
                    <a:lumMod val="75000"/>
                    <a:lumOff val="25000"/>
                  </a:schemeClr>
                </a:solidFill>
                <a:latin typeface="Arial" panose="020B0604020202020204" pitchFamily="34" charset="0"/>
                <a:cs typeface="Arial" panose="020B0604020202020204" pitchFamily="34" charset="0"/>
              </a:rPr>
              <a:t>Slachtoffers</a:t>
            </a:r>
            <a:r>
              <a:rPr lang="en-US" sz="2000" dirty="0">
                <a:solidFill>
                  <a:schemeClr val="tx1">
                    <a:lumMod val="75000"/>
                    <a:lumOff val="25000"/>
                  </a:schemeClr>
                </a:solidFill>
                <a:latin typeface="Arial" panose="020B0604020202020204" pitchFamily="34" charset="0"/>
                <a:cs typeface="Arial" panose="020B0604020202020204" pitchFamily="34" charset="0"/>
              </a:rPr>
              <a:t> die </a:t>
            </a:r>
            <a:r>
              <a:rPr lang="en-US" sz="2000" b="1" dirty="0">
                <a:solidFill>
                  <a:schemeClr val="tx1">
                    <a:lumMod val="75000"/>
                    <a:lumOff val="25000"/>
                  </a:schemeClr>
                </a:solidFill>
                <a:latin typeface="Arial" panose="020B0604020202020204" pitchFamily="34" charset="0"/>
                <a:cs typeface="Arial" panose="020B0604020202020204" pitchFamily="34" charset="0"/>
              </a:rPr>
              <a:t>hands-on </a:t>
            </a:r>
            <a:r>
              <a:rPr lang="en-US" sz="2000" dirty="0" err="1">
                <a:solidFill>
                  <a:schemeClr val="tx1">
                    <a:lumMod val="75000"/>
                    <a:lumOff val="25000"/>
                  </a:schemeClr>
                </a:solidFill>
                <a:latin typeface="Arial" panose="020B0604020202020204" pitchFamily="34" charset="0"/>
                <a:cs typeface="Arial" panose="020B0604020202020204" pitchFamily="34" charset="0"/>
              </a:rPr>
              <a:t>seksueel</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geweld</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hadden</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meegemaakt</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vertoonden</a:t>
            </a:r>
            <a:r>
              <a:rPr lang="en-US" sz="2000" dirty="0">
                <a:solidFill>
                  <a:schemeClr val="tx1">
                    <a:lumMod val="75000"/>
                    <a:lumOff val="25000"/>
                  </a:schemeClr>
                </a:solidFill>
                <a:latin typeface="Arial" panose="020B0604020202020204" pitchFamily="34" charset="0"/>
                <a:cs typeface="Arial" panose="020B0604020202020204" pitchFamily="34" charset="0"/>
              </a:rPr>
              <a:t> significant </a:t>
            </a:r>
            <a:r>
              <a:rPr lang="en-US" sz="2000" dirty="0" err="1">
                <a:solidFill>
                  <a:schemeClr val="tx1">
                    <a:lumMod val="75000"/>
                    <a:lumOff val="25000"/>
                  </a:schemeClr>
                </a:solidFill>
                <a:latin typeface="Arial" panose="020B0604020202020204" pitchFamily="34" charset="0"/>
                <a:cs typeface="Arial" panose="020B0604020202020204" pitchFamily="34" charset="0"/>
              </a:rPr>
              <a:t>meer</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waarschijnlijkheid</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dat</a:t>
            </a:r>
            <a:r>
              <a:rPr lang="en-US" sz="2000" dirty="0">
                <a:solidFill>
                  <a:schemeClr val="tx1">
                    <a:lumMod val="75000"/>
                    <a:lumOff val="25000"/>
                  </a:schemeClr>
                </a:solidFill>
                <a:latin typeface="Arial" panose="020B0604020202020204" pitchFamily="34" charset="0"/>
                <a:cs typeface="Arial" panose="020B0604020202020204" pitchFamily="34" charset="0"/>
              </a:rPr>
              <a:t> ze … </a:t>
            </a:r>
          </a:p>
          <a:p>
            <a:pPr marL="0"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err="1">
                <a:solidFill>
                  <a:srgbClr val="C00000"/>
                </a:solidFill>
                <a:latin typeface="Arial" panose="020B0604020202020204" pitchFamily="34" charset="0"/>
                <a:cs typeface="Arial" panose="020B0604020202020204" pitchFamily="34" charset="0"/>
              </a:rPr>
              <a:t>Problematisch</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drankgebruik</a:t>
            </a:r>
            <a:r>
              <a:rPr lang="en-US" sz="2000" dirty="0">
                <a:solidFill>
                  <a:srgbClr val="C00000"/>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(AUDIT-C </a:t>
            </a:r>
            <a:r>
              <a:rPr lang="en-US" sz="2000" dirty="0" err="1">
                <a:solidFill>
                  <a:schemeClr val="tx1">
                    <a:lumMod val="75000"/>
                    <a:lumOff val="25000"/>
                  </a:schemeClr>
                </a:solidFill>
                <a:latin typeface="Arial" panose="020B0604020202020204" pitchFamily="34" charset="0"/>
                <a:cs typeface="Arial" panose="020B0604020202020204" pitchFamily="34" charset="0"/>
              </a:rPr>
              <a:t>schaal</a:t>
            </a:r>
            <a:r>
              <a:rPr lang="en-US" sz="2000" dirty="0">
                <a:solidFill>
                  <a:schemeClr val="tx1">
                    <a:lumMod val="75000"/>
                    <a:lumOff val="25000"/>
                  </a:schemeClr>
                </a:solidFill>
                <a:latin typeface="Arial" panose="020B0604020202020204" pitchFamily="34" charset="0"/>
                <a:cs typeface="Arial" panose="020B0604020202020204" pitchFamily="34" charset="0"/>
              </a:rPr>
              <a:t>)</a:t>
            </a: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45% </a:t>
            </a:r>
            <a:r>
              <a:rPr lang="en-US" sz="2000" dirty="0" err="1">
                <a:solidFill>
                  <a:schemeClr val="tx1">
                    <a:lumMod val="75000"/>
                    <a:lumOff val="25000"/>
                  </a:schemeClr>
                </a:solidFill>
                <a:latin typeface="Arial" panose="020B0604020202020204" pitchFamily="34" charset="0"/>
                <a:cs typeface="Arial" panose="020B0604020202020204" pitchFamily="34" charset="0"/>
              </a:rPr>
              <a:t>bij</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slachtoffers</a:t>
            </a:r>
            <a:r>
              <a:rPr lang="en-US" sz="2000" dirty="0">
                <a:solidFill>
                  <a:schemeClr val="tx1">
                    <a:lumMod val="75000"/>
                    <a:lumOff val="25000"/>
                  </a:schemeClr>
                </a:solidFill>
                <a:latin typeface="Arial" panose="020B0604020202020204" pitchFamily="34" charset="0"/>
                <a:cs typeface="Arial" panose="020B0604020202020204" pitchFamily="34" charset="0"/>
              </a:rPr>
              <a:t> vs. 37% </a:t>
            </a:r>
            <a:r>
              <a:rPr lang="en-US" sz="2000" dirty="0" err="1">
                <a:solidFill>
                  <a:schemeClr val="tx1">
                    <a:lumMod val="75000"/>
                    <a:lumOff val="25000"/>
                  </a:schemeClr>
                </a:solidFill>
                <a:latin typeface="Arial" panose="020B0604020202020204" pitchFamily="34" charset="0"/>
                <a:cs typeface="Arial" panose="020B0604020202020204" pitchFamily="34" charset="0"/>
              </a:rPr>
              <a:t>bij</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niet</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slachtoffers</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i="1" dirty="0">
                <a:solidFill>
                  <a:schemeClr val="tx1">
                    <a:lumMod val="75000"/>
                    <a:lumOff val="25000"/>
                  </a:schemeClr>
                </a:solidFill>
                <a:latin typeface="Arial" panose="020B0604020202020204" pitchFamily="34" charset="0"/>
                <a:cs typeface="Arial" panose="020B0604020202020204" pitchFamily="34" charset="0"/>
              </a:rPr>
              <a:t>X</a:t>
            </a:r>
            <a:r>
              <a:rPr lang="en-US" sz="2000" dirty="0">
                <a:solidFill>
                  <a:schemeClr val="tx1">
                    <a:lumMod val="75000"/>
                    <a:lumOff val="25000"/>
                  </a:schemeClr>
                </a:solidFill>
                <a:latin typeface="Arial" panose="020B0604020202020204" pitchFamily="34" charset="0"/>
                <a:cs typeface="Arial" panose="020B0604020202020204" pitchFamily="34" charset="0"/>
              </a:rPr>
              <a:t>² = 11.31, df = 1, </a:t>
            </a:r>
            <a:r>
              <a:rPr lang="en-US" sz="2000" i="1" dirty="0">
                <a:solidFill>
                  <a:schemeClr val="tx1">
                    <a:lumMod val="75000"/>
                    <a:lumOff val="25000"/>
                  </a:schemeClr>
                </a:solidFill>
                <a:latin typeface="Arial" panose="020B0604020202020204" pitchFamily="34" charset="0"/>
                <a:cs typeface="Arial" panose="020B0604020202020204" pitchFamily="34" charset="0"/>
              </a:rPr>
              <a:t>p</a:t>
            </a:r>
            <a:r>
              <a:rPr lang="en-US" sz="2000" dirty="0">
                <a:solidFill>
                  <a:schemeClr val="tx1">
                    <a:lumMod val="75000"/>
                    <a:lumOff val="25000"/>
                  </a:schemeClr>
                </a:solidFill>
                <a:latin typeface="Arial" panose="020B0604020202020204" pitchFamily="34" charset="0"/>
                <a:cs typeface="Arial" panose="020B0604020202020204" pitchFamily="34" charset="0"/>
              </a:rPr>
              <a:t> &lt; .001)</a:t>
            </a:r>
          </a:p>
          <a:p>
            <a:pPr marL="0"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err="1">
                <a:solidFill>
                  <a:srgbClr val="C00000"/>
                </a:solidFill>
                <a:latin typeface="Arial" panose="020B0604020202020204" pitchFamily="34" charset="0"/>
                <a:cs typeface="Arial" panose="020B0604020202020204" pitchFamily="34" charset="0"/>
              </a:rPr>
              <a:t>Sedativa</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gebruikten</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44% vs. 29% (</a:t>
            </a:r>
            <a:r>
              <a:rPr lang="en-US" sz="2000" i="1" dirty="0">
                <a:solidFill>
                  <a:schemeClr val="tx1">
                    <a:lumMod val="75000"/>
                    <a:lumOff val="25000"/>
                  </a:schemeClr>
                </a:solidFill>
                <a:latin typeface="Arial" panose="020B0604020202020204" pitchFamily="34" charset="0"/>
                <a:cs typeface="Arial" panose="020B0604020202020204" pitchFamily="34" charset="0"/>
              </a:rPr>
              <a:t>X</a:t>
            </a:r>
            <a:r>
              <a:rPr lang="en-US" sz="2000" dirty="0">
                <a:solidFill>
                  <a:schemeClr val="tx1">
                    <a:lumMod val="75000"/>
                    <a:lumOff val="25000"/>
                  </a:schemeClr>
                </a:solidFill>
                <a:latin typeface="Arial" panose="020B0604020202020204" pitchFamily="34" charset="0"/>
                <a:cs typeface="Arial" panose="020B0604020202020204" pitchFamily="34" charset="0"/>
              </a:rPr>
              <a:t>² = 44.7, df = 1, </a:t>
            </a:r>
            <a:r>
              <a:rPr lang="en-US" sz="2000" i="1" dirty="0">
                <a:solidFill>
                  <a:schemeClr val="tx1">
                    <a:lumMod val="75000"/>
                    <a:lumOff val="25000"/>
                  </a:schemeClr>
                </a:solidFill>
                <a:latin typeface="Arial" panose="020B0604020202020204" pitchFamily="34" charset="0"/>
                <a:cs typeface="Arial" panose="020B0604020202020204" pitchFamily="34" charset="0"/>
              </a:rPr>
              <a:t>p</a:t>
            </a:r>
            <a:r>
              <a:rPr lang="en-US" sz="2000" dirty="0">
                <a:solidFill>
                  <a:schemeClr val="tx1">
                    <a:lumMod val="75000"/>
                    <a:lumOff val="25000"/>
                  </a:schemeClr>
                </a:solidFill>
                <a:latin typeface="Arial" panose="020B0604020202020204" pitchFamily="34" charset="0"/>
                <a:cs typeface="Arial" panose="020B0604020202020204" pitchFamily="34" charset="0"/>
              </a:rPr>
              <a:t> &lt; .001), </a:t>
            </a:r>
          </a:p>
          <a:p>
            <a:pPr marL="0"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a:solidFill>
                  <a:srgbClr val="C00000"/>
                </a:solidFill>
                <a:latin typeface="Arial" panose="020B0604020202020204" pitchFamily="34" charset="0"/>
                <a:cs typeface="Arial" panose="020B0604020202020204" pitchFamily="34" charset="0"/>
              </a:rPr>
              <a:t>Cannabis</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err="1">
                <a:solidFill>
                  <a:schemeClr val="tx1">
                    <a:lumMod val="75000"/>
                    <a:lumOff val="25000"/>
                  </a:schemeClr>
                </a:solidFill>
                <a:latin typeface="Arial" panose="020B0604020202020204" pitchFamily="34" charset="0"/>
                <a:cs typeface="Arial" panose="020B0604020202020204" pitchFamily="34" charset="0"/>
              </a:rPr>
              <a:t>gebruikten</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37% vs. 22% (</a:t>
            </a:r>
            <a:r>
              <a:rPr lang="en-US" sz="2000" i="1" dirty="0">
                <a:solidFill>
                  <a:schemeClr val="tx1">
                    <a:lumMod val="75000"/>
                    <a:lumOff val="25000"/>
                  </a:schemeClr>
                </a:solidFill>
                <a:latin typeface="Arial" panose="020B0604020202020204" pitchFamily="34" charset="0"/>
                <a:cs typeface="Arial" panose="020B0604020202020204" pitchFamily="34" charset="0"/>
              </a:rPr>
              <a:t>X</a:t>
            </a:r>
            <a:r>
              <a:rPr lang="en-US" sz="2000" dirty="0">
                <a:solidFill>
                  <a:schemeClr val="tx1">
                    <a:lumMod val="75000"/>
                    <a:lumOff val="25000"/>
                  </a:schemeClr>
                </a:solidFill>
                <a:latin typeface="Arial" panose="020B0604020202020204" pitchFamily="34" charset="0"/>
                <a:cs typeface="Arial" panose="020B0604020202020204" pitchFamily="34" charset="0"/>
              </a:rPr>
              <a:t>² = 30.1, df = 1, </a:t>
            </a:r>
            <a:r>
              <a:rPr lang="en-US" sz="2000" i="1" dirty="0">
                <a:solidFill>
                  <a:schemeClr val="tx1">
                    <a:lumMod val="75000"/>
                    <a:lumOff val="25000"/>
                  </a:schemeClr>
                </a:solidFill>
                <a:latin typeface="Arial" panose="020B0604020202020204" pitchFamily="34" charset="0"/>
                <a:cs typeface="Arial" panose="020B0604020202020204" pitchFamily="34" charset="0"/>
              </a:rPr>
              <a:t>p</a:t>
            </a:r>
            <a:r>
              <a:rPr lang="en-US" sz="2000" dirty="0">
                <a:solidFill>
                  <a:schemeClr val="tx1">
                    <a:lumMod val="75000"/>
                    <a:lumOff val="25000"/>
                  </a:schemeClr>
                </a:solidFill>
                <a:latin typeface="Arial" panose="020B0604020202020204" pitchFamily="34" charset="0"/>
                <a:cs typeface="Arial" panose="020B0604020202020204" pitchFamily="34" charset="0"/>
              </a:rPr>
              <a:t> &lt; .001),  </a:t>
            </a: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p>
          <a:p>
            <a:pPr marL="0" indent="0">
              <a:buNone/>
            </a:pPr>
            <a:r>
              <a:rPr lang="en-US" sz="2000" dirty="0" err="1">
                <a:solidFill>
                  <a:srgbClr val="C00000"/>
                </a:solidFill>
                <a:latin typeface="Arial" panose="020B0604020202020204" pitchFamily="34" charset="0"/>
                <a:cs typeface="Arial" panose="020B0604020202020204" pitchFamily="34" charset="0"/>
              </a:rPr>
              <a:t>Ooit</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stimulantia</a:t>
            </a:r>
            <a:r>
              <a:rPr lang="en-US" sz="2000" dirty="0">
                <a:solidFill>
                  <a:srgbClr val="C00000"/>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(cocaine, extasy,…) </a:t>
            </a:r>
            <a:r>
              <a:rPr lang="en-US" sz="2000" dirty="0" err="1">
                <a:solidFill>
                  <a:schemeClr val="tx1">
                    <a:lumMod val="75000"/>
                    <a:lumOff val="25000"/>
                  </a:schemeClr>
                </a:solidFill>
                <a:latin typeface="Arial" panose="020B0604020202020204" pitchFamily="34" charset="0"/>
                <a:cs typeface="Arial" panose="020B0604020202020204" pitchFamily="34" charset="0"/>
              </a:rPr>
              <a:t>gebruikten</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9 vs. 5 % (</a:t>
            </a:r>
            <a:r>
              <a:rPr lang="en-US" sz="2000" i="1" dirty="0">
                <a:solidFill>
                  <a:schemeClr val="tx1">
                    <a:lumMod val="75000"/>
                    <a:lumOff val="25000"/>
                  </a:schemeClr>
                </a:solidFill>
                <a:latin typeface="Arial" panose="020B0604020202020204" pitchFamily="34" charset="0"/>
                <a:cs typeface="Arial" panose="020B0604020202020204" pitchFamily="34" charset="0"/>
              </a:rPr>
              <a:t>X</a:t>
            </a:r>
            <a:r>
              <a:rPr lang="en-US" sz="2000" dirty="0">
                <a:solidFill>
                  <a:schemeClr val="tx1">
                    <a:lumMod val="75000"/>
                    <a:lumOff val="25000"/>
                  </a:schemeClr>
                </a:solidFill>
                <a:latin typeface="Arial" panose="020B0604020202020204" pitchFamily="34" charset="0"/>
                <a:cs typeface="Arial" panose="020B0604020202020204" pitchFamily="34" charset="0"/>
              </a:rPr>
              <a:t>² = 13.2, df = 1, p &lt; .001) </a:t>
            </a:r>
          </a:p>
          <a:p>
            <a:pPr marL="0" indent="0">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8">
            <a:extLst>
              <a:ext uri="{FF2B5EF4-FFF2-40B4-BE49-F238E27FC236}">
                <a16:creationId xmlns:a16="http://schemas.microsoft.com/office/drawing/2014/main" id="{7B5C2CF6-534B-4E8E-92AB-50DFAEF91249}"/>
              </a:ext>
            </a:extLst>
          </p:cNvPr>
          <p:cNvPicPr>
            <a:picLocks noChangeAspect="1"/>
          </p:cNvPicPr>
          <p:nvPr/>
        </p:nvPicPr>
        <p:blipFill>
          <a:blip r:embed="rId3"/>
          <a:srcRect l="15599" t="18184" r="20799" b="11699"/>
          <a:stretch>
            <a:fillRect/>
          </a:stretch>
        </p:blipFill>
        <p:spPr>
          <a:xfrm>
            <a:off x="670014" y="6210573"/>
            <a:ext cx="618392" cy="545389"/>
          </a:xfrm>
          <a:prstGeom prst="rect">
            <a:avLst/>
          </a:prstGeom>
        </p:spPr>
      </p:pic>
      <p:sp>
        <p:nvSpPr>
          <p:cNvPr id="7" name="Footer Placeholder 10">
            <a:extLst>
              <a:ext uri="{FF2B5EF4-FFF2-40B4-BE49-F238E27FC236}">
                <a16:creationId xmlns:a16="http://schemas.microsoft.com/office/drawing/2014/main" id="{F72818B2-2A0A-4101-9B18-91DC92966BA5}"/>
              </a:ext>
            </a:extLst>
          </p:cNvPr>
          <p:cNvSpPr>
            <a:spLocks noGrp="1"/>
          </p:cNvSpPr>
          <p:nvPr>
            <p:ph type="ftr" sz="quarter" idx="11"/>
          </p:nvPr>
        </p:nvSpPr>
        <p:spPr>
          <a:xfrm>
            <a:off x="2471470" y="6382987"/>
            <a:ext cx="4572508" cy="252028"/>
          </a:xfrm>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rPr>
              <a:t>Hulpzoekgedrag en onthulling na SGOG- Keygnaert I- VLIR LNE- 19062023</a:t>
            </a:r>
            <a:endParaRPr kumimoji="0" lang="en-US" sz="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TextBox 5">
            <a:extLst>
              <a:ext uri="{FF2B5EF4-FFF2-40B4-BE49-F238E27FC236}">
                <a16:creationId xmlns:a16="http://schemas.microsoft.com/office/drawing/2014/main" id="{59040B39-5FEA-4B7F-B0E9-20B913DC69AB}"/>
              </a:ext>
            </a:extLst>
          </p:cNvPr>
          <p:cNvSpPr txBox="1"/>
          <p:nvPr/>
        </p:nvSpPr>
        <p:spPr>
          <a:xfrm>
            <a:off x="670014" y="1108130"/>
            <a:ext cx="474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altLang="nl-BE" sz="1200" b="0" i="0" u="none" strike="noStrike" kern="0" cap="none" spc="0" normalizeH="0" baseline="0" noProof="0" dirty="0">
                <a:ln>
                  <a:noFill/>
                </a:ln>
                <a:solidFill>
                  <a:srgbClr val="C00000"/>
                </a:solidFill>
                <a:effectLst/>
                <a:uLnTx/>
                <a:uFillTx/>
                <a:latin typeface="Lucida Sans Unicode" pitchFamily="34" charset="0"/>
                <a:ea typeface="MS PGothic" pitchFamily="34" charset="-128"/>
                <a:cs typeface="+mn-cs"/>
              </a:rPr>
              <a:t>SG België UN-MENAMAIS (Keygnaert et al 2021) </a:t>
            </a:r>
          </a:p>
        </p:txBody>
      </p:sp>
      <p:pic>
        <p:nvPicPr>
          <p:cNvPr id="8" name="Picture 4" descr="Z:\Users\ines\Daph007\prevention tools\logos\ICRH-UGent\ICRHLogo.png">
            <a:extLst>
              <a:ext uri="{FF2B5EF4-FFF2-40B4-BE49-F238E27FC236}">
                <a16:creationId xmlns:a16="http://schemas.microsoft.com/office/drawing/2014/main" id="{18BDF7C3-4798-4184-8EBF-1B13FB0FEED4}"/>
              </a:ext>
            </a:extLst>
          </p:cNvPr>
          <p:cNvPicPr>
            <a:picLocks noChangeAspect="1" noChangeArrowheads="1"/>
          </p:cNvPicPr>
          <p:nvPr/>
        </p:nvPicPr>
        <p:blipFill>
          <a:blip r:embed="rId4" cstate="print"/>
          <a:srcRect/>
          <a:stretch>
            <a:fillRect/>
          </a:stretch>
        </p:blipFill>
        <p:spPr bwMode="auto">
          <a:xfrm>
            <a:off x="0" y="0"/>
            <a:ext cx="642938" cy="517525"/>
          </a:xfrm>
          <a:prstGeom prst="rect">
            <a:avLst/>
          </a:prstGeom>
          <a:noFill/>
          <a:ln w="9525">
            <a:noFill/>
            <a:miter lim="800000"/>
            <a:headEnd/>
            <a:tailEnd/>
          </a:ln>
        </p:spPr>
      </p:pic>
    </p:spTree>
    <p:extLst>
      <p:ext uri="{BB962C8B-B14F-4D97-AF65-F5344CB8AC3E}">
        <p14:creationId xmlns:p14="http://schemas.microsoft.com/office/powerpoint/2010/main" val="115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fbeelding 39">
            <a:extLst>
              <a:ext uri="{FF2B5EF4-FFF2-40B4-BE49-F238E27FC236}">
                <a16:creationId xmlns:a16="http://schemas.microsoft.com/office/drawing/2014/main" id="{BBE8CDC6-0FDC-4917-9CC2-0FC876351F27}"/>
              </a:ext>
            </a:extLst>
          </p:cNvPr>
          <p:cNvPicPr>
            <a:picLocks noChangeAspect="1"/>
          </p:cNvPicPr>
          <p:nvPr/>
        </p:nvPicPr>
        <p:blipFill>
          <a:blip r:embed="rId3"/>
          <a:stretch>
            <a:fillRect/>
          </a:stretch>
        </p:blipFill>
        <p:spPr>
          <a:xfrm>
            <a:off x="271930" y="5800633"/>
            <a:ext cx="1111307" cy="914447"/>
          </a:xfrm>
          <a:prstGeom prst="rect">
            <a:avLst/>
          </a:prstGeom>
        </p:spPr>
      </p:pic>
      <p:sp>
        <p:nvSpPr>
          <p:cNvPr id="27" name="Rechthoek 26">
            <a:extLst>
              <a:ext uri="{FF2B5EF4-FFF2-40B4-BE49-F238E27FC236}">
                <a16:creationId xmlns:a16="http://schemas.microsoft.com/office/drawing/2014/main" id="{14AAF323-179E-F343-AC35-23DE947C6979}"/>
              </a:ext>
            </a:extLst>
          </p:cNvPr>
          <p:cNvSpPr/>
          <p:nvPr/>
        </p:nvSpPr>
        <p:spPr>
          <a:xfrm>
            <a:off x="5802861" y="4006293"/>
            <a:ext cx="1554507" cy="1995705"/>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Lucida Sans Unicode"/>
                <a:ea typeface="+mn-ea"/>
                <a:cs typeface="+mn-cs"/>
              </a:rPr>
              <a:t>Reacties van anderen</a:t>
            </a:r>
          </a:p>
        </p:txBody>
      </p:sp>
      <p:sp>
        <p:nvSpPr>
          <p:cNvPr id="26626" name="Rectangle 2"/>
          <p:cNvSpPr>
            <a:spLocks noGrp="1" noChangeArrowheads="1"/>
          </p:cNvSpPr>
          <p:nvPr>
            <p:ph type="title" idx="4294967295"/>
          </p:nvPr>
        </p:nvSpPr>
        <p:spPr>
          <a:xfrm>
            <a:off x="642938" y="17270"/>
            <a:ext cx="8501062" cy="649287"/>
          </a:xfrm>
        </p:spPr>
        <p:txBody>
          <a:bodyPr/>
          <a:lstStyle/>
          <a:p>
            <a:pPr algn="l" defTabSz="361950" eaLnBrk="1" hangingPunct="1"/>
            <a:r>
              <a:rPr lang="en-GB" altLang="nl-BE" sz="2800" dirty="0" err="1">
                <a:solidFill>
                  <a:srgbClr val="20608F"/>
                </a:solidFill>
                <a:latin typeface="Lucida Sans Unicode (Hoofdtekst)"/>
              </a:rPr>
              <a:t>Hulpzoekgedrag</a:t>
            </a:r>
            <a:r>
              <a:rPr lang="en-GB" altLang="nl-BE" sz="2800" dirty="0">
                <a:solidFill>
                  <a:srgbClr val="20608F"/>
                </a:solidFill>
                <a:latin typeface="Lucida Sans Unicode (Hoofdtekst)"/>
              </a:rPr>
              <a:t> </a:t>
            </a:r>
            <a:r>
              <a:rPr lang="en-GB" altLang="nl-BE" sz="2800" dirty="0" err="1">
                <a:solidFill>
                  <a:srgbClr val="20608F"/>
                </a:solidFill>
                <a:latin typeface="Lucida Sans Unicode (Hoofdtekst)"/>
              </a:rPr>
              <a:t>na</a:t>
            </a:r>
            <a:r>
              <a:rPr lang="en-GB" altLang="nl-BE" sz="2800" dirty="0">
                <a:solidFill>
                  <a:srgbClr val="20608F"/>
                </a:solidFill>
                <a:latin typeface="Lucida Sans Unicode (Hoofdtekst)"/>
              </a:rPr>
              <a:t> </a:t>
            </a:r>
            <a:r>
              <a:rPr lang="en-GB" altLang="nl-BE" sz="2800" dirty="0" err="1">
                <a:solidFill>
                  <a:srgbClr val="20608F"/>
                </a:solidFill>
                <a:latin typeface="Lucida Sans Unicode (Hoofdtekst)"/>
              </a:rPr>
              <a:t>seksueel</a:t>
            </a:r>
            <a:r>
              <a:rPr lang="en-GB" altLang="nl-BE" sz="2800" dirty="0">
                <a:solidFill>
                  <a:srgbClr val="20608F"/>
                </a:solidFill>
                <a:latin typeface="Lucida Sans Unicode (Hoofdtekst)"/>
              </a:rPr>
              <a:t> </a:t>
            </a:r>
            <a:r>
              <a:rPr lang="en-GB" altLang="nl-BE" sz="2800" dirty="0" err="1">
                <a:solidFill>
                  <a:srgbClr val="20608F"/>
                </a:solidFill>
                <a:latin typeface="Lucida Sans Unicode (Hoofdtekst)"/>
              </a:rPr>
              <a:t>geweld</a:t>
            </a:r>
            <a:endParaRPr lang="en-GB" altLang="nl-BE" sz="2800" dirty="0">
              <a:solidFill>
                <a:srgbClr val="20608F"/>
              </a:solidFill>
              <a:latin typeface="Lucida Sans Unicode (Hoofdtekst)"/>
            </a:endParaRPr>
          </a:p>
        </p:txBody>
      </p:sp>
      <p:pic>
        <p:nvPicPr>
          <p:cNvPr id="26628" name="Picture 4" descr="Z:\Users\ines\Daph007\prevention tools\logos\ICRH-UGent\ICRH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1331913" y="6356350"/>
            <a:ext cx="6336431"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0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sp>
        <p:nvSpPr>
          <p:cNvPr id="5" name="Tekstvak 4">
            <a:extLst>
              <a:ext uri="{FF2B5EF4-FFF2-40B4-BE49-F238E27FC236}">
                <a16:creationId xmlns:a16="http://schemas.microsoft.com/office/drawing/2014/main" id="{3622E31B-459C-4A7A-8BBF-F536F28B866B}"/>
              </a:ext>
            </a:extLst>
          </p:cNvPr>
          <p:cNvSpPr txBox="1"/>
          <p:nvPr/>
        </p:nvSpPr>
        <p:spPr>
          <a:xfrm>
            <a:off x="6282057" y="6064062"/>
            <a:ext cx="280831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a:t>
            </a:r>
            <a:r>
              <a:rPr kumimoji="0" lang="en-GB" sz="1400" b="0" i="0" u="none" strike="noStrike" kern="1200" cap="none" spc="0" normalizeH="0" baseline="0" noProof="0" dirty="0" err="1">
                <a:ln>
                  <a:noFill/>
                </a:ln>
                <a:solidFill>
                  <a:prstClr val="black"/>
                </a:solidFill>
                <a:effectLst/>
                <a:uLnTx/>
                <a:uFillTx/>
                <a:latin typeface="Lucida Sans Unicode" pitchFamily="34" charset="0"/>
                <a:ea typeface="MS PGothic" pitchFamily="34" charset="-128"/>
                <a:cs typeface="+mn-cs"/>
              </a:rPr>
              <a:t>DeLoveh</a:t>
            </a:r>
            <a:r>
              <a:rPr kumimoji="0" lang="en-GB" sz="14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 &amp; </a:t>
            </a:r>
            <a:r>
              <a:rPr kumimoji="0" lang="en-GB" sz="1400" b="0" i="0" u="none" strike="noStrike" kern="1200" cap="none" spc="0" normalizeH="0" baseline="0" noProof="0" dirty="0" err="1">
                <a:ln>
                  <a:noFill/>
                </a:ln>
                <a:solidFill>
                  <a:prstClr val="black"/>
                </a:solidFill>
                <a:effectLst/>
                <a:uLnTx/>
                <a:uFillTx/>
                <a:latin typeface="Lucida Sans Unicode" pitchFamily="34" charset="0"/>
                <a:ea typeface="MS PGothic" pitchFamily="34" charset="-128"/>
                <a:cs typeface="+mn-cs"/>
              </a:rPr>
              <a:t>Cattaneo</a:t>
            </a:r>
            <a:r>
              <a:rPr kumimoji="0" lang="en-GB" sz="14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 2017)</a:t>
            </a:r>
          </a:p>
        </p:txBody>
      </p:sp>
      <p:sp>
        <p:nvSpPr>
          <p:cNvPr id="6" name="Rechthoek 5">
            <a:extLst>
              <a:ext uri="{FF2B5EF4-FFF2-40B4-BE49-F238E27FC236}">
                <a16:creationId xmlns:a16="http://schemas.microsoft.com/office/drawing/2014/main" id="{6DE8540B-11B9-D94F-859F-0C66C17B6194}"/>
              </a:ext>
            </a:extLst>
          </p:cNvPr>
          <p:cNvSpPr/>
          <p:nvPr/>
        </p:nvSpPr>
        <p:spPr>
          <a:xfrm>
            <a:off x="1331913" y="1369237"/>
            <a:ext cx="2212327" cy="52828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Lucida Sans Unicode"/>
                <a:ea typeface="+mn-ea"/>
                <a:cs typeface="+mn-cs"/>
              </a:rPr>
              <a:t>Eerder misbruik en </a:t>
            </a:r>
            <a:r>
              <a:rPr kumimoji="0" lang="nl-BE" sz="1400" b="0" i="0" u="none" strike="noStrike" kern="1200" cap="none" spc="0" normalizeH="0" baseline="0" noProof="0" dirty="0" err="1">
                <a:ln>
                  <a:noFill/>
                </a:ln>
                <a:solidFill>
                  <a:prstClr val="black"/>
                </a:solidFill>
                <a:effectLst/>
                <a:uLnTx/>
                <a:uFillTx/>
                <a:latin typeface="Lucida Sans Unicode"/>
                <a:ea typeface="+mn-ea"/>
                <a:cs typeface="+mn-cs"/>
              </a:rPr>
              <a:t>hulpzoekgedrag</a:t>
            </a:r>
            <a:endParaRPr kumimoji="0" lang="nl-BE"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Rechthoek 6">
            <a:extLst>
              <a:ext uri="{FF2B5EF4-FFF2-40B4-BE49-F238E27FC236}">
                <a16:creationId xmlns:a16="http://schemas.microsoft.com/office/drawing/2014/main" id="{1DEDCF82-FCD4-E248-9794-69A058694CFD}"/>
              </a:ext>
            </a:extLst>
          </p:cNvPr>
          <p:cNvSpPr/>
          <p:nvPr/>
        </p:nvSpPr>
        <p:spPr>
          <a:xfrm>
            <a:off x="219028" y="2439756"/>
            <a:ext cx="4658917" cy="3282745"/>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1200" cap="none" spc="0" normalizeH="0" baseline="0" noProof="0" dirty="0">
                <a:ln>
                  <a:noFill/>
                </a:ln>
                <a:solidFill>
                  <a:prstClr val="black"/>
                </a:solidFill>
                <a:effectLst/>
                <a:uLnTx/>
                <a:uFillTx/>
                <a:latin typeface="Lucida Sans Unicode"/>
                <a:ea typeface="+mn-ea"/>
                <a:cs typeface="+mn-cs"/>
              </a:rPr>
              <a:t>Beslissingspunten bij het zoeken naar hulp</a:t>
            </a:r>
            <a:endParaRPr kumimoji="0" lang="nl-BE" sz="1200" b="1"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Rechthoek 7">
            <a:extLst>
              <a:ext uri="{FF2B5EF4-FFF2-40B4-BE49-F238E27FC236}">
                <a16:creationId xmlns:a16="http://schemas.microsoft.com/office/drawing/2014/main" id="{F448FEC6-1CAD-4B4E-BF07-5237172BAB5D}"/>
              </a:ext>
            </a:extLst>
          </p:cNvPr>
          <p:cNvSpPr/>
          <p:nvPr/>
        </p:nvSpPr>
        <p:spPr>
          <a:xfrm>
            <a:off x="374049" y="2891618"/>
            <a:ext cx="1252649" cy="261647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1200" cap="none" spc="0" normalizeH="0" baseline="0" noProof="0" dirty="0">
                <a:ln>
                  <a:noFill/>
                </a:ln>
                <a:solidFill>
                  <a:prstClr val="black"/>
                </a:solidFill>
                <a:effectLst/>
                <a:uLnTx/>
                <a:uFillTx/>
                <a:latin typeface="Lucida Sans Unicode"/>
                <a:ea typeface="+mn-ea"/>
                <a:cs typeface="+mn-cs"/>
              </a:rPr>
              <a:t>Heb ik hulp nodig?</a:t>
            </a:r>
            <a:endParaRPr kumimoji="0" lang="nl-BE" sz="105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05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Lucida Sans Unicode"/>
                <a:ea typeface="+mn-ea"/>
                <a:cs typeface="+mn-cs"/>
              </a:rPr>
              <a:t>Wat is er gebeurd?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Lucida Sans Unicode"/>
                <a:ea typeface="+mn-ea"/>
                <a:cs typeface="+mn-cs"/>
              </a:rPr>
              <a:t>Hoe beïnvloedt het mij?</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p:txBody>
      </p:sp>
      <p:cxnSp>
        <p:nvCxnSpPr>
          <p:cNvPr id="10" name="Rechte verbindingslijn 9">
            <a:extLst>
              <a:ext uri="{FF2B5EF4-FFF2-40B4-BE49-F238E27FC236}">
                <a16:creationId xmlns:a16="http://schemas.microsoft.com/office/drawing/2014/main" id="{B3CFAC43-041B-D440-A57F-DAD5734BDABD}"/>
              </a:ext>
            </a:extLst>
          </p:cNvPr>
          <p:cNvCxnSpPr/>
          <p:nvPr/>
        </p:nvCxnSpPr>
        <p:spPr>
          <a:xfrm>
            <a:off x="827584" y="4155900"/>
            <a:ext cx="432000" cy="0"/>
          </a:xfrm>
          <a:prstGeom prst="line">
            <a:avLst/>
          </a:prstGeom>
        </p:spPr>
        <p:style>
          <a:lnRef idx="1">
            <a:schemeClr val="dk1"/>
          </a:lnRef>
          <a:fillRef idx="0">
            <a:schemeClr val="dk1"/>
          </a:fillRef>
          <a:effectRef idx="0">
            <a:schemeClr val="dk1"/>
          </a:effectRef>
          <a:fontRef idx="minor">
            <a:schemeClr val="tx1"/>
          </a:fontRef>
        </p:style>
      </p:cxnSp>
      <p:sp>
        <p:nvSpPr>
          <p:cNvPr id="15" name="Rechthoek 14">
            <a:extLst>
              <a:ext uri="{FF2B5EF4-FFF2-40B4-BE49-F238E27FC236}">
                <a16:creationId xmlns:a16="http://schemas.microsoft.com/office/drawing/2014/main" id="{197DCB9F-CF47-2243-845D-EC21CBC4BA7F}"/>
              </a:ext>
            </a:extLst>
          </p:cNvPr>
          <p:cNvSpPr/>
          <p:nvPr/>
        </p:nvSpPr>
        <p:spPr>
          <a:xfrm>
            <a:off x="1856352" y="2900367"/>
            <a:ext cx="1302794" cy="261278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1200" cap="none" spc="0" normalizeH="0" baseline="0" noProof="0" dirty="0">
                <a:ln>
                  <a:noFill/>
                </a:ln>
                <a:solidFill>
                  <a:prstClr val="black"/>
                </a:solidFill>
                <a:effectLst/>
                <a:uLnTx/>
                <a:uFillTx/>
                <a:latin typeface="Lucida Sans Unicode"/>
                <a:ea typeface="+mn-ea"/>
                <a:cs typeface="+mn-cs"/>
              </a:rPr>
              <a:t>Wat kan ik doen? </a:t>
            </a:r>
            <a:br>
              <a:rPr kumimoji="0" lang="nl-BE" sz="1400" b="1" i="0" u="none" strike="noStrike" kern="1200" cap="none" spc="0" normalizeH="0" baseline="0" noProof="0" dirty="0">
                <a:ln>
                  <a:noFill/>
                </a:ln>
                <a:solidFill>
                  <a:prstClr val="black"/>
                </a:solidFill>
                <a:effectLst/>
                <a:uLnTx/>
                <a:uFillTx/>
                <a:latin typeface="Lucida Sans Unicode"/>
                <a:ea typeface="+mn-ea"/>
                <a:cs typeface="+mn-cs"/>
              </a:rPr>
            </a:br>
            <a:endParaRPr kumimoji="0" lang="nl-BE" sz="11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Lucida Sans Unicode"/>
                <a:ea typeface="+mn-ea"/>
                <a:cs typeface="+mn-cs"/>
              </a:rPr>
              <a:t>Wat zijn de mogelijkheden?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Lucida Sans Unicode"/>
                <a:ea typeface="+mn-ea"/>
                <a:cs typeface="+mn-cs"/>
              </a:rPr>
              <a:t>Algemene attitudes tegenover het zoeken naar hulp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6" name="Rechthoek 15">
            <a:extLst>
              <a:ext uri="{FF2B5EF4-FFF2-40B4-BE49-F238E27FC236}">
                <a16:creationId xmlns:a16="http://schemas.microsoft.com/office/drawing/2014/main" id="{057F3E7A-9ED5-0848-8120-755C006C4BF6}"/>
              </a:ext>
            </a:extLst>
          </p:cNvPr>
          <p:cNvSpPr/>
          <p:nvPr/>
        </p:nvSpPr>
        <p:spPr>
          <a:xfrm>
            <a:off x="3410659" y="2900367"/>
            <a:ext cx="1322776" cy="2635041"/>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1200" cap="none" spc="0" normalizeH="0" baseline="0" noProof="0" dirty="0">
                <a:ln>
                  <a:noFill/>
                </a:ln>
                <a:solidFill>
                  <a:prstClr val="black"/>
                </a:solidFill>
                <a:effectLst/>
                <a:uLnTx/>
                <a:uFillTx/>
                <a:latin typeface="Lucida Sans Unicode"/>
                <a:ea typeface="+mn-ea"/>
                <a:cs typeface="+mn-cs"/>
              </a:rPr>
              <a:t>Wat zal ik doen?</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nl-BE" sz="1400" b="1" i="0" u="none" strike="noStrike" kern="1200" cap="none" spc="0" normalizeH="0" baseline="0" noProof="0" dirty="0">
                <a:ln>
                  <a:noFill/>
                </a:ln>
                <a:solidFill>
                  <a:prstClr val="black"/>
                </a:solidFill>
                <a:effectLst/>
                <a:uLnTx/>
                <a:uFillTx/>
                <a:latin typeface="Lucida Sans Unicode"/>
                <a:ea typeface="+mn-ea"/>
                <a:cs typeface="+mn-cs"/>
              </a:rPr>
            </a:br>
            <a:r>
              <a:rPr kumimoji="0" lang="nl-BE" sz="1100" b="0" i="0" u="none" strike="noStrike" kern="1200" cap="none" spc="0" normalizeH="0" baseline="0" noProof="0" dirty="0">
                <a:ln>
                  <a:noFill/>
                </a:ln>
                <a:solidFill>
                  <a:prstClr val="black"/>
                </a:solidFill>
                <a:effectLst/>
                <a:uLnTx/>
                <a:uFillTx/>
                <a:latin typeface="Lucida Sans Unicode"/>
                <a:ea typeface="+mn-ea"/>
                <a:cs typeface="+mn-cs"/>
              </a:rPr>
              <a:t>Wat zullen mensen denken?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6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Lucida Sans Unicode"/>
                <a:ea typeface="+mn-ea"/>
                <a:cs typeface="+mn-cs"/>
              </a:rPr>
              <a:t>Schaamte</a:t>
            </a:r>
          </a:p>
        </p:txBody>
      </p:sp>
      <p:sp>
        <p:nvSpPr>
          <p:cNvPr id="25" name="Rechthoek 24">
            <a:extLst>
              <a:ext uri="{FF2B5EF4-FFF2-40B4-BE49-F238E27FC236}">
                <a16:creationId xmlns:a16="http://schemas.microsoft.com/office/drawing/2014/main" id="{20A1A9C5-6694-9049-9221-51A49A629F6A}"/>
              </a:ext>
            </a:extLst>
          </p:cNvPr>
          <p:cNvSpPr/>
          <p:nvPr/>
        </p:nvSpPr>
        <p:spPr>
          <a:xfrm>
            <a:off x="5913231" y="2280753"/>
            <a:ext cx="1176290" cy="702211"/>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Lucida Sans Unicode"/>
                <a:ea typeface="+mn-ea"/>
                <a:cs typeface="+mn-cs"/>
              </a:rPr>
              <a:t>Er alleen mee omgaan</a:t>
            </a:r>
          </a:p>
        </p:txBody>
      </p:sp>
      <p:sp>
        <p:nvSpPr>
          <p:cNvPr id="26" name="Rechthoek 25">
            <a:extLst>
              <a:ext uri="{FF2B5EF4-FFF2-40B4-BE49-F238E27FC236}">
                <a16:creationId xmlns:a16="http://schemas.microsoft.com/office/drawing/2014/main" id="{1AD56BDB-3357-E343-95D8-AE1B21769CF5}"/>
              </a:ext>
            </a:extLst>
          </p:cNvPr>
          <p:cNvSpPr/>
          <p:nvPr/>
        </p:nvSpPr>
        <p:spPr>
          <a:xfrm>
            <a:off x="5913231" y="3068082"/>
            <a:ext cx="1190504" cy="809956"/>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Lucida Sans Unicode"/>
                <a:ea typeface="+mn-ea"/>
                <a:cs typeface="+mn-cs"/>
              </a:rPr>
              <a:t>Hulp zoeken zonder onthulling</a:t>
            </a:r>
          </a:p>
        </p:txBody>
      </p:sp>
      <p:sp>
        <p:nvSpPr>
          <p:cNvPr id="28" name="Rechthoek 27">
            <a:extLst>
              <a:ext uri="{FF2B5EF4-FFF2-40B4-BE49-F238E27FC236}">
                <a16:creationId xmlns:a16="http://schemas.microsoft.com/office/drawing/2014/main" id="{C76B66F8-8284-DE4E-B7C2-5E3DE3511AFE}"/>
              </a:ext>
            </a:extLst>
          </p:cNvPr>
          <p:cNvSpPr/>
          <p:nvPr/>
        </p:nvSpPr>
        <p:spPr>
          <a:xfrm>
            <a:off x="6018457" y="4487162"/>
            <a:ext cx="1080120" cy="653534"/>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Lucida Sans Unicode"/>
                <a:ea typeface="+mn-ea"/>
                <a:cs typeface="+mn-cs"/>
              </a:rPr>
              <a:t>Informeel hulp zoeken</a:t>
            </a:r>
          </a:p>
        </p:txBody>
      </p:sp>
      <p:sp>
        <p:nvSpPr>
          <p:cNvPr id="29" name="Rechthoek 28">
            <a:extLst>
              <a:ext uri="{FF2B5EF4-FFF2-40B4-BE49-F238E27FC236}">
                <a16:creationId xmlns:a16="http://schemas.microsoft.com/office/drawing/2014/main" id="{D9685C4F-92FB-1C44-8CF7-3729D81F8C63}"/>
              </a:ext>
            </a:extLst>
          </p:cNvPr>
          <p:cNvSpPr/>
          <p:nvPr/>
        </p:nvSpPr>
        <p:spPr>
          <a:xfrm>
            <a:off x="6013139" y="5229089"/>
            <a:ext cx="1080120" cy="61263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Lucida Sans Unicode"/>
                <a:ea typeface="+mn-ea"/>
                <a:cs typeface="+mn-cs"/>
              </a:rPr>
              <a:t>Formeel hulp zoeken</a:t>
            </a:r>
          </a:p>
        </p:txBody>
      </p:sp>
      <p:sp>
        <p:nvSpPr>
          <p:cNvPr id="30" name="Rechthoek 29">
            <a:extLst>
              <a:ext uri="{FF2B5EF4-FFF2-40B4-BE49-F238E27FC236}">
                <a16:creationId xmlns:a16="http://schemas.microsoft.com/office/drawing/2014/main" id="{7F875282-514D-4E43-957C-1BD59E2D1C17}"/>
              </a:ext>
            </a:extLst>
          </p:cNvPr>
          <p:cNvSpPr/>
          <p:nvPr/>
        </p:nvSpPr>
        <p:spPr>
          <a:xfrm>
            <a:off x="7940582" y="3620776"/>
            <a:ext cx="1149787" cy="432048"/>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Lucida Sans Unicode"/>
                <a:ea typeface="+mn-ea"/>
                <a:cs typeface="+mn-cs"/>
              </a:rPr>
              <a:t>Zich goed voelen</a:t>
            </a:r>
          </a:p>
        </p:txBody>
      </p:sp>
      <p:cxnSp>
        <p:nvCxnSpPr>
          <p:cNvPr id="19" name="Rechte verbindingslijn met pijl 18">
            <a:extLst>
              <a:ext uri="{FF2B5EF4-FFF2-40B4-BE49-F238E27FC236}">
                <a16:creationId xmlns:a16="http://schemas.microsoft.com/office/drawing/2014/main" id="{F9BD47A2-28E5-3244-B896-931A702C5A33}"/>
              </a:ext>
            </a:extLst>
          </p:cNvPr>
          <p:cNvCxnSpPr>
            <a:cxnSpLocks/>
          </p:cNvCxnSpPr>
          <p:nvPr/>
        </p:nvCxnSpPr>
        <p:spPr>
          <a:xfrm flipV="1">
            <a:off x="4852973" y="2672146"/>
            <a:ext cx="1064388" cy="75397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Rechte verbindingslijn met pijl 32">
            <a:extLst>
              <a:ext uri="{FF2B5EF4-FFF2-40B4-BE49-F238E27FC236}">
                <a16:creationId xmlns:a16="http://schemas.microsoft.com/office/drawing/2014/main" id="{42E76A17-2C2F-B84A-B011-16A7F3A13764}"/>
              </a:ext>
            </a:extLst>
          </p:cNvPr>
          <p:cNvCxnSpPr>
            <a:cxnSpLocks/>
          </p:cNvCxnSpPr>
          <p:nvPr/>
        </p:nvCxnSpPr>
        <p:spPr>
          <a:xfrm flipV="1">
            <a:off x="4852973" y="3421614"/>
            <a:ext cx="1001711" cy="5100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472F1410-F7B5-874F-89A1-A54DCCC23E8D}"/>
              </a:ext>
            </a:extLst>
          </p:cNvPr>
          <p:cNvCxnSpPr>
            <a:cxnSpLocks/>
            <a:stCxn id="26" idx="3"/>
          </p:cNvCxnSpPr>
          <p:nvPr/>
        </p:nvCxnSpPr>
        <p:spPr>
          <a:xfrm>
            <a:off x="7103735" y="3473060"/>
            <a:ext cx="721586" cy="3172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Rechte verbindingslijn met pijl 34">
            <a:extLst>
              <a:ext uri="{FF2B5EF4-FFF2-40B4-BE49-F238E27FC236}">
                <a16:creationId xmlns:a16="http://schemas.microsoft.com/office/drawing/2014/main" id="{79499650-B650-474E-9ADF-E3B534663AB0}"/>
              </a:ext>
            </a:extLst>
          </p:cNvPr>
          <p:cNvCxnSpPr>
            <a:cxnSpLocks/>
          </p:cNvCxnSpPr>
          <p:nvPr/>
        </p:nvCxnSpPr>
        <p:spPr>
          <a:xfrm>
            <a:off x="7089521" y="2672146"/>
            <a:ext cx="964088" cy="8224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Rechte verbindingslijn met pijl 35">
            <a:extLst>
              <a:ext uri="{FF2B5EF4-FFF2-40B4-BE49-F238E27FC236}">
                <a16:creationId xmlns:a16="http://schemas.microsoft.com/office/drawing/2014/main" id="{5BE33F8F-4C68-3140-A55A-A9E32DA26C07}"/>
              </a:ext>
            </a:extLst>
          </p:cNvPr>
          <p:cNvCxnSpPr>
            <a:cxnSpLocks/>
          </p:cNvCxnSpPr>
          <p:nvPr/>
        </p:nvCxnSpPr>
        <p:spPr>
          <a:xfrm flipV="1">
            <a:off x="7103735" y="4303928"/>
            <a:ext cx="1080120" cy="11355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Rechte verbindingslijn met pijl 36">
            <a:extLst>
              <a:ext uri="{FF2B5EF4-FFF2-40B4-BE49-F238E27FC236}">
                <a16:creationId xmlns:a16="http://schemas.microsoft.com/office/drawing/2014/main" id="{BC352B61-4361-1E49-8298-2DCA3B425770}"/>
              </a:ext>
            </a:extLst>
          </p:cNvPr>
          <p:cNvCxnSpPr>
            <a:cxnSpLocks/>
          </p:cNvCxnSpPr>
          <p:nvPr/>
        </p:nvCxnSpPr>
        <p:spPr>
          <a:xfrm flipV="1">
            <a:off x="7093259" y="4131978"/>
            <a:ext cx="847323" cy="63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Rechte verbindingslijn met pijl 37">
            <a:extLst>
              <a:ext uri="{FF2B5EF4-FFF2-40B4-BE49-F238E27FC236}">
                <a16:creationId xmlns:a16="http://schemas.microsoft.com/office/drawing/2014/main" id="{280F7026-2558-6643-AB1C-D424B95327EC}"/>
              </a:ext>
            </a:extLst>
          </p:cNvPr>
          <p:cNvCxnSpPr>
            <a:cxnSpLocks/>
          </p:cNvCxnSpPr>
          <p:nvPr/>
        </p:nvCxnSpPr>
        <p:spPr>
          <a:xfrm>
            <a:off x="4860646" y="4501269"/>
            <a:ext cx="1157811" cy="926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2FAA5716-3BE2-B347-8796-05E46EDD06EE}"/>
              </a:ext>
            </a:extLst>
          </p:cNvPr>
          <p:cNvCxnSpPr>
            <a:cxnSpLocks/>
          </p:cNvCxnSpPr>
          <p:nvPr/>
        </p:nvCxnSpPr>
        <p:spPr>
          <a:xfrm>
            <a:off x="4824721" y="5062720"/>
            <a:ext cx="1159077" cy="34027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Rechte verbindingslijn met pijl 54">
            <a:extLst>
              <a:ext uri="{FF2B5EF4-FFF2-40B4-BE49-F238E27FC236}">
                <a16:creationId xmlns:a16="http://schemas.microsoft.com/office/drawing/2014/main" id="{EF225F44-C45A-0344-AA69-6F6586DB9787}"/>
              </a:ext>
            </a:extLst>
          </p:cNvPr>
          <p:cNvCxnSpPr>
            <a:cxnSpLocks/>
          </p:cNvCxnSpPr>
          <p:nvPr/>
        </p:nvCxnSpPr>
        <p:spPr>
          <a:xfrm flipH="1">
            <a:off x="4852973" y="2912416"/>
            <a:ext cx="1037714" cy="686366"/>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a:extLst>
              <a:ext uri="{FF2B5EF4-FFF2-40B4-BE49-F238E27FC236}">
                <a16:creationId xmlns:a16="http://schemas.microsoft.com/office/drawing/2014/main" id="{F639C44E-F10E-494A-916E-C7A226C09D31}"/>
              </a:ext>
            </a:extLst>
          </p:cNvPr>
          <p:cNvCxnSpPr>
            <a:cxnSpLocks/>
          </p:cNvCxnSpPr>
          <p:nvPr/>
        </p:nvCxnSpPr>
        <p:spPr>
          <a:xfrm flipH="1">
            <a:off x="4870523" y="3605314"/>
            <a:ext cx="1028163" cy="469841"/>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echte verbindingslijn met pijl 58">
            <a:extLst>
              <a:ext uri="{FF2B5EF4-FFF2-40B4-BE49-F238E27FC236}">
                <a16:creationId xmlns:a16="http://schemas.microsoft.com/office/drawing/2014/main" id="{A9095ED5-D650-7648-8EE0-01A941B31135}"/>
              </a:ext>
            </a:extLst>
          </p:cNvPr>
          <p:cNvCxnSpPr>
            <a:cxnSpLocks/>
          </p:cNvCxnSpPr>
          <p:nvPr/>
        </p:nvCxnSpPr>
        <p:spPr>
          <a:xfrm flipH="1" flipV="1">
            <a:off x="4848904" y="4570131"/>
            <a:ext cx="1137458" cy="220391"/>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a:extLst>
              <a:ext uri="{FF2B5EF4-FFF2-40B4-BE49-F238E27FC236}">
                <a16:creationId xmlns:a16="http://schemas.microsoft.com/office/drawing/2014/main" id="{DD27144E-0A38-C94B-AF60-969A395A4FA2}"/>
              </a:ext>
            </a:extLst>
          </p:cNvPr>
          <p:cNvCxnSpPr>
            <a:cxnSpLocks/>
          </p:cNvCxnSpPr>
          <p:nvPr/>
        </p:nvCxnSpPr>
        <p:spPr>
          <a:xfrm flipH="1" flipV="1">
            <a:off x="4860646" y="5216290"/>
            <a:ext cx="1145882" cy="357569"/>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627" name="Tekstvak 26626">
            <a:extLst>
              <a:ext uri="{FF2B5EF4-FFF2-40B4-BE49-F238E27FC236}">
                <a16:creationId xmlns:a16="http://schemas.microsoft.com/office/drawing/2014/main" id="{2B44A694-4222-0346-A658-966574CBAC40}"/>
              </a:ext>
            </a:extLst>
          </p:cNvPr>
          <p:cNvSpPr txBox="1"/>
          <p:nvPr/>
        </p:nvSpPr>
        <p:spPr>
          <a:xfrm rot="19557542">
            <a:off x="4880862" y="3212362"/>
            <a:ext cx="118535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Niet voldoende</a:t>
            </a:r>
          </a:p>
        </p:txBody>
      </p:sp>
      <p:sp>
        <p:nvSpPr>
          <p:cNvPr id="72" name="Tekstvak 71">
            <a:extLst>
              <a:ext uri="{FF2B5EF4-FFF2-40B4-BE49-F238E27FC236}">
                <a16:creationId xmlns:a16="http://schemas.microsoft.com/office/drawing/2014/main" id="{F8A1F2B6-9E42-4E49-BA48-3213FBF54008}"/>
              </a:ext>
            </a:extLst>
          </p:cNvPr>
          <p:cNvSpPr txBox="1"/>
          <p:nvPr/>
        </p:nvSpPr>
        <p:spPr>
          <a:xfrm rot="19992478">
            <a:off x="4924239" y="3819150"/>
            <a:ext cx="105004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Niet voldoende</a:t>
            </a:r>
          </a:p>
        </p:txBody>
      </p:sp>
      <p:sp>
        <p:nvSpPr>
          <p:cNvPr id="73" name="Tekstvak 72">
            <a:extLst>
              <a:ext uri="{FF2B5EF4-FFF2-40B4-BE49-F238E27FC236}">
                <a16:creationId xmlns:a16="http://schemas.microsoft.com/office/drawing/2014/main" id="{275F3EA5-CEF1-2444-A18A-72EA08388A40}"/>
              </a:ext>
            </a:extLst>
          </p:cNvPr>
          <p:cNvSpPr txBox="1"/>
          <p:nvPr/>
        </p:nvSpPr>
        <p:spPr>
          <a:xfrm rot="699590">
            <a:off x="4842503" y="4738651"/>
            <a:ext cx="1055041"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Niet voldoende</a:t>
            </a:r>
          </a:p>
        </p:txBody>
      </p:sp>
      <p:sp>
        <p:nvSpPr>
          <p:cNvPr id="74" name="Tekstvak 73">
            <a:extLst>
              <a:ext uri="{FF2B5EF4-FFF2-40B4-BE49-F238E27FC236}">
                <a16:creationId xmlns:a16="http://schemas.microsoft.com/office/drawing/2014/main" id="{90BC11D0-8417-DD4E-8B77-82C75648D3FD}"/>
              </a:ext>
            </a:extLst>
          </p:cNvPr>
          <p:cNvSpPr txBox="1"/>
          <p:nvPr/>
        </p:nvSpPr>
        <p:spPr>
          <a:xfrm rot="1126656">
            <a:off x="4819385" y="5373012"/>
            <a:ext cx="107846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dirty="0">
                <a:ln>
                  <a:noFill/>
                </a:ln>
                <a:solidFill>
                  <a:prstClr val="black"/>
                </a:solidFill>
                <a:effectLst/>
                <a:uLnTx/>
                <a:uFillTx/>
                <a:latin typeface="Lucida Sans Unicode" pitchFamily="34" charset="0"/>
                <a:ea typeface="MS PGothic" pitchFamily="34" charset="-128"/>
                <a:cs typeface="+mn-cs"/>
              </a:rPr>
              <a:t>Niet voldoende</a:t>
            </a:r>
          </a:p>
        </p:txBody>
      </p:sp>
      <p:cxnSp>
        <p:nvCxnSpPr>
          <p:cNvPr id="75" name="Rechte verbindingslijn 74">
            <a:extLst>
              <a:ext uri="{FF2B5EF4-FFF2-40B4-BE49-F238E27FC236}">
                <a16:creationId xmlns:a16="http://schemas.microsoft.com/office/drawing/2014/main" id="{3F53552C-EB9C-2A43-9B04-673D31AD9CFE}"/>
              </a:ext>
            </a:extLst>
          </p:cNvPr>
          <p:cNvCxnSpPr/>
          <p:nvPr/>
        </p:nvCxnSpPr>
        <p:spPr>
          <a:xfrm>
            <a:off x="2244935" y="4155900"/>
            <a:ext cx="432000" cy="0"/>
          </a:xfrm>
          <a:prstGeom prst="line">
            <a:avLst/>
          </a:prstGeom>
        </p:spPr>
        <p:style>
          <a:lnRef idx="1">
            <a:schemeClr val="dk1"/>
          </a:lnRef>
          <a:fillRef idx="0">
            <a:schemeClr val="dk1"/>
          </a:fillRef>
          <a:effectRef idx="0">
            <a:schemeClr val="dk1"/>
          </a:effectRef>
          <a:fontRef idx="minor">
            <a:schemeClr val="tx1"/>
          </a:fontRef>
        </p:style>
      </p:cxnSp>
      <p:cxnSp>
        <p:nvCxnSpPr>
          <p:cNvPr id="76" name="Rechte verbindingslijn 75">
            <a:extLst>
              <a:ext uri="{FF2B5EF4-FFF2-40B4-BE49-F238E27FC236}">
                <a16:creationId xmlns:a16="http://schemas.microsoft.com/office/drawing/2014/main" id="{0E3F6307-829F-A748-B76F-CA072161068A}"/>
              </a:ext>
            </a:extLst>
          </p:cNvPr>
          <p:cNvCxnSpPr/>
          <p:nvPr/>
        </p:nvCxnSpPr>
        <p:spPr>
          <a:xfrm>
            <a:off x="3779912" y="4159791"/>
            <a:ext cx="432000" cy="0"/>
          </a:xfrm>
          <a:prstGeom prst="line">
            <a:avLst/>
          </a:prstGeom>
        </p:spPr>
        <p:style>
          <a:lnRef idx="1">
            <a:schemeClr val="dk1"/>
          </a:lnRef>
          <a:fillRef idx="0">
            <a:schemeClr val="dk1"/>
          </a:fillRef>
          <a:effectRef idx="0">
            <a:schemeClr val="dk1"/>
          </a:effectRef>
          <a:fontRef idx="minor">
            <a:schemeClr val="tx1"/>
          </a:fontRef>
        </p:style>
      </p:cxnSp>
      <p:cxnSp>
        <p:nvCxnSpPr>
          <p:cNvPr id="77" name="Rechte verbindingslijn met pijl 76">
            <a:extLst>
              <a:ext uri="{FF2B5EF4-FFF2-40B4-BE49-F238E27FC236}">
                <a16:creationId xmlns:a16="http://schemas.microsoft.com/office/drawing/2014/main" id="{C0DF73F2-DECB-854D-8D8D-39407D2C5380}"/>
              </a:ext>
            </a:extLst>
          </p:cNvPr>
          <p:cNvCxnSpPr>
            <a:cxnSpLocks/>
          </p:cNvCxnSpPr>
          <p:nvPr/>
        </p:nvCxnSpPr>
        <p:spPr>
          <a:xfrm>
            <a:off x="2460935" y="1897523"/>
            <a:ext cx="0" cy="52828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9" name="Rechte verbindingslijn met pijl 78">
            <a:extLst>
              <a:ext uri="{FF2B5EF4-FFF2-40B4-BE49-F238E27FC236}">
                <a16:creationId xmlns:a16="http://schemas.microsoft.com/office/drawing/2014/main" id="{FAD6BA92-B3B3-A442-9268-7B4A73C86D64}"/>
              </a:ext>
            </a:extLst>
          </p:cNvPr>
          <p:cNvCxnSpPr>
            <a:cxnSpLocks/>
          </p:cNvCxnSpPr>
          <p:nvPr/>
        </p:nvCxnSpPr>
        <p:spPr>
          <a:xfrm>
            <a:off x="1559162" y="4778491"/>
            <a:ext cx="28397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3" name="Rechte verbindingslijn met pijl 82">
            <a:extLst>
              <a:ext uri="{FF2B5EF4-FFF2-40B4-BE49-F238E27FC236}">
                <a16:creationId xmlns:a16="http://schemas.microsoft.com/office/drawing/2014/main" id="{8C1A87CC-DE25-2E42-A666-3016637C3316}"/>
              </a:ext>
            </a:extLst>
          </p:cNvPr>
          <p:cNvCxnSpPr>
            <a:cxnSpLocks/>
          </p:cNvCxnSpPr>
          <p:nvPr/>
        </p:nvCxnSpPr>
        <p:spPr>
          <a:xfrm>
            <a:off x="3131025" y="4786906"/>
            <a:ext cx="28397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750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680882" y="2569018"/>
            <a:ext cx="8463118" cy="1613470"/>
          </a:xfrm>
        </p:spPr>
        <p:txBody>
          <a:bodyPr/>
          <a:lstStyle/>
          <a:p>
            <a:r>
              <a:rPr lang="nl-NL" sz="3164" u="none" dirty="0"/>
              <a:t>3. ONTHULLING NA SEKSUEEL GEWELD: UITDAGINGEN  </a:t>
            </a:r>
            <a:endParaRPr lang="nl-NL" sz="2004" u="none" dirty="0"/>
          </a:p>
        </p:txBody>
      </p:sp>
      <p:pic>
        <p:nvPicPr>
          <p:cNvPr id="4" name="Afbeelding 1"/>
          <p:cNvPicPr/>
          <p:nvPr/>
        </p:nvPicPr>
        <p:blipFill>
          <a:blip r:embed="rId3" cstate="print">
            <a:extLst>
              <a:ext uri="{28A0092B-C50C-407E-A947-70E740481C1C}">
                <a14:useLocalDpi xmlns:a14="http://schemas.microsoft.com/office/drawing/2010/main" val="0"/>
              </a:ext>
            </a:extLst>
          </a:blip>
          <a:stretch>
            <a:fillRect/>
          </a:stretch>
        </p:blipFill>
        <p:spPr>
          <a:xfrm>
            <a:off x="1687815" y="5669710"/>
            <a:ext cx="1069198" cy="865978"/>
          </a:xfrm>
          <a:prstGeom prst="rect">
            <a:avLst/>
          </a:prstGeom>
        </p:spPr>
      </p:pic>
    </p:spTree>
    <p:extLst>
      <p:ext uri="{BB962C8B-B14F-4D97-AF65-F5344CB8AC3E}">
        <p14:creationId xmlns:p14="http://schemas.microsoft.com/office/powerpoint/2010/main" val="115299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28" y="-69688"/>
            <a:ext cx="8549277" cy="656899"/>
          </a:xfrm>
        </p:spPr>
        <p:txBody>
          <a:bodyPr/>
          <a:lstStyle/>
          <a:p>
            <a:pPr algn="l"/>
            <a:r>
              <a:rPr lang="nl-NL" sz="2400" u="none" dirty="0">
                <a:solidFill>
                  <a:srgbClr val="20608F"/>
                </a:solidFill>
              </a:rPr>
              <a:t>Ideale slachtoffers spreken erover ?</a:t>
            </a:r>
            <a:endParaRPr lang="en-GB" sz="2400" u="none" dirty="0">
              <a:solidFill>
                <a:srgbClr val="20608F"/>
              </a:solidFill>
            </a:endParaRPr>
          </a:p>
        </p:txBody>
      </p:sp>
      <p:sp>
        <p:nvSpPr>
          <p:cNvPr id="13" name="Footer Placeholder 12"/>
          <p:cNvSpPr>
            <a:spLocks noGrp="1"/>
          </p:cNvSpPr>
          <p:nvPr>
            <p:ph type="ftr" sz="quarter" idx="11"/>
          </p:nvPr>
        </p:nvSpPr>
        <p:spPr>
          <a:xfrm>
            <a:off x="2555776" y="6324204"/>
            <a:ext cx="5441247" cy="307921"/>
          </a:xfrm>
        </p:spPr>
        <p:txBody>
          <a:bodyPr/>
          <a:lstStyle/>
          <a:p>
            <a:pPr marL="0" marR="0" lvl="0" indent="0" algn="ctr" defTabSz="685814"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a:ln>
                  <a:noFill/>
                </a:ln>
                <a:solidFill>
                  <a:prstClr val="black">
                    <a:tint val="75000"/>
                  </a:prstClr>
                </a:solidFill>
                <a:effectLst/>
                <a:uLnTx/>
                <a:uFillTx/>
                <a:latin typeface="Arial"/>
                <a:ea typeface="MS PGothic" pitchFamily="34" charset="-128"/>
                <a:cs typeface="+mn-cs"/>
              </a:rPr>
              <a:t>Seksueel geweld &amp; migratie - Seksualiteit &amp; Globalisering -Keygnaert I. 15 mei 2023</a:t>
            </a:r>
            <a:endParaRPr kumimoji="0" lang="en-GB" sz="900" b="0" i="0" u="none" strike="noStrike" kern="1200" cap="none" spc="0" normalizeH="0" baseline="0" noProof="0" dirty="0">
              <a:ln>
                <a:noFill/>
              </a:ln>
              <a:solidFill>
                <a:prstClr val="black">
                  <a:tint val="75000"/>
                </a:prstClr>
              </a:solidFill>
              <a:effectLst/>
              <a:uLnTx/>
              <a:uFillTx/>
              <a:latin typeface="Arial"/>
              <a:ea typeface="MS PGothic" pitchFamily="34" charset="-128"/>
              <a:cs typeface="+mn-cs"/>
            </a:endParaRPr>
          </a:p>
        </p:txBody>
      </p:sp>
      <p:pic>
        <p:nvPicPr>
          <p:cNvPr id="14" name="Picture 4" descr="Z:\Users\ines\Daph007\prevention tools\logos\ICRH-UGent\ICRH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80F1B6-3108-41D0-83AE-5DDFAB8171DD}"/>
              </a:ext>
            </a:extLst>
          </p:cNvPr>
          <p:cNvPicPr>
            <a:picLocks noChangeAspect="1"/>
          </p:cNvPicPr>
          <p:nvPr/>
        </p:nvPicPr>
        <p:blipFill>
          <a:blip r:embed="rId3"/>
          <a:stretch>
            <a:fillRect/>
          </a:stretch>
        </p:blipFill>
        <p:spPr>
          <a:xfrm>
            <a:off x="458269" y="521147"/>
            <a:ext cx="2555776" cy="2555776"/>
          </a:xfrm>
          <a:prstGeom prst="rect">
            <a:avLst/>
          </a:prstGeom>
        </p:spPr>
      </p:pic>
      <p:pic>
        <p:nvPicPr>
          <p:cNvPr id="4" name="Picture 3">
            <a:extLst>
              <a:ext uri="{FF2B5EF4-FFF2-40B4-BE49-F238E27FC236}">
                <a16:creationId xmlns:a16="http://schemas.microsoft.com/office/drawing/2014/main" id="{DC4E2087-3970-4303-A4C6-FCA580479A92}"/>
              </a:ext>
            </a:extLst>
          </p:cNvPr>
          <p:cNvPicPr>
            <a:picLocks noChangeAspect="1"/>
          </p:cNvPicPr>
          <p:nvPr/>
        </p:nvPicPr>
        <p:blipFill>
          <a:blip r:embed="rId4"/>
          <a:stretch>
            <a:fillRect/>
          </a:stretch>
        </p:blipFill>
        <p:spPr>
          <a:xfrm>
            <a:off x="3007539" y="517525"/>
            <a:ext cx="3037295" cy="3037295"/>
          </a:xfrm>
          <a:prstGeom prst="rect">
            <a:avLst/>
          </a:prstGeom>
        </p:spPr>
      </p:pic>
      <p:pic>
        <p:nvPicPr>
          <p:cNvPr id="5" name="Picture 4">
            <a:extLst>
              <a:ext uri="{FF2B5EF4-FFF2-40B4-BE49-F238E27FC236}">
                <a16:creationId xmlns:a16="http://schemas.microsoft.com/office/drawing/2014/main" id="{82D9BDDE-8530-42A5-BF7F-4ADE227EFFBD}"/>
              </a:ext>
            </a:extLst>
          </p:cNvPr>
          <p:cNvPicPr>
            <a:picLocks noChangeAspect="1"/>
          </p:cNvPicPr>
          <p:nvPr/>
        </p:nvPicPr>
        <p:blipFill>
          <a:blip r:embed="rId5"/>
          <a:stretch>
            <a:fillRect/>
          </a:stretch>
        </p:blipFill>
        <p:spPr>
          <a:xfrm>
            <a:off x="5436096" y="517525"/>
            <a:ext cx="2826988" cy="1696193"/>
          </a:xfrm>
          <a:prstGeom prst="rect">
            <a:avLst/>
          </a:prstGeom>
        </p:spPr>
      </p:pic>
      <p:pic>
        <p:nvPicPr>
          <p:cNvPr id="6" name="Picture 5">
            <a:extLst>
              <a:ext uri="{FF2B5EF4-FFF2-40B4-BE49-F238E27FC236}">
                <a16:creationId xmlns:a16="http://schemas.microsoft.com/office/drawing/2014/main" id="{E3317E3D-FFC1-4396-B583-B69094D38165}"/>
              </a:ext>
            </a:extLst>
          </p:cNvPr>
          <p:cNvPicPr>
            <a:picLocks noChangeAspect="1"/>
          </p:cNvPicPr>
          <p:nvPr/>
        </p:nvPicPr>
        <p:blipFill>
          <a:blip r:embed="rId6"/>
          <a:stretch>
            <a:fillRect/>
          </a:stretch>
        </p:blipFill>
        <p:spPr>
          <a:xfrm>
            <a:off x="6054183" y="2172434"/>
            <a:ext cx="2202005" cy="4169141"/>
          </a:xfrm>
          <a:prstGeom prst="rect">
            <a:avLst/>
          </a:prstGeom>
        </p:spPr>
      </p:pic>
      <p:pic>
        <p:nvPicPr>
          <p:cNvPr id="7" name="Picture 6">
            <a:extLst>
              <a:ext uri="{FF2B5EF4-FFF2-40B4-BE49-F238E27FC236}">
                <a16:creationId xmlns:a16="http://schemas.microsoft.com/office/drawing/2014/main" id="{C2C48AB2-2248-40C8-B2A1-D28B346BECED}"/>
              </a:ext>
            </a:extLst>
          </p:cNvPr>
          <p:cNvPicPr>
            <a:picLocks noChangeAspect="1"/>
          </p:cNvPicPr>
          <p:nvPr/>
        </p:nvPicPr>
        <p:blipFill>
          <a:blip r:embed="rId7"/>
          <a:stretch>
            <a:fillRect/>
          </a:stretch>
        </p:blipFill>
        <p:spPr>
          <a:xfrm>
            <a:off x="907458" y="3076923"/>
            <a:ext cx="2106587" cy="2991802"/>
          </a:xfrm>
          <a:prstGeom prst="rect">
            <a:avLst/>
          </a:prstGeom>
        </p:spPr>
      </p:pic>
      <p:pic>
        <p:nvPicPr>
          <p:cNvPr id="8" name="Picture 7">
            <a:extLst>
              <a:ext uri="{FF2B5EF4-FFF2-40B4-BE49-F238E27FC236}">
                <a16:creationId xmlns:a16="http://schemas.microsoft.com/office/drawing/2014/main" id="{D2A129CE-D59A-4AE1-87CA-E56168EBE57E}"/>
              </a:ext>
            </a:extLst>
          </p:cNvPr>
          <p:cNvPicPr>
            <a:picLocks noChangeAspect="1"/>
          </p:cNvPicPr>
          <p:nvPr/>
        </p:nvPicPr>
        <p:blipFill>
          <a:blip r:embed="rId8"/>
          <a:stretch>
            <a:fillRect/>
          </a:stretch>
        </p:blipFill>
        <p:spPr>
          <a:xfrm>
            <a:off x="3024389" y="3533433"/>
            <a:ext cx="3023893" cy="2631872"/>
          </a:xfrm>
          <a:prstGeom prst="rect">
            <a:avLst/>
          </a:prstGeom>
        </p:spPr>
      </p:pic>
    </p:spTree>
    <p:extLst>
      <p:ext uri="{BB962C8B-B14F-4D97-AF65-F5344CB8AC3E}">
        <p14:creationId xmlns:p14="http://schemas.microsoft.com/office/powerpoint/2010/main" val="87284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0"/>
            <a:ext cx="8075612" cy="785813"/>
          </a:xfrm>
        </p:spPr>
        <p:txBody>
          <a:bodyPr/>
          <a:lstStyle/>
          <a:p>
            <a:pPr algn="l" eaLnBrk="1" hangingPunct="1"/>
            <a:r>
              <a:rPr lang="en-GB" sz="2800" dirty="0" err="1">
                <a:solidFill>
                  <a:srgbClr val="20608F"/>
                </a:solidFill>
              </a:rPr>
              <a:t>Overzicht</a:t>
            </a:r>
            <a:endParaRPr lang="en-GB" sz="2800" dirty="0">
              <a:solidFill>
                <a:srgbClr val="20608F"/>
              </a:solidFill>
            </a:endParaRPr>
          </a:p>
        </p:txBody>
      </p:sp>
      <p:sp>
        <p:nvSpPr>
          <p:cNvPr id="5123" name="Rectangle 3"/>
          <p:cNvSpPr>
            <a:spLocks noGrp="1" noChangeArrowheads="1"/>
          </p:cNvSpPr>
          <p:nvPr>
            <p:ph idx="1"/>
          </p:nvPr>
        </p:nvSpPr>
        <p:spPr>
          <a:xfrm>
            <a:off x="827088" y="1196752"/>
            <a:ext cx="8075612" cy="4209033"/>
          </a:xfrm>
        </p:spPr>
        <p:txBody>
          <a:bodyPr/>
          <a:lstStyle/>
          <a:p>
            <a:pPr marL="514350" indent="-514350" eaLnBrk="1" hangingPunct="1">
              <a:lnSpc>
                <a:spcPct val="250000"/>
              </a:lnSpc>
              <a:spcAft>
                <a:spcPts val="1200"/>
              </a:spcAft>
              <a:buFont typeface="Arial" charset="0"/>
              <a:buAutoNum type="arabicPeriod"/>
            </a:pPr>
            <a:r>
              <a:rPr lang="nl-BE" sz="2000" dirty="0">
                <a:solidFill>
                  <a:srgbClr val="20608F"/>
                </a:solidFill>
                <a:latin typeface="Lucida Sans" pitchFamily="34" charset="0"/>
              </a:rPr>
              <a:t>Seksueel geweld: verschil tussen theorie en realiteit</a:t>
            </a:r>
          </a:p>
          <a:p>
            <a:pPr marL="514350" indent="-514350" eaLnBrk="1" hangingPunct="1">
              <a:lnSpc>
                <a:spcPct val="250000"/>
              </a:lnSpc>
              <a:spcAft>
                <a:spcPts val="600"/>
              </a:spcAft>
              <a:buFont typeface="Arial" charset="0"/>
              <a:buAutoNum type="arabicPeriod"/>
            </a:pPr>
            <a:r>
              <a:rPr lang="nl-BE" sz="2000" dirty="0" err="1">
                <a:solidFill>
                  <a:srgbClr val="20608F"/>
                </a:solidFill>
                <a:latin typeface="Lucida Sans" pitchFamily="34" charset="0"/>
              </a:rPr>
              <a:t>Hulpzoekgedrag</a:t>
            </a:r>
            <a:r>
              <a:rPr lang="nl-BE" sz="2000" dirty="0">
                <a:solidFill>
                  <a:srgbClr val="20608F"/>
                </a:solidFill>
                <a:latin typeface="Lucida Sans" pitchFamily="34" charset="0"/>
              </a:rPr>
              <a:t> na seksueel geweld: uitdagingen</a:t>
            </a:r>
          </a:p>
          <a:p>
            <a:pPr marL="514350" indent="-514350" eaLnBrk="1" hangingPunct="1">
              <a:lnSpc>
                <a:spcPct val="250000"/>
              </a:lnSpc>
              <a:spcAft>
                <a:spcPts val="600"/>
              </a:spcAft>
              <a:buFont typeface="Arial" charset="0"/>
              <a:buAutoNum type="arabicPeriod"/>
            </a:pPr>
            <a:r>
              <a:rPr lang="nl-BE" sz="2000" dirty="0">
                <a:solidFill>
                  <a:srgbClr val="20608F"/>
                </a:solidFill>
                <a:latin typeface="Lucida Sans" pitchFamily="34" charset="0"/>
              </a:rPr>
              <a:t>Onthulling na seksueel geweld: uitdagingen</a:t>
            </a:r>
            <a:endParaRPr lang="nl-NL" sz="2000" dirty="0">
              <a:solidFill>
                <a:srgbClr val="20608F"/>
              </a:solidFill>
              <a:latin typeface="Lucida Sans" pitchFamily="34" charset="0"/>
            </a:endParaRPr>
          </a:p>
          <a:p>
            <a:pPr marL="0" indent="0" eaLnBrk="1" hangingPunct="1">
              <a:spcAft>
                <a:spcPts val="600"/>
              </a:spcAft>
              <a:buNone/>
            </a:pPr>
            <a:endParaRPr lang="nl-BE" sz="2400" dirty="0">
              <a:solidFill>
                <a:srgbClr val="20608F"/>
              </a:solidFill>
              <a:latin typeface="Lucida Sans" pitchFamily="34" charset="0"/>
            </a:endParaRPr>
          </a:p>
          <a:p>
            <a:pPr marL="514350" indent="-514350" eaLnBrk="1" hangingPunct="1">
              <a:buFont typeface="Arial" charset="0"/>
              <a:buAutoNum type="arabicPeriod"/>
            </a:pPr>
            <a:endParaRPr lang="nl-BE" sz="2400" dirty="0">
              <a:solidFill>
                <a:srgbClr val="20608F"/>
              </a:solidFill>
              <a:latin typeface="Lucida Sans" pitchFamily="34" charset="0"/>
            </a:endParaRPr>
          </a:p>
          <a:p>
            <a:pPr marL="514350" indent="-514350" eaLnBrk="1" hangingPunct="1">
              <a:buFont typeface="Lucida Sans" pitchFamily="34" charset="0"/>
              <a:buAutoNum type="arabicPeriod"/>
            </a:pPr>
            <a:endParaRPr lang="nl-BE" sz="2400" dirty="0">
              <a:solidFill>
                <a:srgbClr val="20608F"/>
              </a:solidFill>
              <a:latin typeface="Lucida Sans" pitchFamily="34" charset="0"/>
            </a:endParaRPr>
          </a:p>
          <a:p>
            <a:pPr marL="457200" lvl="1" indent="0" eaLnBrk="1" hangingPunct="1">
              <a:buNone/>
            </a:pPr>
            <a:endParaRPr lang="fr-BE" sz="2400" dirty="0">
              <a:solidFill>
                <a:srgbClr val="20608F"/>
              </a:solidFill>
              <a:latin typeface="Lucida Sans" pitchFamily="34" charset="0"/>
            </a:endParaRPr>
          </a:p>
          <a:p>
            <a:pPr marL="0" indent="0" eaLnBrk="1" hangingPunct="1">
              <a:buNone/>
            </a:pPr>
            <a:endParaRPr lang="fr-BE" sz="2400" dirty="0">
              <a:solidFill>
                <a:srgbClr val="20608F"/>
              </a:solidFill>
              <a:latin typeface="Lucida Sans" pitchFamily="34" charset="0"/>
            </a:endParaRPr>
          </a:p>
          <a:p>
            <a:pPr marL="0" indent="0" eaLnBrk="1" hangingPunct="1">
              <a:lnSpc>
                <a:spcPct val="90000"/>
              </a:lnSpc>
              <a:buNone/>
            </a:pPr>
            <a:endParaRPr lang="fr-BE" sz="2400" dirty="0">
              <a:solidFill>
                <a:srgbClr val="20608F"/>
              </a:solidFill>
              <a:latin typeface="Lucida Sans" pitchFamily="34" charset="0"/>
            </a:endParaRPr>
          </a:p>
          <a:p>
            <a:pPr marL="514350" indent="-514350" eaLnBrk="1" hangingPunct="1">
              <a:lnSpc>
                <a:spcPct val="90000"/>
              </a:lnSpc>
              <a:buFontTx/>
              <a:buNone/>
            </a:pPr>
            <a:endParaRPr lang="fr-BE" sz="2000" dirty="0">
              <a:solidFill>
                <a:srgbClr val="4D4D4D"/>
              </a:solidFill>
              <a:latin typeface="Lucida Sans" pitchFamily="34" charset="0"/>
            </a:endParaRPr>
          </a:p>
          <a:p>
            <a:pPr marL="514350" indent="-514350" eaLnBrk="1" hangingPunct="1">
              <a:lnSpc>
                <a:spcPct val="90000"/>
              </a:lnSpc>
              <a:buFontTx/>
              <a:buNone/>
            </a:pPr>
            <a:endParaRPr lang="fr-BE" sz="2000" dirty="0">
              <a:solidFill>
                <a:srgbClr val="4D4D4D"/>
              </a:solidFill>
              <a:latin typeface="Lucida Sans" pitchFamily="34" charset="0"/>
            </a:endParaRPr>
          </a:p>
          <a:p>
            <a:pPr marL="514350" indent="-514350" eaLnBrk="1" hangingPunct="1">
              <a:lnSpc>
                <a:spcPct val="90000"/>
              </a:lnSpc>
              <a:buFontTx/>
              <a:buNone/>
            </a:pPr>
            <a:endParaRPr lang="fr-BE" sz="1800" dirty="0">
              <a:solidFill>
                <a:srgbClr val="4D4D4D"/>
              </a:solidFill>
              <a:latin typeface="Lucida Sans" pitchFamily="34" charset="0"/>
            </a:endParaRPr>
          </a:p>
        </p:txBody>
      </p:sp>
      <p:pic>
        <p:nvPicPr>
          <p:cNvPr id="5124"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555776" y="6356351"/>
            <a:ext cx="5915124" cy="24100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6" name="Afbeelding 7">
            <a:extLst>
              <a:ext uri="{FF2B5EF4-FFF2-40B4-BE49-F238E27FC236}">
                <a16:creationId xmlns:a16="http://schemas.microsoft.com/office/drawing/2014/main" id="{163B2CA1-3977-4BC1-B55E-489B0639C624}"/>
              </a:ext>
            </a:extLst>
          </p:cNvPr>
          <p:cNvPicPr>
            <a:picLocks noChangeAspect="1"/>
          </p:cNvPicPr>
          <p:nvPr/>
        </p:nvPicPr>
        <p:blipFill>
          <a:blip r:embed="rId4"/>
          <a:stretch>
            <a:fillRect/>
          </a:stretch>
        </p:blipFill>
        <p:spPr>
          <a:xfrm>
            <a:off x="37495" y="6237312"/>
            <a:ext cx="700317" cy="576261"/>
          </a:xfrm>
          <a:prstGeom prst="rect">
            <a:avLst/>
          </a:prstGeom>
        </p:spPr>
      </p:pic>
    </p:spTree>
    <p:extLst>
      <p:ext uri="{BB962C8B-B14F-4D97-AF65-F5344CB8AC3E}">
        <p14:creationId xmlns:p14="http://schemas.microsoft.com/office/powerpoint/2010/main" val="273213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28" y="-69688"/>
            <a:ext cx="8549277" cy="656899"/>
          </a:xfrm>
        </p:spPr>
        <p:txBody>
          <a:bodyPr/>
          <a:lstStyle/>
          <a:p>
            <a:r>
              <a:rPr lang="nl-NL" sz="2400" u="none" dirty="0"/>
              <a:t> bespreken seksueel geweld ?</a:t>
            </a:r>
            <a:endParaRPr lang="en-GB" sz="2400" u="none" dirty="0"/>
          </a:p>
        </p:txBody>
      </p:sp>
      <p:sp>
        <p:nvSpPr>
          <p:cNvPr id="13" name="Footer Placeholder 12"/>
          <p:cNvSpPr>
            <a:spLocks noGrp="1"/>
          </p:cNvSpPr>
          <p:nvPr>
            <p:ph type="ftr" sz="quarter" idx="11"/>
          </p:nvPr>
        </p:nvSpPr>
        <p:spPr>
          <a:xfrm>
            <a:off x="2555776" y="6324204"/>
            <a:ext cx="5441247" cy="307921"/>
          </a:xfrm>
        </p:spPr>
        <p:txBody>
          <a:bodyPr/>
          <a:lstStyle/>
          <a:p>
            <a:pPr marL="0" marR="0" lvl="0" indent="0" algn="ctr" defTabSz="685814"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a:ln>
                  <a:noFill/>
                </a:ln>
                <a:solidFill>
                  <a:prstClr val="black">
                    <a:tint val="75000"/>
                  </a:prstClr>
                </a:solidFill>
                <a:effectLst/>
                <a:uLnTx/>
                <a:uFillTx/>
                <a:latin typeface="Arial"/>
                <a:ea typeface="MS PGothic" pitchFamily="34" charset="-128"/>
                <a:cs typeface="+mn-cs"/>
              </a:rPr>
              <a:t>Hulpzoekgedrag en onthulling na SGOG- Keygnaert I- VLIR LNE- 19062023</a:t>
            </a:r>
            <a:endParaRPr kumimoji="0" lang="en-GB" sz="900" b="0" i="0" u="none" strike="noStrike" kern="1200" cap="none" spc="0" normalizeH="0" baseline="0" noProof="0" dirty="0">
              <a:ln>
                <a:noFill/>
              </a:ln>
              <a:solidFill>
                <a:prstClr val="black">
                  <a:tint val="75000"/>
                </a:prstClr>
              </a:solidFill>
              <a:effectLst/>
              <a:uLnTx/>
              <a:uFillTx/>
              <a:latin typeface="Arial"/>
              <a:ea typeface="MS PGothic" pitchFamily="34" charset="-128"/>
              <a:cs typeface="+mn-cs"/>
            </a:endParaRPr>
          </a:p>
        </p:txBody>
      </p:sp>
      <p:pic>
        <p:nvPicPr>
          <p:cNvPr id="14" name="Picture 4" descr="Z:\Users\ines\Daph007\prevention tools\logos\ICRH-UGent\ICRH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rot="5400000">
            <a:off x="2418644" y="-1309403"/>
            <a:ext cx="4326628" cy="9163919"/>
          </a:xfrm>
          <a:prstGeom prst="rect">
            <a:avLst/>
          </a:prstGeom>
        </p:spPr>
      </p:pic>
    </p:spTree>
    <p:extLst>
      <p:ext uri="{BB962C8B-B14F-4D97-AF65-F5344CB8AC3E}">
        <p14:creationId xmlns:p14="http://schemas.microsoft.com/office/powerpoint/2010/main" val="183235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42938" y="46727"/>
            <a:ext cx="8501062" cy="649287"/>
          </a:xfrm>
        </p:spPr>
        <p:txBody>
          <a:bodyPr/>
          <a:lstStyle/>
          <a:p>
            <a:pPr algn="l" defTabSz="361950" eaLnBrk="1" hangingPunct="1"/>
            <a:r>
              <a:rPr lang="en-GB" altLang="nl-BE" sz="2800" dirty="0" err="1">
                <a:solidFill>
                  <a:srgbClr val="20608F"/>
                </a:solidFill>
              </a:rPr>
              <a:t>Drempels</a:t>
            </a:r>
            <a:r>
              <a:rPr lang="en-GB" altLang="nl-BE" sz="2800" dirty="0">
                <a:solidFill>
                  <a:srgbClr val="20608F"/>
                </a:solidFill>
              </a:rPr>
              <a:t> </a:t>
            </a:r>
            <a:r>
              <a:rPr lang="en-GB" altLang="nl-BE" sz="2800" dirty="0" err="1">
                <a:solidFill>
                  <a:srgbClr val="20608F"/>
                </a:solidFill>
              </a:rPr>
              <a:t>bij</a:t>
            </a:r>
            <a:r>
              <a:rPr lang="en-GB" altLang="nl-BE" sz="2800" dirty="0">
                <a:solidFill>
                  <a:srgbClr val="20608F"/>
                </a:solidFill>
              </a:rPr>
              <a:t> </a:t>
            </a:r>
            <a:r>
              <a:rPr lang="en-GB" altLang="nl-BE" sz="2800" dirty="0" err="1">
                <a:solidFill>
                  <a:srgbClr val="20608F"/>
                </a:solidFill>
              </a:rPr>
              <a:t>bespreken</a:t>
            </a:r>
            <a:r>
              <a:rPr lang="en-GB" altLang="nl-BE" sz="2800" dirty="0">
                <a:solidFill>
                  <a:srgbClr val="20608F"/>
                </a:solidFill>
              </a:rPr>
              <a:t> van </a:t>
            </a:r>
            <a:r>
              <a:rPr lang="en-GB" altLang="nl-BE" sz="2800" dirty="0" err="1">
                <a:solidFill>
                  <a:srgbClr val="20608F"/>
                </a:solidFill>
              </a:rPr>
              <a:t>seksueel</a:t>
            </a:r>
            <a:r>
              <a:rPr lang="en-GB" altLang="nl-BE" sz="2800" dirty="0">
                <a:solidFill>
                  <a:srgbClr val="20608F"/>
                </a:solidFill>
              </a:rPr>
              <a:t> </a:t>
            </a:r>
            <a:r>
              <a:rPr lang="en-GB" altLang="nl-BE" sz="2800" dirty="0" err="1">
                <a:solidFill>
                  <a:srgbClr val="20608F"/>
                </a:solidFill>
              </a:rPr>
              <a:t>geweld</a:t>
            </a:r>
            <a:endParaRPr lang="en-GB" altLang="nl-BE" sz="1600" dirty="0"/>
          </a:p>
        </p:txBody>
      </p:sp>
      <p:sp>
        <p:nvSpPr>
          <p:cNvPr id="26627" name="Rectangle 3"/>
          <p:cNvSpPr>
            <a:spLocks noGrp="1" noChangeArrowheads="1"/>
          </p:cNvSpPr>
          <p:nvPr>
            <p:ph type="body" idx="4294967295"/>
          </p:nvPr>
        </p:nvSpPr>
        <p:spPr>
          <a:xfrm>
            <a:off x="642938" y="987980"/>
            <a:ext cx="8501062" cy="4713288"/>
          </a:xfrm>
        </p:spPr>
        <p:txBody>
          <a:bodyPr/>
          <a:lstStyle/>
          <a:p>
            <a:pPr marL="0" lvl="0" indent="0">
              <a:lnSpc>
                <a:spcPct val="150000"/>
              </a:lnSpc>
              <a:buNone/>
            </a:pPr>
            <a:r>
              <a:rPr lang="en-US" altLang="nl-BE" sz="2000" dirty="0">
                <a:solidFill>
                  <a:srgbClr val="C00000"/>
                </a:solidFill>
                <a:latin typeface="Lucida Sans" panose="020B0602040502020204" pitchFamily="34" charset="0"/>
              </a:rPr>
              <a:t>Disclosure criteria </a:t>
            </a:r>
            <a:r>
              <a:rPr lang="en-US" altLang="nl-BE" sz="2000" dirty="0" err="1">
                <a:solidFill>
                  <a:srgbClr val="C00000"/>
                </a:solidFill>
                <a:latin typeface="Lucida Sans" panose="020B0602040502020204" pitchFamily="34" charset="0"/>
              </a:rPr>
              <a:t>bij</a:t>
            </a:r>
            <a:r>
              <a:rPr lang="en-US" altLang="nl-BE" sz="2000" dirty="0">
                <a:solidFill>
                  <a:srgbClr val="C00000"/>
                </a:solidFill>
                <a:latin typeface="Lucida Sans" panose="020B0602040502020204" pitchFamily="34" charset="0"/>
              </a:rPr>
              <a:t> elk </a:t>
            </a:r>
            <a:r>
              <a:rPr lang="en-US" altLang="nl-BE" sz="2000" dirty="0" err="1">
                <a:solidFill>
                  <a:srgbClr val="C00000"/>
                </a:solidFill>
                <a:latin typeface="Lucida Sans" panose="020B0602040502020204" pitchFamily="34" charset="0"/>
              </a:rPr>
              <a:t>slachtoffer</a:t>
            </a:r>
            <a:r>
              <a:rPr lang="en-US" altLang="nl-BE" sz="2000" dirty="0">
                <a:solidFill>
                  <a:srgbClr val="C00000"/>
                </a:solidFill>
                <a:latin typeface="Lucida Sans" panose="020B0602040502020204" pitchFamily="34" charset="0"/>
              </a:rPr>
              <a:t>:</a:t>
            </a:r>
          </a:p>
          <a:p>
            <a:pPr lvl="0">
              <a:lnSpc>
                <a:spcPct val="150000"/>
              </a:lnSpc>
              <a:buFontTx/>
              <a:buChar char="-"/>
            </a:pPr>
            <a:r>
              <a:rPr lang="en-US" altLang="nl-BE" sz="2000" dirty="0" err="1">
                <a:solidFill>
                  <a:srgbClr val="4D4D4D"/>
                </a:solidFill>
                <a:latin typeface="Lucida Sans" panose="020B0602040502020204" pitchFamily="34" charset="0"/>
              </a:rPr>
              <a:t>Zorgen</a:t>
            </a:r>
            <a:r>
              <a:rPr lang="en-US" altLang="nl-BE" sz="2000" dirty="0">
                <a:solidFill>
                  <a:srgbClr val="4D4D4D"/>
                </a:solidFill>
                <a:latin typeface="Lucida Sans" panose="020B0602040502020204" pitchFamily="34" charset="0"/>
              </a:rPr>
              <a:t> die men </a:t>
            </a:r>
            <a:r>
              <a:rPr lang="en-US" altLang="nl-BE" sz="2000" dirty="0" err="1">
                <a:solidFill>
                  <a:srgbClr val="4D4D4D"/>
                </a:solidFill>
                <a:latin typeface="Lucida Sans" panose="020B0602040502020204" pitchFamily="34" charset="0"/>
              </a:rPr>
              <a:t>maakt</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voor</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zichzelf</a:t>
            </a:r>
            <a:r>
              <a:rPr lang="en-US" altLang="nl-BE" sz="2000" dirty="0">
                <a:solidFill>
                  <a:srgbClr val="4D4D4D"/>
                </a:solidFill>
                <a:latin typeface="Lucida Sans" panose="020B0602040502020204" pitchFamily="34" charset="0"/>
              </a:rPr>
              <a:t> of </a:t>
            </a:r>
            <a:r>
              <a:rPr lang="en-US" altLang="nl-BE" sz="2000" dirty="0" err="1">
                <a:solidFill>
                  <a:srgbClr val="4D4D4D"/>
                </a:solidFill>
                <a:latin typeface="Lucida Sans" panose="020B0602040502020204" pitchFamily="34" charset="0"/>
              </a:rPr>
              <a:t>anderen</a:t>
            </a:r>
            <a:endParaRPr lang="en-US" altLang="nl-BE" sz="2000" dirty="0">
              <a:solidFill>
                <a:srgbClr val="4D4D4D"/>
              </a:solidFill>
              <a:latin typeface="Lucida Sans" panose="020B0602040502020204" pitchFamily="34" charset="0"/>
            </a:endParaRPr>
          </a:p>
          <a:p>
            <a:pPr lvl="0">
              <a:lnSpc>
                <a:spcPct val="150000"/>
              </a:lnSpc>
              <a:buFontTx/>
              <a:buChar char="-"/>
            </a:pPr>
            <a:r>
              <a:rPr lang="en-US" altLang="nl-BE" sz="2000" dirty="0">
                <a:solidFill>
                  <a:srgbClr val="4D4D4D"/>
                </a:solidFill>
                <a:latin typeface="Lucida Sans" panose="020B0602040502020204" pitchFamily="34" charset="0"/>
              </a:rPr>
              <a:t>Mate van </a:t>
            </a:r>
            <a:r>
              <a:rPr lang="en-US" altLang="nl-BE" sz="2000" dirty="0" err="1">
                <a:solidFill>
                  <a:srgbClr val="4D4D4D"/>
                </a:solidFill>
                <a:latin typeface="Lucida Sans" panose="020B0602040502020204" pitchFamily="34" charset="0"/>
              </a:rPr>
              <a:t>overstuur</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zijn</a:t>
            </a:r>
            <a:endParaRPr lang="en-US" altLang="nl-BE" sz="2000" dirty="0">
              <a:solidFill>
                <a:srgbClr val="4D4D4D"/>
              </a:solidFill>
              <a:latin typeface="Lucida Sans" panose="020B0602040502020204" pitchFamily="34" charset="0"/>
            </a:endParaRPr>
          </a:p>
          <a:p>
            <a:pPr lvl="0">
              <a:lnSpc>
                <a:spcPct val="150000"/>
              </a:lnSpc>
              <a:buFontTx/>
              <a:buChar char="-"/>
            </a:pPr>
            <a:r>
              <a:rPr lang="en-US" altLang="nl-BE" sz="2000" dirty="0" err="1">
                <a:solidFill>
                  <a:srgbClr val="4D4D4D"/>
                </a:solidFill>
                <a:latin typeface="Lucida Sans" panose="020B0602040502020204" pitchFamily="34" charset="0"/>
              </a:rPr>
              <a:t>Zichzelf</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als</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slachtoffer</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kunnen</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zien</a:t>
            </a:r>
            <a:endParaRPr lang="en-US" altLang="nl-BE" sz="2000" dirty="0">
              <a:solidFill>
                <a:srgbClr val="4D4D4D"/>
              </a:solidFill>
              <a:latin typeface="Lucida Sans" panose="020B0602040502020204" pitchFamily="34" charset="0"/>
            </a:endParaRPr>
          </a:p>
          <a:p>
            <a:pPr lvl="0">
              <a:lnSpc>
                <a:spcPct val="150000"/>
              </a:lnSpc>
              <a:buFontTx/>
              <a:buChar char="-"/>
            </a:pPr>
            <a:r>
              <a:rPr lang="en-US" altLang="nl-BE" sz="2000" dirty="0" err="1">
                <a:solidFill>
                  <a:srgbClr val="4D4D4D"/>
                </a:solidFill>
                <a:latin typeface="Lucida Sans" panose="020B0602040502020204" pitchFamily="34" charset="0"/>
              </a:rPr>
              <a:t>Afweging</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voordeel</a:t>
            </a:r>
            <a:r>
              <a:rPr lang="en-US" altLang="nl-BE" sz="2000" dirty="0">
                <a:solidFill>
                  <a:srgbClr val="4D4D4D"/>
                </a:solidFill>
                <a:latin typeface="Lucida Sans" panose="020B0602040502020204" pitchFamily="34" charset="0"/>
              </a:rPr>
              <a:t>/</a:t>
            </a:r>
            <a:r>
              <a:rPr lang="en-US" altLang="nl-BE" sz="2000" dirty="0" err="1">
                <a:solidFill>
                  <a:srgbClr val="4D4D4D"/>
                </a:solidFill>
                <a:latin typeface="Lucida Sans" panose="020B0602040502020204" pitchFamily="34" charset="0"/>
              </a:rPr>
              <a:t>nadeel</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geheim</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bewaren</a:t>
            </a:r>
            <a:endParaRPr lang="en-US" altLang="nl-BE" sz="2000" dirty="0">
              <a:solidFill>
                <a:srgbClr val="4D4D4D"/>
              </a:solidFill>
              <a:latin typeface="Lucida Sans" panose="020B0602040502020204" pitchFamily="34" charset="0"/>
            </a:endParaRPr>
          </a:p>
          <a:p>
            <a:pPr lvl="0">
              <a:lnSpc>
                <a:spcPct val="150000"/>
              </a:lnSpc>
              <a:buFontTx/>
              <a:buChar char="-"/>
            </a:pPr>
            <a:r>
              <a:rPr lang="en-US" altLang="nl-BE" sz="2000" dirty="0" err="1">
                <a:solidFill>
                  <a:srgbClr val="4D4D4D"/>
                </a:solidFill>
                <a:latin typeface="Lucida Sans" panose="020B0602040502020204" pitchFamily="34" charset="0"/>
              </a:rPr>
              <a:t>Inschatting</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positieve</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reactie</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ander</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aan</a:t>
            </a:r>
            <a:r>
              <a:rPr lang="en-US" altLang="nl-BE" sz="2000" dirty="0">
                <a:solidFill>
                  <a:srgbClr val="4D4D4D"/>
                </a:solidFill>
                <a:latin typeface="Lucida Sans" panose="020B0602040502020204" pitchFamily="34" charset="0"/>
              </a:rPr>
              <a:t> </a:t>
            </a:r>
            <a:r>
              <a:rPr lang="en-US" altLang="nl-BE" sz="2000" dirty="0" err="1">
                <a:solidFill>
                  <a:srgbClr val="4D4D4D"/>
                </a:solidFill>
                <a:latin typeface="Lucida Sans" panose="020B0602040502020204" pitchFamily="34" charset="0"/>
              </a:rPr>
              <a:t>wie</a:t>
            </a:r>
            <a:r>
              <a:rPr lang="en-US" altLang="nl-BE" sz="2000" dirty="0">
                <a:solidFill>
                  <a:srgbClr val="4D4D4D"/>
                </a:solidFill>
                <a:latin typeface="Lucida Sans" panose="020B0602040502020204" pitchFamily="34" charset="0"/>
              </a:rPr>
              <a:t> men het </a:t>
            </a:r>
            <a:r>
              <a:rPr lang="en-US" altLang="nl-BE" sz="2000" dirty="0" err="1">
                <a:solidFill>
                  <a:srgbClr val="4D4D4D"/>
                </a:solidFill>
                <a:latin typeface="Lucida Sans" panose="020B0602040502020204" pitchFamily="34" charset="0"/>
              </a:rPr>
              <a:t>onthult</a:t>
            </a:r>
            <a:r>
              <a:rPr lang="en-US" altLang="nl-BE" sz="2000" dirty="0">
                <a:solidFill>
                  <a:srgbClr val="4D4D4D"/>
                </a:solidFill>
                <a:latin typeface="Lucida Sans" panose="020B0602040502020204" pitchFamily="34" charset="0"/>
              </a:rPr>
              <a:t>)</a:t>
            </a:r>
          </a:p>
          <a:p>
            <a:pPr lvl="0">
              <a:lnSpc>
                <a:spcPct val="150000"/>
              </a:lnSpc>
              <a:buFontTx/>
              <a:buChar char="-"/>
            </a:pPr>
            <a:r>
              <a:rPr lang="en-US" altLang="nl-BE" sz="2000" dirty="0" err="1">
                <a:solidFill>
                  <a:srgbClr val="4D4D4D"/>
                </a:solidFill>
                <a:latin typeface="Lucida Sans" panose="020B0602040502020204" pitchFamily="34" charset="0"/>
              </a:rPr>
              <a:t>Gesloten</a:t>
            </a:r>
            <a:r>
              <a:rPr lang="en-US" altLang="nl-BE" sz="2000" dirty="0">
                <a:solidFill>
                  <a:srgbClr val="4D4D4D"/>
                </a:solidFill>
                <a:latin typeface="Lucida Sans" panose="020B0602040502020204" pitchFamily="34" charset="0"/>
              </a:rPr>
              <a:t>/open </a:t>
            </a:r>
            <a:r>
              <a:rPr lang="en-US" altLang="nl-BE" sz="2000" dirty="0" err="1">
                <a:solidFill>
                  <a:srgbClr val="4D4D4D"/>
                </a:solidFill>
                <a:latin typeface="Lucida Sans" panose="020B0602040502020204" pitchFamily="34" charset="0"/>
              </a:rPr>
              <a:t>cultuur</a:t>
            </a:r>
            <a:endParaRPr lang="en-US" altLang="nl-BE" sz="2000" dirty="0">
              <a:solidFill>
                <a:srgbClr val="4D4D4D"/>
              </a:solidFill>
              <a:latin typeface="Lucida Sans" panose="020B0602040502020204" pitchFamily="34" charset="0"/>
            </a:endParaRPr>
          </a:p>
          <a:p>
            <a:pPr marL="0" indent="0" eaLnBrk="1" hangingPunct="1">
              <a:buFont typeface="Arial" panose="020B0604020202020204" pitchFamily="34" charset="0"/>
              <a:buNone/>
            </a:pPr>
            <a:r>
              <a:rPr lang="en-US" altLang="nl-BE" sz="2000" dirty="0">
                <a:solidFill>
                  <a:srgbClr val="C00000"/>
                </a:solidFill>
              </a:rPr>
              <a:t>-…</a:t>
            </a:r>
          </a:p>
          <a:p>
            <a:pPr marL="0" indent="0" eaLnBrk="1" hangingPunct="1">
              <a:buFont typeface="Arial" panose="020B0604020202020204" pitchFamily="34" charset="0"/>
              <a:buNone/>
            </a:pPr>
            <a:r>
              <a:rPr lang="en-US" altLang="nl-BE" sz="2000" dirty="0">
                <a:solidFill>
                  <a:srgbClr val="4D4D4D"/>
                </a:solidFill>
              </a:rPr>
              <a:t>(Keygnaert et al </a:t>
            </a:r>
            <a:r>
              <a:rPr lang="en-US" altLang="nl-BE" sz="2000" dirty="0" err="1">
                <a:solidFill>
                  <a:srgbClr val="4D4D4D"/>
                </a:solidFill>
              </a:rPr>
              <a:t>Handboek</a:t>
            </a:r>
            <a:r>
              <a:rPr lang="en-US" altLang="nl-BE" sz="2000" dirty="0">
                <a:solidFill>
                  <a:srgbClr val="4D4D4D"/>
                </a:solidFill>
              </a:rPr>
              <a:t> </a:t>
            </a:r>
            <a:r>
              <a:rPr lang="en-US" altLang="nl-BE" sz="2000" dirty="0" err="1">
                <a:solidFill>
                  <a:srgbClr val="4D4D4D"/>
                </a:solidFill>
              </a:rPr>
              <a:t>Seksuologie</a:t>
            </a:r>
            <a:r>
              <a:rPr lang="en-US" altLang="nl-BE" sz="2000" dirty="0">
                <a:solidFill>
                  <a:srgbClr val="4D4D4D"/>
                </a:solidFill>
              </a:rPr>
              <a:t> 2018)</a:t>
            </a:r>
          </a:p>
        </p:txBody>
      </p:sp>
      <p:pic>
        <p:nvPicPr>
          <p:cNvPr id="26628"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683568" y="6356350"/>
            <a:ext cx="7200799"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3" name="Picture 2">
            <a:extLst>
              <a:ext uri="{FF2B5EF4-FFF2-40B4-BE49-F238E27FC236}">
                <a16:creationId xmlns:a16="http://schemas.microsoft.com/office/drawing/2014/main" id="{94FFD4B4-9629-4BAD-8D23-C907637550A1}"/>
              </a:ext>
            </a:extLst>
          </p:cNvPr>
          <p:cNvPicPr>
            <a:picLocks noChangeAspect="1"/>
          </p:cNvPicPr>
          <p:nvPr/>
        </p:nvPicPr>
        <p:blipFill>
          <a:blip r:embed="rId4"/>
          <a:stretch>
            <a:fillRect/>
          </a:stretch>
        </p:blipFill>
        <p:spPr>
          <a:xfrm>
            <a:off x="-3339" y="6208713"/>
            <a:ext cx="787802" cy="649287"/>
          </a:xfrm>
          <a:prstGeom prst="rect">
            <a:avLst/>
          </a:prstGeom>
        </p:spPr>
      </p:pic>
    </p:spTree>
    <p:extLst>
      <p:ext uri="{BB962C8B-B14F-4D97-AF65-F5344CB8AC3E}">
        <p14:creationId xmlns:p14="http://schemas.microsoft.com/office/powerpoint/2010/main" val="166888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1A866F60-8BF4-DC45-BAA8-87926AF69318}"/>
              </a:ext>
            </a:extLst>
          </p:cNvPr>
          <p:cNvSpPr txBox="1"/>
          <p:nvPr/>
        </p:nvSpPr>
        <p:spPr>
          <a:xfrm>
            <a:off x="755576" y="54163"/>
            <a:ext cx="7894835" cy="738664"/>
          </a:xfrm>
          <a:prstGeom prst="rect">
            <a:avLst/>
          </a:prstGeom>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UN-MENAMAIS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studie</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16-69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jarigen</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algemeen</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enkel</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7%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zocht</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formele</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hulp</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4%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diende</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klacht</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in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bij</a:t>
            </a:r>
            <a:r>
              <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4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politie</a:t>
            </a:r>
            <a:endParaRPr kumimoji="0" lang="en-GB"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endParaRPr>
          </a:p>
        </p:txBody>
      </p:sp>
      <p:sp>
        <p:nvSpPr>
          <p:cNvPr id="8" name="Content Placeholder 7">
            <a:extLst>
              <a:ext uri="{FF2B5EF4-FFF2-40B4-BE49-F238E27FC236}">
                <a16:creationId xmlns:a16="http://schemas.microsoft.com/office/drawing/2014/main" id="{CD90EC7A-1ACB-4BD9-A3C8-33AE2E20C90F}"/>
              </a:ext>
            </a:extLst>
          </p:cNvPr>
          <p:cNvSpPr>
            <a:spLocks noGrp="1"/>
          </p:cNvSpPr>
          <p:nvPr>
            <p:ph idx="1"/>
          </p:nvPr>
        </p:nvSpPr>
        <p:spPr>
          <a:xfrm>
            <a:off x="642938" y="1637793"/>
            <a:ext cx="8343618" cy="3888432"/>
          </a:xfrm>
        </p:spPr>
        <p:txBody>
          <a:bodyPr>
            <a:normAutofit/>
          </a:bodyPr>
          <a:lstStyle/>
          <a:p>
            <a:pPr marL="57152" indent="0">
              <a:buNone/>
            </a:pPr>
            <a:r>
              <a:rPr lang="en-US" sz="1800" dirty="0" err="1">
                <a:solidFill>
                  <a:srgbClr val="C00000"/>
                </a:solidFill>
                <a:latin typeface="Arial" panose="020B0604020202020204" pitchFamily="34" charset="0"/>
                <a:cs typeface="Arial" panose="020B0604020202020204" pitchFamily="34" charset="0"/>
              </a:rPr>
              <a:t>Onthulling</a:t>
            </a:r>
            <a:r>
              <a:rPr lang="en-US" sz="1800" dirty="0">
                <a:solidFill>
                  <a:srgbClr val="C00000"/>
                </a:solidFill>
                <a:latin typeface="Arial" panose="020B0604020202020204" pitchFamily="34" charset="0"/>
                <a:cs typeface="Arial" panose="020B0604020202020204" pitchFamily="34" charset="0"/>
              </a:rPr>
              <a:t> in eigen </a:t>
            </a:r>
            <a:r>
              <a:rPr lang="en-US" sz="1800" dirty="0" err="1">
                <a:solidFill>
                  <a:srgbClr val="C00000"/>
                </a:solidFill>
                <a:latin typeface="Arial" panose="020B0604020202020204" pitchFamily="34" charset="0"/>
                <a:cs typeface="Arial" panose="020B0604020202020204" pitchFamily="34" charset="0"/>
              </a:rPr>
              <a:t>netwerk</a:t>
            </a:r>
            <a:endParaRPr lang="en-US" sz="1800" dirty="0">
              <a:solidFill>
                <a:srgbClr val="C00000"/>
              </a:solidFill>
              <a:latin typeface="Arial" panose="020B0604020202020204" pitchFamily="34" charset="0"/>
              <a:cs typeface="Arial" panose="020B0604020202020204" pitchFamily="34" charset="0"/>
            </a:endParaRPr>
          </a:p>
          <a:p>
            <a:pPr marL="57152" indent="0">
              <a:buNone/>
            </a:pPr>
            <a:r>
              <a:rPr lang="en-US" sz="1500" dirty="0" err="1">
                <a:solidFill>
                  <a:schemeClr val="tx1">
                    <a:lumMod val="65000"/>
                    <a:lumOff val="35000"/>
                  </a:schemeClr>
                </a:solidFill>
                <a:latin typeface="Arial" panose="020B0604020202020204" pitchFamily="34" charset="0"/>
                <a:cs typeface="Arial" panose="020B0604020202020204" pitchFamily="34" charset="0"/>
              </a:rPr>
              <a:t>Een</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derde</a:t>
            </a:r>
            <a:r>
              <a:rPr lang="en-US" sz="1500" dirty="0">
                <a:solidFill>
                  <a:schemeClr val="tx1">
                    <a:lumMod val="65000"/>
                    <a:lumOff val="35000"/>
                  </a:schemeClr>
                </a:solidFill>
                <a:latin typeface="Arial" panose="020B0604020202020204" pitchFamily="34" charset="0"/>
                <a:cs typeface="Arial" panose="020B0604020202020204" pitchFamily="34" charset="0"/>
              </a:rPr>
              <a:t> van de </a:t>
            </a:r>
            <a:r>
              <a:rPr lang="en-US" sz="1500" dirty="0" err="1">
                <a:solidFill>
                  <a:schemeClr val="tx1">
                    <a:lumMod val="65000"/>
                    <a:lumOff val="35000"/>
                  </a:schemeClr>
                </a:solidFill>
                <a:latin typeface="Arial" panose="020B0604020202020204" pitchFamily="34" charset="0"/>
                <a:cs typeface="Arial" panose="020B0604020202020204" pitchFamily="34" charset="0"/>
              </a:rPr>
              <a:t>vrouwen</a:t>
            </a:r>
            <a:r>
              <a:rPr lang="en-US" sz="1500" dirty="0">
                <a:solidFill>
                  <a:schemeClr val="tx1">
                    <a:lumMod val="65000"/>
                    <a:lumOff val="35000"/>
                  </a:schemeClr>
                </a:solidFill>
                <a:latin typeface="Arial" panose="020B0604020202020204" pitchFamily="34" charset="0"/>
                <a:cs typeface="Arial" panose="020B0604020202020204" pitchFamily="34" charset="0"/>
              </a:rPr>
              <a:t> (35%) en de </a:t>
            </a:r>
            <a:r>
              <a:rPr lang="en-US" sz="1500" dirty="0" err="1">
                <a:solidFill>
                  <a:schemeClr val="tx1">
                    <a:lumMod val="65000"/>
                    <a:lumOff val="35000"/>
                  </a:schemeClr>
                </a:solidFill>
                <a:latin typeface="Arial" panose="020B0604020202020204" pitchFamily="34" charset="0"/>
                <a:cs typeface="Arial" panose="020B0604020202020204" pitchFamily="34" charset="0"/>
              </a:rPr>
              <a:t>helft</a:t>
            </a:r>
            <a:r>
              <a:rPr lang="en-US" sz="1500" dirty="0">
                <a:solidFill>
                  <a:schemeClr val="tx1">
                    <a:lumMod val="65000"/>
                    <a:lumOff val="35000"/>
                  </a:schemeClr>
                </a:solidFill>
                <a:latin typeface="Arial" panose="020B0604020202020204" pitchFamily="34" charset="0"/>
                <a:cs typeface="Arial" panose="020B0604020202020204" pitchFamily="34" charset="0"/>
              </a:rPr>
              <a:t> van de </a:t>
            </a:r>
            <a:r>
              <a:rPr lang="en-US" sz="1500" dirty="0" err="1">
                <a:solidFill>
                  <a:schemeClr val="tx1">
                    <a:lumMod val="65000"/>
                    <a:lumOff val="35000"/>
                  </a:schemeClr>
                </a:solidFill>
                <a:latin typeface="Arial" panose="020B0604020202020204" pitchFamily="34" charset="0"/>
                <a:cs typeface="Arial" panose="020B0604020202020204" pitchFamily="34" charset="0"/>
              </a:rPr>
              <a:t>mannen</a:t>
            </a:r>
            <a:r>
              <a:rPr lang="en-US" sz="1500" dirty="0">
                <a:solidFill>
                  <a:schemeClr val="tx1">
                    <a:lumMod val="65000"/>
                    <a:lumOff val="35000"/>
                  </a:schemeClr>
                </a:solidFill>
                <a:latin typeface="Arial" panose="020B0604020202020204" pitchFamily="34" charset="0"/>
                <a:cs typeface="Arial" panose="020B0604020202020204" pitchFamily="34" charset="0"/>
              </a:rPr>
              <a:t> (50%) </a:t>
            </a:r>
            <a:r>
              <a:rPr lang="en-US" sz="1500" dirty="0" err="1">
                <a:solidFill>
                  <a:schemeClr val="tx1">
                    <a:lumMod val="65000"/>
                    <a:lumOff val="35000"/>
                  </a:schemeClr>
                </a:solidFill>
                <a:latin typeface="Arial" panose="020B0604020202020204" pitchFamily="34" charset="0"/>
                <a:cs typeface="Arial" panose="020B0604020202020204" pitchFamily="34" charset="0"/>
              </a:rPr>
              <a:t>heeft</a:t>
            </a:r>
            <a:r>
              <a:rPr lang="en-US" sz="1500" dirty="0">
                <a:solidFill>
                  <a:schemeClr val="tx1">
                    <a:lumMod val="65000"/>
                    <a:lumOff val="35000"/>
                  </a:schemeClr>
                </a:solidFill>
                <a:latin typeface="Arial" panose="020B0604020202020204" pitchFamily="34" charset="0"/>
                <a:cs typeface="Arial" panose="020B0604020202020204" pitchFamily="34" charset="0"/>
              </a:rPr>
              <a:t> het </a:t>
            </a:r>
            <a:r>
              <a:rPr lang="en-US" sz="1500" dirty="0" err="1">
                <a:solidFill>
                  <a:schemeClr val="tx1">
                    <a:lumMod val="65000"/>
                    <a:lumOff val="35000"/>
                  </a:schemeClr>
                </a:solidFill>
                <a:latin typeface="Arial" panose="020B0604020202020204" pitchFamily="34" charset="0"/>
                <a:cs typeface="Arial" panose="020B0604020202020204" pitchFamily="34" charset="0"/>
              </a:rPr>
              <a:t>nog</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aan</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niemand</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verteld</a:t>
            </a:r>
            <a:r>
              <a:rPr lang="en-US" sz="1500" dirty="0">
                <a:solidFill>
                  <a:schemeClr val="tx1">
                    <a:lumMod val="65000"/>
                    <a:lumOff val="35000"/>
                  </a:schemeClr>
                </a:solidFill>
                <a:latin typeface="Arial" panose="020B0604020202020204" pitchFamily="34" charset="0"/>
                <a:cs typeface="Arial" panose="020B0604020202020204" pitchFamily="34" charset="0"/>
              </a:rPr>
              <a:t>. </a:t>
            </a:r>
          </a:p>
          <a:p>
            <a:pPr marL="57152" indent="0">
              <a:buNone/>
            </a:pPr>
            <a:endParaRPr lang="en-US" sz="1500" dirty="0">
              <a:solidFill>
                <a:schemeClr val="tx1">
                  <a:lumMod val="50000"/>
                  <a:lumOff val="50000"/>
                </a:schemeClr>
              </a:solidFill>
              <a:latin typeface="Arial" panose="020B0604020202020204" pitchFamily="34" charset="0"/>
              <a:cs typeface="Arial" panose="020B0604020202020204" pitchFamily="34" charset="0"/>
            </a:endParaRPr>
          </a:p>
          <a:p>
            <a:pPr marL="57152" indent="0">
              <a:buNone/>
            </a:pPr>
            <a:r>
              <a:rPr lang="en-US" sz="1800" dirty="0" err="1">
                <a:solidFill>
                  <a:srgbClr val="C00000"/>
                </a:solidFill>
                <a:latin typeface="Arial" panose="020B0604020202020204" pitchFamily="34" charset="0"/>
                <a:cs typeface="Arial" panose="020B0604020202020204" pitchFamily="34" charset="0"/>
              </a:rPr>
              <a:t>Formele</a:t>
            </a:r>
            <a:r>
              <a:rPr lang="en-US" sz="1800" dirty="0">
                <a:solidFill>
                  <a:srgbClr val="C00000"/>
                </a:solidFill>
                <a:latin typeface="Arial" panose="020B0604020202020204" pitchFamily="34" charset="0"/>
                <a:cs typeface="Arial" panose="020B0604020202020204" pitchFamily="34" charset="0"/>
              </a:rPr>
              <a:t> </a:t>
            </a:r>
            <a:r>
              <a:rPr lang="en-US" sz="1800" dirty="0" err="1">
                <a:solidFill>
                  <a:srgbClr val="C00000"/>
                </a:solidFill>
                <a:latin typeface="Arial" panose="020B0604020202020204" pitchFamily="34" charset="0"/>
                <a:cs typeface="Arial" panose="020B0604020202020204" pitchFamily="34" charset="0"/>
              </a:rPr>
              <a:t>hulp</a:t>
            </a:r>
            <a:r>
              <a:rPr lang="en-US" sz="1800" dirty="0">
                <a:solidFill>
                  <a:srgbClr val="C00000"/>
                </a:solidFill>
                <a:latin typeface="Arial" panose="020B0604020202020204" pitchFamily="34" charset="0"/>
                <a:cs typeface="Arial" panose="020B0604020202020204" pitchFamily="34" charset="0"/>
              </a:rPr>
              <a:t> </a:t>
            </a:r>
          </a:p>
          <a:p>
            <a:pPr marL="57152" indent="0">
              <a:spcAft>
                <a:spcPts val="900"/>
              </a:spcAft>
              <a:buNone/>
            </a:pPr>
            <a:r>
              <a:rPr lang="en-US" sz="1500" dirty="0">
                <a:solidFill>
                  <a:schemeClr val="tx1">
                    <a:lumMod val="65000"/>
                    <a:lumOff val="35000"/>
                  </a:schemeClr>
                </a:solidFill>
                <a:latin typeface="Arial" panose="020B0604020202020204" pitchFamily="34" charset="0"/>
                <a:cs typeface="Arial" panose="020B0604020202020204" pitchFamily="34" charset="0"/>
              </a:rPr>
              <a:t>8% van de </a:t>
            </a:r>
            <a:r>
              <a:rPr lang="en-US" sz="1500" dirty="0" err="1">
                <a:solidFill>
                  <a:schemeClr val="tx1">
                    <a:lumMod val="65000"/>
                    <a:lumOff val="35000"/>
                  </a:schemeClr>
                </a:solidFill>
                <a:latin typeface="Arial" panose="020B0604020202020204" pitchFamily="34" charset="0"/>
                <a:cs typeface="Arial" panose="020B0604020202020204" pitchFamily="34" charset="0"/>
              </a:rPr>
              <a:t>vrouwen</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zocht</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formele</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hulp</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meestal</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bij</a:t>
            </a:r>
            <a:r>
              <a:rPr lang="en-US" sz="1500" dirty="0">
                <a:solidFill>
                  <a:schemeClr val="tx1">
                    <a:lumMod val="65000"/>
                    <a:lumOff val="35000"/>
                  </a:schemeClr>
                </a:solidFill>
                <a:latin typeface="Arial" panose="020B0604020202020204" pitchFamily="34" charset="0"/>
                <a:cs typeface="Arial" panose="020B0604020202020204" pitchFamily="34" charset="0"/>
              </a:rPr>
              <a:t> professional in </a:t>
            </a:r>
            <a:r>
              <a:rPr lang="en-US" sz="1500" dirty="0" err="1">
                <a:solidFill>
                  <a:schemeClr val="tx1">
                    <a:lumMod val="65000"/>
                    <a:lumOff val="35000"/>
                  </a:schemeClr>
                </a:solidFill>
                <a:latin typeface="Arial" panose="020B0604020202020204" pitchFamily="34" charset="0"/>
                <a:cs typeface="Arial" panose="020B0604020202020204" pitchFamily="34" charset="0"/>
              </a:rPr>
              <a:t>geestelijke</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gezondheidszorg</a:t>
            </a:r>
            <a:r>
              <a:rPr lang="en-US" sz="1500" dirty="0">
                <a:solidFill>
                  <a:schemeClr val="tx1">
                    <a:lumMod val="65000"/>
                    <a:lumOff val="35000"/>
                  </a:schemeClr>
                </a:solidFill>
                <a:latin typeface="Arial" panose="020B0604020202020204" pitchFamily="34" charset="0"/>
                <a:cs typeface="Arial" panose="020B0604020202020204" pitchFamily="34" charset="0"/>
              </a:rPr>
              <a:t>, 5% van de </a:t>
            </a:r>
            <a:r>
              <a:rPr lang="en-US" sz="1500" dirty="0" err="1">
                <a:solidFill>
                  <a:schemeClr val="tx1">
                    <a:lumMod val="65000"/>
                    <a:lumOff val="35000"/>
                  </a:schemeClr>
                </a:solidFill>
                <a:latin typeface="Arial" panose="020B0604020202020204" pitchFamily="34" charset="0"/>
                <a:cs typeface="Arial" panose="020B0604020202020204" pitchFamily="34" charset="0"/>
              </a:rPr>
              <a:t>mannen</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bij</a:t>
            </a:r>
            <a:r>
              <a:rPr lang="en-US" sz="1500" dirty="0">
                <a:solidFill>
                  <a:schemeClr val="tx1">
                    <a:lumMod val="65000"/>
                    <a:lumOff val="35000"/>
                  </a:schemeClr>
                </a:solidFill>
                <a:latin typeface="Arial" panose="020B0604020202020204" pitchFamily="34" charset="0"/>
                <a:cs typeface="Arial" panose="020B0604020202020204" pitchFamily="34" charset="0"/>
              </a:rPr>
              <a:t> hen </a:t>
            </a:r>
            <a:r>
              <a:rPr lang="en-US" sz="1500" dirty="0" err="1">
                <a:solidFill>
                  <a:schemeClr val="tx1">
                    <a:lumMod val="65000"/>
                    <a:lumOff val="35000"/>
                  </a:schemeClr>
                </a:solidFill>
                <a:latin typeface="Arial" panose="020B0604020202020204" pitchFamily="34" charset="0"/>
                <a:cs typeface="Arial" panose="020B0604020202020204" pitchFamily="34" charset="0"/>
              </a:rPr>
              <a:t>variabel</a:t>
            </a:r>
            <a:endParaRPr lang="en-US" sz="1500" dirty="0">
              <a:solidFill>
                <a:schemeClr val="tx1">
                  <a:lumMod val="65000"/>
                  <a:lumOff val="35000"/>
                </a:schemeClr>
              </a:solidFill>
              <a:latin typeface="Arial" panose="020B0604020202020204" pitchFamily="34" charset="0"/>
              <a:cs typeface="Arial" panose="020B0604020202020204" pitchFamily="34" charset="0"/>
            </a:endParaRPr>
          </a:p>
          <a:p>
            <a:pPr marL="57152" indent="0">
              <a:buNone/>
            </a:pPr>
            <a:r>
              <a:rPr lang="en-US" sz="1800" dirty="0" err="1">
                <a:solidFill>
                  <a:srgbClr val="C00000"/>
                </a:solidFill>
                <a:latin typeface="Arial" panose="020B0604020202020204" pitchFamily="34" charset="0"/>
                <a:cs typeface="Arial" panose="020B0604020202020204" pitchFamily="34" charset="0"/>
              </a:rPr>
              <a:t>Politie</a:t>
            </a:r>
            <a:endParaRPr lang="en-US" sz="1800" dirty="0">
              <a:solidFill>
                <a:srgbClr val="C00000"/>
              </a:solidFill>
              <a:latin typeface="Arial" panose="020B0604020202020204" pitchFamily="34" charset="0"/>
              <a:cs typeface="Arial" panose="020B0604020202020204" pitchFamily="34" charset="0"/>
            </a:endParaRPr>
          </a:p>
          <a:p>
            <a:pPr marL="57152" indent="0">
              <a:buNone/>
            </a:pPr>
            <a:r>
              <a:rPr lang="en-US" sz="1500" dirty="0">
                <a:solidFill>
                  <a:schemeClr val="tx1">
                    <a:lumMod val="65000"/>
                    <a:lumOff val="35000"/>
                  </a:schemeClr>
                </a:solidFill>
                <a:latin typeface="Arial" panose="020B0604020202020204" pitchFamily="34" charset="0"/>
                <a:cs typeface="Arial" panose="020B0604020202020204" pitchFamily="34" charset="0"/>
              </a:rPr>
              <a:t>5% van de </a:t>
            </a:r>
            <a:r>
              <a:rPr lang="en-US" sz="1500" dirty="0" err="1">
                <a:solidFill>
                  <a:schemeClr val="tx1">
                    <a:lumMod val="65000"/>
                    <a:lumOff val="35000"/>
                  </a:schemeClr>
                </a:solidFill>
                <a:latin typeface="Arial" panose="020B0604020202020204" pitchFamily="34" charset="0"/>
                <a:cs typeface="Arial" panose="020B0604020202020204" pitchFamily="34" charset="0"/>
              </a:rPr>
              <a:t>vrouwelijke</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slachtoffers</a:t>
            </a:r>
            <a:r>
              <a:rPr lang="en-US" sz="1500" dirty="0">
                <a:solidFill>
                  <a:schemeClr val="tx1">
                    <a:lumMod val="65000"/>
                    <a:lumOff val="35000"/>
                  </a:schemeClr>
                </a:solidFill>
                <a:latin typeface="Arial" panose="020B0604020202020204" pitchFamily="34" charset="0"/>
                <a:cs typeface="Arial" panose="020B0604020202020204" pitchFamily="34" charset="0"/>
              </a:rPr>
              <a:t> en 2% van </a:t>
            </a:r>
            <a:r>
              <a:rPr lang="en-US" sz="1500" dirty="0" err="1">
                <a:solidFill>
                  <a:schemeClr val="tx1">
                    <a:lumMod val="65000"/>
                    <a:lumOff val="35000"/>
                  </a:schemeClr>
                </a:solidFill>
                <a:latin typeface="Arial" panose="020B0604020202020204" pitchFamily="34" charset="0"/>
                <a:cs typeface="Arial" panose="020B0604020202020204" pitchFamily="34" charset="0"/>
              </a:rPr>
              <a:t>mannelijke</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slachtoffers</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legde</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klacht</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neer</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dirty="0" err="1">
                <a:solidFill>
                  <a:schemeClr val="tx1">
                    <a:lumMod val="65000"/>
                    <a:lumOff val="35000"/>
                  </a:schemeClr>
                </a:solidFill>
                <a:latin typeface="Arial" panose="020B0604020202020204" pitchFamily="34" charset="0"/>
                <a:cs typeface="Arial" panose="020B0604020202020204" pitchFamily="34" charset="0"/>
              </a:rPr>
              <a:t>bij</a:t>
            </a:r>
            <a:r>
              <a:rPr lang="en-US" sz="1500" dirty="0">
                <a:solidFill>
                  <a:schemeClr val="tx1">
                    <a:lumMod val="65000"/>
                    <a:lumOff val="35000"/>
                  </a:schemeClr>
                </a:solidFill>
                <a:latin typeface="Arial" panose="020B0604020202020204" pitchFamily="34" charset="0"/>
                <a:cs typeface="Arial" panose="020B0604020202020204" pitchFamily="34" charset="0"/>
              </a:rPr>
              <a:t> de </a:t>
            </a:r>
            <a:r>
              <a:rPr lang="en-US" sz="1500" dirty="0" err="1">
                <a:solidFill>
                  <a:schemeClr val="tx1">
                    <a:lumMod val="65000"/>
                    <a:lumOff val="35000"/>
                  </a:schemeClr>
                </a:solidFill>
                <a:latin typeface="Arial" panose="020B0604020202020204" pitchFamily="34" charset="0"/>
                <a:cs typeface="Arial" panose="020B0604020202020204" pitchFamily="34" charset="0"/>
              </a:rPr>
              <a:t>politie</a:t>
            </a:r>
            <a:r>
              <a:rPr lang="en-US" sz="15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9" name="Footer Placeholder 10">
            <a:extLst>
              <a:ext uri="{FF2B5EF4-FFF2-40B4-BE49-F238E27FC236}">
                <a16:creationId xmlns:a16="http://schemas.microsoft.com/office/drawing/2014/main" id="{7FB14963-4787-4C93-9963-8182F4959E94}"/>
              </a:ext>
            </a:extLst>
          </p:cNvPr>
          <p:cNvSpPr>
            <a:spLocks noGrp="1"/>
          </p:cNvSpPr>
          <p:nvPr>
            <p:ph type="ftr" sz="quarter" idx="11"/>
          </p:nvPr>
        </p:nvSpPr>
        <p:spPr>
          <a:xfrm>
            <a:off x="2627784" y="6165304"/>
            <a:ext cx="4464496" cy="504056"/>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BE" sz="825"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rPr>
              <a:t>Hulpzoekgedrag en onthulling na SGOG- Keygnaert I- VLIR LNE- 19062023</a:t>
            </a:r>
            <a:endParaRPr kumimoji="0"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endParaRPr>
          </a:p>
        </p:txBody>
      </p:sp>
      <p:pic>
        <p:nvPicPr>
          <p:cNvPr id="6" name="Picture 4" descr="Z:\Users\ines\Daph007\prevention tools\logos\ICRH-UGent\ICRHLogo.png">
            <a:extLst>
              <a:ext uri="{FF2B5EF4-FFF2-40B4-BE49-F238E27FC236}">
                <a16:creationId xmlns:a16="http://schemas.microsoft.com/office/drawing/2014/main" id="{EAE6EE1F-57DB-4484-9855-40D6D89512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B36F160-336F-4861-A179-469C10C479A6}"/>
              </a:ext>
            </a:extLst>
          </p:cNvPr>
          <p:cNvSpPr txBox="1"/>
          <p:nvPr/>
        </p:nvSpPr>
        <p:spPr>
          <a:xfrm>
            <a:off x="5148064" y="1320050"/>
            <a:ext cx="474293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200" b="0" i="0" u="none" strike="noStrike" kern="1200" cap="none" spc="0" normalizeH="0" baseline="0" noProof="0" dirty="0">
                <a:ln>
                  <a:noFill/>
                </a:ln>
                <a:solidFill>
                  <a:srgbClr val="C00000"/>
                </a:solidFill>
                <a:effectLst/>
                <a:uLnTx/>
                <a:uFillTx/>
                <a:latin typeface="Lucida Sans Unicode" pitchFamily="34" charset="0"/>
                <a:ea typeface="MS PGothic" pitchFamily="34" charset="-128"/>
                <a:cs typeface="+mn-cs"/>
              </a:rPr>
              <a:t>SG België UN-MENAMAIS (Keygnaert et al 2021) </a:t>
            </a:r>
          </a:p>
        </p:txBody>
      </p:sp>
      <p:pic>
        <p:nvPicPr>
          <p:cNvPr id="11" name="Afbeelding 7">
            <a:extLst>
              <a:ext uri="{FF2B5EF4-FFF2-40B4-BE49-F238E27FC236}">
                <a16:creationId xmlns:a16="http://schemas.microsoft.com/office/drawing/2014/main" id="{41B43205-0CED-458E-92FE-DB4DE5B3A743}"/>
              </a:ext>
            </a:extLst>
          </p:cNvPr>
          <p:cNvPicPr>
            <a:picLocks noChangeAspect="1"/>
          </p:cNvPicPr>
          <p:nvPr/>
        </p:nvPicPr>
        <p:blipFill>
          <a:blip r:embed="rId4"/>
          <a:stretch>
            <a:fillRect/>
          </a:stretch>
        </p:blipFill>
        <p:spPr>
          <a:xfrm>
            <a:off x="37495" y="5965154"/>
            <a:ext cx="1031065" cy="848419"/>
          </a:xfrm>
          <a:prstGeom prst="rect">
            <a:avLst/>
          </a:prstGeom>
        </p:spPr>
      </p:pic>
    </p:spTree>
    <p:extLst>
      <p:ext uri="{BB962C8B-B14F-4D97-AF65-F5344CB8AC3E}">
        <p14:creationId xmlns:p14="http://schemas.microsoft.com/office/powerpoint/2010/main" val="286700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11188" y="0"/>
            <a:ext cx="8281292" cy="765175"/>
          </a:xfrm>
        </p:spPr>
        <p:txBody>
          <a:bodyPr/>
          <a:lstStyle/>
          <a:p>
            <a:pPr algn="l" eaLnBrk="1" hangingPunct="1"/>
            <a:r>
              <a:rPr lang="en-GB" sz="2800" dirty="0">
                <a:solidFill>
                  <a:srgbClr val="20608F"/>
                </a:solidFill>
              </a:rPr>
              <a:t>Het </a:t>
            </a:r>
            <a:r>
              <a:rPr lang="en-GB" sz="2800" dirty="0" err="1">
                <a:solidFill>
                  <a:srgbClr val="20608F"/>
                </a:solidFill>
              </a:rPr>
              <a:t>ideale</a:t>
            </a:r>
            <a:r>
              <a:rPr lang="en-GB" sz="2800" dirty="0">
                <a:solidFill>
                  <a:srgbClr val="20608F"/>
                </a:solidFill>
              </a:rPr>
              <a:t> </a:t>
            </a:r>
            <a:r>
              <a:rPr lang="en-GB" sz="2800" dirty="0" err="1">
                <a:solidFill>
                  <a:srgbClr val="20608F"/>
                </a:solidFill>
              </a:rPr>
              <a:t>slachtoffer</a:t>
            </a:r>
            <a:r>
              <a:rPr lang="en-GB" sz="2800" dirty="0">
                <a:solidFill>
                  <a:srgbClr val="20608F"/>
                </a:solidFill>
              </a:rPr>
              <a:t> = </a:t>
            </a:r>
            <a:r>
              <a:rPr lang="en-GB" sz="2800" dirty="0" err="1">
                <a:solidFill>
                  <a:srgbClr val="20608F"/>
                </a:solidFill>
              </a:rPr>
              <a:t>verkrachtingsmythe</a:t>
            </a:r>
            <a:endParaRPr lang="en-GB" sz="2800" dirty="0">
              <a:solidFill>
                <a:srgbClr val="20608F"/>
              </a:solidFill>
            </a:endParaRPr>
          </a:p>
        </p:txBody>
      </p:sp>
      <p:sp>
        <p:nvSpPr>
          <p:cNvPr id="116739" name="Rectangle 3"/>
          <p:cNvSpPr>
            <a:spLocks noGrp="1" noChangeArrowheads="1"/>
          </p:cNvSpPr>
          <p:nvPr>
            <p:ph type="body" idx="4294967295"/>
          </p:nvPr>
        </p:nvSpPr>
        <p:spPr>
          <a:xfrm>
            <a:off x="2698896" y="1005720"/>
            <a:ext cx="6434162" cy="4741516"/>
          </a:xfrm>
        </p:spPr>
        <p:txBody>
          <a:bodyPr/>
          <a:lstStyle/>
          <a:p>
            <a:pPr marL="179388" indent="0">
              <a:lnSpc>
                <a:spcPct val="150000"/>
              </a:lnSpc>
              <a:buNone/>
            </a:pPr>
            <a:r>
              <a:rPr lang="en-US" sz="2000" dirty="0" err="1">
                <a:solidFill>
                  <a:srgbClr val="C00000"/>
                </a:solidFill>
              </a:rPr>
              <a:t>Deze</a:t>
            </a:r>
            <a:r>
              <a:rPr lang="en-US" sz="2000" dirty="0">
                <a:solidFill>
                  <a:srgbClr val="C00000"/>
                </a:solidFill>
              </a:rPr>
              <a:t> </a:t>
            </a:r>
            <a:r>
              <a:rPr lang="en-US" sz="2000" dirty="0" err="1">
                <a:solidFill>
                  <a:srgbClr val="C00000"/>
                </a:solidFill>
              </a:rPr>
              <a:t>theorie</a:t>
            </a:r>
            <a:r>
              <a:rPr lang="en-US" sz="2000" dirty="0">
                <a:solidFill>
                  <a:srgbClr val="C00000"/>
                </a:solidFill>
              </a:rPr>
              <a:t> </a:t>
            </a:r>
            <a:r>
              <a:rPr lang="en-US" sz="2000" dirty="0" err="1">
                <a:solidFill>
                  <a:srgbClr val="C00000"/>
                </a:solidFill>
              </a:rPr>
              <a:t>heeft</a:t>
            </a:r>
            <a:r>
              <a:rPr lang="en-US" sz="2000" dirty="0">
                <a:solidFill>
                  <a:srgbClr val="C00000"/>
                </a:solidFill>
              </a:rPr>
              <a:t> </a:t>
            </a:r>
            <a:r>
              <a:rPr lang="en-US" sz="2000" dirty="0" err="1">
                <a:solidFill>
                  <a:srgbClr val="C00000"/>
                </a:solidFill>
              </a:rPr>
              <a:t>grote</a:t>
            </a:r>
            <a:r>
              <a:rPr lang="en-US" sz="2000" dirty="0">
                <a:solidFill>
                  <a:srgbClr val="C00000"/>
                </a:solidFill>
              </a:rPr>
              <a:t> impact op </a:t>
            </a:r>
            <a:r>
              <a:rPr lang="en-US" sz="2000" dirty="0" err="1">
                <a:solidFill>
                  <a:srgbClr val="C00000"/>
                </a:solidFill>
              </a:rPr>
              <a:t>beleid</a:t>
            </a:r>
            <a:r>
              <a:rPr lang="en-US" sz="2000" dirty="0">
                <a:solidFill>
                  <a:srgbClr val="C00000"/>
                </a:solidFill>
              </a:rPr>
              <a:t>, </a:t>
            </a:r>
            <a:r>
              <a:rPr lang="en-US" sz="2000" dirty="0" err="1">
                <a:solidFill>
                  <a:srgbClr val="C00000"/>
                </a:solidFill>
              </a:rPr>
              <a:t>onderzoek</a:t>
            </a:r>
            <a:r>
              <a:rPr lang="en-US" sz="2000" dirty="0">
                <a:solidFill>
                  <a:srgbClr val="C00000"/>
                </a:solidFill>
              </a:rPr>
              <a:t>, </a:t>
            </a:r>
            <a:r>
              <a:rPr lang="en-US" sz="2000" dirty="0" err="1">
                <a:solidFill>
                  <a:srgbClr val="C00000"/>
                </a:solidFill>
              </a:rPr>
              <a:t>politie</a:t>
            </a:r>
            <a:r>
              <a:rPr lang="en-US" sz="2000" dirty="0">
                <a:solidFill>
                  <a:srgbClr val="C00000"/>
                </a:solidFill>
              </a:rPr>
              <a:t>, </a:t>
            </a:r>
            <a:r>
              <a:rPr lang="en-US" sz="2000" dirty="0" err="1">
                <a:solidFill>
                  <a:srgbClr val="C00000"/>
                </a:solidFill>
              </a:rPr>
              <a:t>justitie</a:t>
            </a:r>
            <a:r>
              <a:rPr lang="en-US" sz="2000" dirty="0">
                <a:solidFill>
                  <a:srgbClr val="C00000"/>
                </a:solidFill>
              </a:rPr>
              <a:t>, </a:t>
            </a:r>
            <a:r>
              <a:rPr lang="en-US" sz="2000" dirty="0" err="1">
                <a:solidFill>
                  <a:srgbClr val="C00000"/>
                </a:solidFill>
              </a:rPr>
              <a:t>zorgverlening</a:t>
            </a:r>
            <a:r>
              <a:rPr lang="en-US" sz="2000" dirty="0">
                <a:solidFill>
                  <a:srgbClr val="C00000"/>
                </a:solidFill>
              </a:rPr>
              <a:t> </a:t>
            </a:r>
            <a:r>
              <a:rPr lang="en-US" sz="2000" dirty="0" err="1">
                <a:solidFill>
                  <a:srgbClr val="C00000"/>
                </a:solidFill>
              </a:rPr>
              <a:t>en</a:t>
            </a:r>
            <a:r>
              <a:rPr lang="en-US" sz="2000" dirty="0">
                <a:solidFill>
                  <a:srgbClr val="C00000"/>
                </a:solidFill>
              </a:rPr>
              <a:t> </a:t>
            </a:r>
            <a:r>
              <a:rPr lang="en-US" sz="2000" dirty="0" err="1">
                <a:solidFill>
                  <a:srgbClr val="C00000"/>
                </a:solidFill>
              </a:rPr>
              <a:t>algemene</a:t>
            </a:r>
            <a:r>
              <a:rPr lang="en-US" sz="2000" dirty="0">
                <a:solidFill>
                  <a:srgbClr val="C00000"/>
                </a:solidFill>
              </a:rPr>
              <a:t> </a:t>
            </a:r>
            <a:r>
              <a:rPr lang="en-US" sz="2000" dirty="0" err="1">
                <a:solidFill>
                  <a:srgbClr val="C00000"/>
                </a:solidFill>
              </a:rPr>
              <a:t>idee</a:t>
            </a:r>
            <a:r>
              <a:rPr lang="en-US" sz="2000" dirty="0">
                <a:solidFill>
                  <a:srgbClr val="C00000"/>
                </a:solidFill>
              </a:rPr>
              <a:t> </a:t>
            </a:r>
            <a:r>
              <a:rPr lang="en-US" sz="2000" dirty="0" err="1">
                <a:solidFill>
                  <a:srgbClr val="C00000"/>
                </a:solidFill>
              </a:rPr>
              <a:t>wie</a:t>
            </a:r>
            <a:r>
              <a:rPr lang="en-US" sz="2000" dirty="0">
                <a:solidFill>
                  <a:srgbClr val="C00000"/>
                </a:solidFill>
              </a:rPr>
              <a:t> SG </a:t>
            </a:r>
            <a:r>
              <a:rPr lang="en-US" sz="2000" dirty="0" err="1">
                <a:solidFill>
                  <a:srgbClr val="C00000"/>
                </a:solidFill>
              </a:rPr>
              <a:t>kan</a:t>
            </a:r>
            <a:r>
              <a:rPr lang="en-US" sz="2000" dirty="0">
                <a:solidFill>
                  <a:srgbClr val="C00000"/>
                </a:solidFill>
              </a:rPr>
              <a:t> </a:t>
            </a:r>
            <a:r>
              <a:rPr lang="en-US" sz="2000" dirty="0" err="1">
                <a:solidFill>
                  <a:srgbClr val="C00000"/>
                </a:solidFill>
              </a:rPr>
              <a:t>meemaken</a:t>
            </a:r>
            <a:endParaRPr lang="en-US" sz="2000" dirty="0">
              <a:solidFill>
                <a:srgbClr val="C00000"/>
              </a:solidFill>
            </a:endParaRPr>
          </a:p>
          <a:p>
            <a:pPr marL="0" indent="0">
              <a:lnSpc>
                <a:spcPct val="150000"/>
              </a:lnSpc>
              <a:buNone/>
            </a:pPr>
            <a:endParaRPr lang="en-US" sz="2000" dirty="0">
              <a:solidFill>
                <a:srgbClr val="C00000"/>
              </a:solidFill>
            </a:endParaRPr>
          </a:p>
          <a:p>
            <a:pPr marL="0" indent="82550">
              <a:lnSpc>
                <a:spcPct val="150000"/>
              </a:lnSpc>
              <a:buNone/>
            </a:pPr>
            <a:r>
              <a:rPr lang="en-US" sz="2000" dirty="0">
                <a:solidFill>
                  <a:srgbClr val="C00000"/>
                </a:solidFill>
              </a:rPr>
              <a:t> </a:t>
            </a:r>
            <a:r>
              <a:rPr lang="en-US" sz="2000" dirty="0">
                <a:solidFill>
                  <a:schemeClr val="tx1">
                    <a:lumMod val="65000"/>
                    <a:lumOff val="35000"/>
                  </a:schemeClr>
                </a:solidFill>
              </a:rPr>
              <a:t>Pas je </a:t>
            </a:r>
            <a:r>
              <a:rPr lang="en-US" sz="2000" dirty="0" err="1">
                <a:solidFill>
                  <a:schemeClr val="tx1">
                    <a:lumMod val="65000"/>
                    <a:lumOff val="35000"/>
                  </a:schemeClr>
                </a:solidFill>
              </a:rPr>
              <a:t>niet</a:t>
            </a:r>
            <a:r>
              <a:rPr lang="en-US" sz="2000" dirty="0">
                <a:solidFill>
                  <a:schemeClr val="tx1">
                    <a:lumMod val="65000"/>
                    <a:lumOff val="35000"/>
                  </a:schemeClr>
                </a:solidFill>
              </a:rPr>
              <a:t> in </a:t>
            </a:r>
            <a:r>
              <a:rPr lang="en-US" sz="2000" dirty="0" err="1">
                <a:solidFill>
                  <a:schemeClr val="tx1">
                    <a:lumMod val="65000"/>
                    <a:lumOff val="35000"/>
                  </a:schemeClr>
                </a:solidFill>
              </a:rPr>
              <a:t>dit</a:t>
            </a:r>
            <a:r>
              <a:rPr lang="en-US" sz="2000" dirty="0">
                <a:solidFill>
                  <a:schemeClr val="tx1">
                    <a:lumMod val="65000"/>
                    <a:lumOff val="35000"/>
                  </a:schemeClr>
                </a:solidFill>
              </a:rPr>
              <a:t> </a:t>
            </a:r>
            <a:r>
              <a:rPr lang="en-US" sz="2000" dirty="0" err="1">
                <a:solidFill>
                  <a:schemeClr val="tx1">
                    <a:lumMod val="65000"/>
                    <a:lumOff val="35000"/>
                  </a:schemeClr>
                </a:solidFill>
              </a:rPr>
              <a:t>plaatje</a:t>
            </a:r>
            <a:r>
              <a:rPr lang="en-US" sz="2000" dirty="0">
                <a:solidFill>
                  <a:schemeClr val="tx1">
                    <a:lumMod val="65000"/>
                    <a:lumOff val="35000"/>
                  </a:schemeClr>
                </a:solidFill>
              </a:rPr>
              <a:t>? </a:t>
            </a:r>
          </a:p>
          <a:p>
            <a:pPr marL="179388" indent="0">
              <a:lnSpc>
                <a:spcPct val="150000"/>
              </a:lnSpc>
              <a:buNone/>
            </a:pPr>
            <a:r>
              <a:rPr lang="en-US" sz="2000" dirty="0">
                <a:solidFill>
                  <a:srgbClr val="C00000"/>
                </a:solidFill>
              </a:rPr>
              <a:t>Othering &amp; Victim blaming </a:t>
            </a:r>
          </a:p>
          <a:p>
            <a:pPr marL="179388" indent="0">
              <a:lnSpc>
                <a:spcPct val="150000"/>
              </a:lnSpc>
              <a:buNone/>
            </a:pPr>
            <a:r>
              <a:rPr lang="en-US" sz="2000" dirty="0" err="1">
                <a:solidFill>
                  <a:schemeClr val="tx1">
                    <a:lumMod val="65000"/>
                    <a:lumOff val="35000"/>
                  </a:schemeClr>
                </a:solidFill>
              </a:rPr>
              <a:t>Epistemisch</a:t>
            </a:r>
            <a:r>
              <a:rPr lang="en-US" sz="2000" dirty="0">
                <a:solidFill>
                  <a:schemeClr val="tx1">
                    <a:lumMod val="65000"/>
                    <a:lumOff val="35000"/>
                  </a:schemeClr>
                </a:solidFill>
              </a:rPr>
              <a:t> </a:t>
            </a:r>
            <a:r>
              <a:rPr lang="en-US" sz="2000" dirty="0" err="1">
                <a:solidFill>
                  <a:schemeClr val="tx1">
                    <a:lumMod val="65000"/>
                    <a:lumOff val="35000"/>
                  </a:schemeClr>
                </a:solidFill>
              </a:rPr>
              <a:t>onrecht</a:t>
            </a:r>
            <a:r>
              <a:rPr lang="en-US" sz="2000" dirty="0">
                <a:solidFill>
                  <a:schemeClr val="tx1">
                    <a:lumMod val="65000"/>
                    <a:lumOff val="35000"/>
                  </a:schemeClr>
                </a:solidFill>
              </a:rPr>
              <a:t>:</a:t>
            </a:r>
          </a:p>
          <a:p>
            <a:pPr marL="522288">
              <a:lnSpc>
                <a:spcPct val="150000"/>
              </a:lnSpc>
              <a:buFontTx/>
              <a:buChar char="-"/>
            </a:pPr>
            <a:r>
              <a:rPr lang="en-US" sz="2000" dirty="0" err="1">
                <a:solidFill>
                  <a:schemeClr val="tx1">
                    <a:lumMod val="65000"/>
                    <a:lumOff val="35000"/>
                  </a:schemeClr>
                </a:solidFill>
              </a:rPr>
              <a:t>Hermeneutisch</a:t>
            </a:r>
            <a:r>
              <a:rPr lang="en-US" sz="2000" dirty="0">
                <a:solidFill>
                  <a:schemeClr val="tx1">
                    <a:lumMod val="65000"/>
                    <a:lumOff val="35000"/>
                  </a:schemeClr>
                </a:solidFill>
              </a:rPr>
              <a:t> </a:t>
            </a:r>
            <a:r>
              <a:rPr lang="en-US" sz="2000" dirty="0" err="1">
                <a:solidFill>
                  <a:schemeClr val="tx1">
                    <a:lumMod val="65000"/>
                    <a:lumOff val="35000"/>
                  </a:schemeClr>
                </a:solidFill>
              </a:rPr>
              <a:t>onrecht</a:t>
            </a:r>
            <a:endParaRPr lang="en-US" sz="2000" dirty="0">
              <a:solidFill>
                <a:schemeClr val="tx1">
                  <a:lumMod val="65000"/>
                  <a:lumOff val="35000"/>
                </a:schemeClr>
              </a:solidFill>
            </a:endParaRPr>
          </a:p>
          <a:p>
            <a:pPr marL="522288">
              <a:lnSpc>
                <a:spcPct val="150000"/>
              </a:lnSpc>
              <a:buFontTx/>
              <a:buChar char="-"/>
            </a:pPr>
            <a:r>
              <a:rPr lang="en-US" sz="2000" dirty="0" err="1">
                <a:solidFill>
                  <a:schemeClr val="tx1">
                    <a:lumMod val="65000"/>
                    <a:lumOff val="35000"/>
                  </a:schemeClr>
                </a:solidFill>
              </a:rPr>
              <a:t>Getuigenisonrecht</a:t>
            </a:r>
            <a:r>
              <a:rPr lang="en-US" sz="2000" dirty="0">
                <a:solidFill>
                  <a:schemeClr val="tx1">
                    <a:lumMod val="65000"/>
                    <a:lumOff val="35000"/>
                  </a:schemeClr>
                </a:solidFill>
              </a:rPr>
              <a:t> </a:t>
            </a:r>
            <a:r>
              <a:rPr lang="en-US" sz="2000" dirty="0" err="1">
                <a:solidFill>
                  <a:schemeClr val="tx1">
                    <a:lumMod val="65000"/>
                    <a:lumOff val="35000"/>
                  </a:schemeClr>
                </a:solidFill>
              </a:rPr>
              <a:t>gelinkt</a:t>
            </a:r>
            <a:r>
              <a:rPr lang="en-US" sz="2000" dirty="0">
                <a:solidFill>
                  <a:schemeClr val="tx1">
                    <a:lumMod val="65000"/>
                    <a:lumOff val="35000"/>
                  </a:schemeClr>
                </a:solidFill>
              </a:rPr>
              <a:t> </a:t>
            </a:r>
            <a:r>
              <a:rPr lang="en-US" sz="2000" dirty="0" err="1">
                <a:solidFill>
                  <a:schemeClr val="tx1">
                    <a:lumMod val="65000"/>
                    <a:lumOff val="35000"/>
                  </a:schemeClr>
                </a:solidFill>
              </a:rPr>
              <a:t>aan</a:t>
            </a:r>
            <a:r>
              <a:rPr lang="en-US" sz="2000" dirty="0">
                <a:solidFill>
                  <a:schemeClr val="tx1">
                    <a:lumMod val="65000"/>
                    <a:lumOff val="35000"/>
                  </a:schemeClr>
                </a:solidFill>
              </a:rPr>
              <a:t> </a:t>
            </a:r>
            <a:r>
              <a:rPr lang="en-US" sz="2000" dirty="0" err="1">
                <a:solidFill>
                  <a:schemeClr val="tx1">
                    <a:lumMod val="65000"/>
                    <a:lumOff val="35000"/>
                  </a:schemeClr>
                </a:solidFill>
              </a:rPr>
              <a:t>hun</a:t>
            </a:r>
            <a:r>
              <a:rPr lang="en-US" sz="2000" dirty="0">
                <a:solidFill>
                  <a:schemeClr val="tx1">
                    <a:lumMod val="65000"/>
                    <a:lumOff val="35000"/>
                  </a:schemeClr>
                </a:solidFill>
              </a:rPr>
              <a:t> </a:t>
            </a:r>
            <a:r>
              <a:rPr lang="en-US" sz="2000" dirty="0" err="1">
                <a:solidFill>
                  <a:schemeClr val="tx1">
                    <a:lumMod val="65000"/>
                    <a:lumOff val="35000"/>
                  </a:schemeClr>
                </a:solidFill>
              </a:rPr>
              <a:t>identiteit</a:t>
            </a:r>
            <a:endParaRPr lang="en-US" sz="2000" dirty="0">
              <a:solidFill>
                <a:schemeClr val="tx1">
                  <a:lumMod val="65000"/>
                  <a:lumOff val="35000"/>
                </a:schemeClr>
              </a:solidFill>
            </a:endParaRPr>
          </a:p>
          <a:p>
            <a:pPr marL="522288">
              <a:lnSpc>
                <a:spcPct val="150000"/>
              </a:lnSpc>
              <a:buFontTx/>
              <a:buChar char="-"/>
            </a:pPr>
            <a:endParaRPr lang="en-US" sz="2000" dirty="0">
              <a:solidFill>
                <a:srgbClr val="C00000"/>
              </a:solidFill>
            </a:endParaRPr>
          </a:p>
          <a:p>
            <a:pPr marL="522288">
              <a:lnSpc>
                <a:spcPct val="150000"/>
              </a:lnSpc>
              <a:buFontTx/>
              <a:buChar char="-"/>
            </a:pPr>
            <a:endParaRPr lang="fr-BE" sz="2400" dirty="0">
              <a:solidFill>
                <a:schemeClr val="tx1">
                  <a:lumMod val="65000"/>
                  <a:lumOff val="35000"/>
                </a:schemeClr>
              </a:solidFill>
            </a:endParaRPr>
          </a:p>
        </p:txBody>
      </p:sp>
      <p:pic>
        <p:nvPicPr>
          <p:cNvPr id="8196"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1763688" y="6356350"/>
            <a:ext cx="6434162" cy="501649"/>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3" name="Picture 2">
            <a:extLst>
              <a:ext uri="{FF2B5EF4-FFF2-40B4-BE49-F238E27FC236}">
                <a16:creationId xmlns:a16="http://schemas.microsoft.com/office/drawing/2014/main" id="{9ADE2C7A-4FE2-46B3-946A-52DA8EEF10F8}"/>
              </a:ext>
            </a:extLst>
          </p:cNvPr>
          <p:cNvPicPr>
            <a:picLocks noChangeAspect="1"/>
          </p:cNvPicPr>
          <p:nvPr/>
        </p:nvPicPr>
        <p:blipFill>
          <a:blip r:embed="rId4"/>
          <a:stretch>
            <a:fillRect/>
          </a:stretch>
        </p:blipFill>
        <p:spPr>
          <a:xfrm>
            <a:off x="0" y="1005720"/>
            <a:ext cx="2837463" cy="3329421"/>
          </a:xfrm>
          <a:prstGeom prst="rect">
            <a:avLst/>
          </a:prstGeom>
        </p:spPr>
      </p:pic>
      <p:pic>
        <p:nvPicPr>
          <p:cNvPr id="8" name="Afbeelding 7">
            <a:extLst>
              <a:ext uri="{FF2B5EF4-FFF2-40B4-BE49-F238E27FC236}">
                <a16:creationId xmlns:a16="http://schemas.microsoft.com/office/drawing/2014/main" id="{C28FC983-DBD6-426A-8741-FC1F7967603D}"/>
              </a:ext>
            </a:extLst>
          </p:cNvPr>
          <p:cNvPicPr>
            <a:picLocks noChangeAspect="1"/>
          </p:cNvPicPr>
          <p:nvPr/>
        </p:nvPicPr>
        <p:blipFill>
          <a:blip r:embed="rId5"/>
          <a:stretch>
            <a:fillRect/>
          </a:stretch>
        </p:blipFill>
        <p:spPr>
          <a:xfrm>
            <a:off x="37495" y="5965154"/>
            <a:ext cx="1031065" cy="848419"/>
          </a:xfrm>
          <a:prstGeom prst="rect">
            <a:avLst/>
          </a:prstGeom>
        </p:spPr>
      </p:pic>
    </p:spTree>
    <p:extLst>
      <p:ext uri="{BB962C8B-B14F-4D97-AF65-F5344CB8AC3E}">
        <p14:creationId xmlns:p14="http://schemas.microsoft.com/office/powerpoint/2010/main" val="1661314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644774"/>
            <a:ext cx="6509938" cy="5275722"/>
          </a:xfrm>
        </p:spPr>
        <p:txBody>
          <a:bodyPr/>
          <a:lstStyle/>
          <a:p>
            <a:pPr marL="0" indent="0">
              <a:buNone/>
            </a:pP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Impact op </a:t>
            </a:r>
            <a:r>
              <a:rPr lang="nl-BE" sz="2000" b="1" dirty="0">
                <a:solidFill>
                  <a:srgbClr val="C00000"/>
                </a:solidFill>
                <a:latin typeface="Lucida Sans Unicode" panose="020B0602030504020204" pitchFamily="34" charset="0"/>
                <a:cs typeface="Lucida Sans Unicode" panose="020B0602030504020204" pitchFamily="34" charset="0"/>
              </a:rPr>
              <a:t>beleving</a:t>
            </a: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 van slachtoffer</a:t>
            </a:r>
          </a:p>
          <a:p>
            <a:pPr marL="0" indent="0">
              <a:buNone/>
              <a:tabLst>
                <a:tab pos="814388" algn="l"/>
              </a:tabLst>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Het is mijn schuld, ik had niet mogen dansen </a:t>
            </a:r>
          </a:p>
          <a:p>
            <a:pPr marL="0" indent="0">
              <a:buNone/>
              <a:tabLst>
                <a:tab pos="814388" algn="l"/>
              </a:tabLst>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Ik heb niet teruggevochten, wat een loser ben ik toch</a:t>
            </a:r>
          </a:p>
          <a:p>
            <a:pPr marL="0" indent="0">
              <a:buNone/>
              <a:tabLst>
                <a:tab pos="814388" algn="l"/>
              </a:tabLst>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Ik ben klaar gekomen, dus moet ik er wel van genoten hebben? </a:t>
            </a:r>
          </a:p>
          <a:p>
            <a:pPr marL="0" indent="0">
              <a:buNone/>
            </a:pPr>
            <a:endPar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None/>
            </a:pP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Impact op </a:t>
            </a:r>
            <a:r>
              <a:rPr lang="nl-BE" sz="2000" b="1" dirty="0" err="1">
                <a:solidFill>
                  <a:srgbClr val="C00000"/>
                </a:solidFill>
                <a:latin typeface="Lucida Sans Unicode" panose="020B0602030504020204" pitchFamily="34" charset="0"/>
                <a:cs typeface="Lucida Sans Unicode" panose="020B0602030504020204" pitchFamily="34" charset="0"/>
              </a:rPr>
              <a:t>hulpzoekgedrag</a:t>
            </a: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 van slachtoffer</a:t>
            </a: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Ik schaam me dood, ik mag dit aan niemand vertellen</a:t>
            </a: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Ik zal toch niet geloofd worden</a:t>
            </a: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Ze gaan mij geen man meer vinden</a:t>
            </a: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Ik moet dankbaar zijn dat ik hier mag verblijven</a:t>
            </a: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Ze gaan mij deporteren</a:t>
            </a:r>
          </a:p>
          <a:p>
            <a:pPr marL="0" indent="0">
              <a:buNone/>
            </a:pPr>
            <a:endParaRPr lang="en-US" sz="2000"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None/>
            </a:pPr>
            <a:r>
              <a:rPr lang="en-US" sz="2000" dirty="0">
                <a:solidFill>
                  <a:schemeClr val="tx1">
                    <a:lumMod val="65000"/>
                    <a:lumOff val="35000"/>
                  </a:schemeClr>
                </a:solidFill>
                <a:latin typeface="Lucida Sans Unicode" panose="020B0602030504020204" pitchFamily="34" charset="0"/>
                <a:cs typeface="Lucida Sans Unicode" panose="020B0602030504020204" pitchFamily="34" charset="0"/>
              </a:rPr>
              <a:t>Impact op </a:t>
            </a:r>
            <a:r>
              <a:rPr lang="en-US" sz="2000" b="1" dirty="0" err="1">
                <a:solidFill>
                  <a:srgbClr val="C00000"/>
                </a:solidFill>
                <a:latin typeface="Lucida Sans Unicode" panose="020B0602030504020204" pitchFamily="34" charset="0"/>
                <a:cs typeface="Lucida Sans Unicode" panose="020B0602030504020204" pitchFamily="34" charset="0"/>
              </a:rPr>
              <a:t>reacties</a:t>
            </a:r>
            <a:r>
              <a:rPr lang="en-US" sz="2000" dirty="0">
                <a:solidFill>
                  <a:schemeClr val="tx1">
                    <a:lumMod val="65000"/>
                    <a:lumOff val="35000"/>
                  </a:schemeClr>
                </a:solidFill>
                <a:latin typeface="Lucida Sans Unicode" panose="020B0602030504020204" pitchFamily="34" charset="0"/>
                <a:cs typeface="Lucida Sans Unicode" panose="020B0602030504020204" pitchFamily="34" charset="0"/>
              </a:rPr>
              <a:t> van de </a:t>
            </a:r>
            <a:r>
              <a:rPr lang="en-US" sz="2000" dirty="0" err="1">
                <a:solidFill>
                  <a:schemeClr val="tx1">
                    <a:lumMod val="65000"/>
                    <a:lumOff val="35000"/>
                  </a:schemeClr>
                </a:solidFill>
                <a:latin typeface="Lucida Sans Unicode" panose="020B0602030504020204" pitchFamily="34" charset="0"/>
                <a:cs typeface="Lucida Sans Unicode" panose="020B0602030504020204" pitchFamily="34" charset="0"/>
              </a:rPr>
              <a:t>omgeving</a:t>
            </a:r>
            <a:endParaRPr lang="en-US" sz="2000"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None/>
            </a:pP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Wat had je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aan</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toen</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je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verkracht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werd</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a:t>
            </a:r>
          </a:p>
          <a:p>
            <a:pPr marL="0" indent="0">
              <a:buNone/>
            </a:pP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Waarom</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was je op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dat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uur</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nog</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op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stap</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p>
          <a:p>
            <a:pPr marL="0" indent="0">
              <a:buNone/>
            </a:pP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Je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brengt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ons</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in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schande</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maak</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dat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niemand</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dit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te</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weten</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komt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a:t>
            </a:r>
          </a:p>
          <a:p>
            <a:pPr marL="0" indent="0">
              <a:buNone/>
            </a:pP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Wees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blij</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je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hebt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seks</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gehad</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zonder</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dat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je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er</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om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moest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vragen</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a:t>
            </a:r>
          </a:p>
          <a:p>
            <a:pPr marL="0" indent="0">
              <a:buNone/>
            </a:pP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Wees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een</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man,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zet</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u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erover</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a:t>
            </a:r>
          </a:p>
          <a:p>
            <a:pPr marL="0" indent="0">
              <a:buNone/>
            </a:pPr>
            <a:endParaRPr lang="nl-BE" sz="2000" i="1" dirty="0">
              <a:solidFill>
                <a:schemeClr val="accent2"/>
              </a:solidFill>
              <a:latin typeface="Lucida Sans Unicode" panose="020B0602030504020204" pitchFamily="34" charset="0"/>
              <a:cs typeface="Lucida Sans Unicode" panose="020B0602030504020204" pitchFamily="34" charset="0"/>
            </a:endParaRPr>
          </a:p>
        </p:txBody>
      </p:sp>
      <p:sp>
        <p:nvSpPr>
          <p:cNvPr id="4" name="Footer Placeholder 3"/>
          <p:cNvSpPr>
            <a:spLocks noGrp="1"/>
          </p:cNvSpPr>
          <p:nvPr>
            <p:ph type="ftr" sz="quarter" idx="11"/>
          </p:nvPr>
        </p:nvSpPr>
        <p:spPr>
          <a:xfrm>
            <a:off x="755576" y="6356350"/>
            <a:ext cx="7416824"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9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6" name="Picture 4" descr="Z:\Users\ines\Daph007\prevention tools\logos\ICRH-UGent\ICRHLogo.png"/>
          <p:cNvPicPr>
            <a:picLocks noChangeAspect="1" noChangeArrowheads="1"/>
          </p:cNvPicPr>
          <p:nvPr/>
        </p:nvPicPr>
        <p:blipFill>
          <a:blip r:embed="rId2" cstate="print"/>
          <a:srcRect/>
          <a:stretch>
            <a:fillRect/>
          </a:stretch>
        </p:blipFill>
        <p:spPr bwMode="auto">
          <a:xfrm>
            <a:off x="0" y="0"/>
            <a:ext cx="642938" cy="517525"/>
          </a:xfrm>
          <a:prstGeom prst="rect">
            <a:avLst/>
          </a:prstGeom>
          <a:noFill/>
          <a:ln w="9525">
            <a:noFill/>
            <a:miter lim="800000"/>
            <a:headEnd/>
            <a:tailEnd/>
          </a:ln>
        </p:spPr>
      </p:pic>
      <p:sp>
        <p:nvSpPr>
          <p:cNvPr id="7" name="Rectangle 2"/>
          <p:cNvSpPr txBox="1">
            <a:spLocks noChangeArrowheads="1"/>
          </p:cNvSpPr>
          <p:nvPr/>
        </p:nvSpPr>
        <p:spPr bwMode="auto">
          <a:xfrm>
            <a:off x="741726" y="38504"/>
            <a:ext cx="8229600"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20608F"/>
                </a:solidFill>
                <a:effectLst/>
                <a:uLnTx/>
                <a:uFillTx/>
                <a:latin typeface="Lucida Sans Unicode (Hoofdtekst)"/>
                <a:ea typeface="+mj-ea"/>
                <a:cs typeface="+mj-cs"/>
              </a:rPr>
              <a:t>Verkrachtingsmythes</a:t>
            </a:r>
            <a:r>
              <a:rPr kumimoji="0" lang="en-GB" sz="2800" b="0" i="0" u="none" strike="noStrike" kern="1200" cap="none" spc="0" normalizeH="0" baseline="0" noProof="0" dirty="0">
                <a:ln>
                  <a:noFill/>
                </a:ln>
                <a:solidFill>
                  <a:srgbClr val="20608F"/>
                </a:solidFill>
                <a:effectLst/>
                <a:uLnTx/>
                <a:uFillTx/>
                <a:latin typeface="Lucida Sans Unicode (Hoofdtekst)"/>
                <a:ea typeface="+mj-ea"/>
                <a:cs typeface="+mj-cs"/>
              </a:rPr>
              <a:t> </a:t>
            </a:r>
            <a:r>
              <a:rPr kumimoji="0" lang="en-GB" sz="2800" b="0" i="0" u="none" strike="noStrike" kern="1200" cap="none" spc="0" normalizeH="0" baseline="0" noProof="0" dirty="0" err="1">
                <a:ln>
                  <a:noFill/>
                </a:ln>
                <a:solidFill>
                  <a:srgbClr val="20608F"/>
                </a:solidFill>
                <a:effectLst/>
                <a:uLnTx/>
                <a:uFillTx/>
                <a:latin typeface="Lucida Sans Unicode (Hoofdtekst)"/>
                <a:ea typeface="+mj-ea"/>
                <a:cs typeface="+mj-cs"/>
              </a:rPr>
              <a:t>hebben</a:t>
            </a:r>
            <a:r>
              <a:rPr kumimoji="0" lang="en-GB" sz="2800" b="0" i="0" u="none" strike="noStrike" kern="1200" cap="none" spc="0" normalizeH="0" baseline="0" noProof="0" dirty="0">
                <a:ln>
                  <a:noFill/>
                </a:ln>
                <a:solidFill>
                  <a:srgbClr val="20608F"/>
                </a:solidFill>
                <a:effectLst/>
                <a:uLnTx/>
                <a:uFillTx/>
                <a:latin typeface="Lucida Sans Unicode (Hoofdtekst)"/>
                <a:ea typeface="+mj-ea"/>
                <a:cs typeface="+mj-cs"/>
              </a:rPr>
              <a:t> </a:t>
            </a:r>
            <a:r>
              <a:rPr kumimoji="0" lang="en-GB" sz="2800" b="0" i="0" u="none" strike="noStrike" kern="1200" cap="none" spc="0" normalizeH="0" baseline="0" noProof="0" dirty="0" err="1">
                <a:ln>
                  <a:noFill/>
                </a:ln>
                <a:solidFill>
                  <a:srgbClr val="20608F"/>
                </a:solidFill>
                <a:effectLst/>
                <a:uLnTx/>
                <a:uFillTx/>
                <a:latin typeface="Lucida Sans Unicode (Hoofdtekst)"/>
                <a:ea typeface="+mj-ea"/>
                <a:cs typeface="+mj-cs"/>
              </a:rPr>
              <a:t>enorme</a:t>
            </a:r>
            <a:r>
              <a:rPr kumimoji="0" lang="en-GB" sz="2800" b="0" i="0" u="none" strike="noStrike" kern="1200" cap="none" spc="0" normalizeH="0" baseline="0" noProof="0" dirty="0">
                <a:ln>
                  <a:noFill/>
                </a:ln>
                <a:solidFill>
                  <a:srgbClr val="20608F"/>
                </a:solidFill>
                <a:effectLst/>
                <a:uLnTx/>
                <a:uFillTx/>
                <a:latin typeface="Lucida Sans Unicode (Hoofdtekst)"/>
                <a:ea typeface="+mj-ea"/>
                <a:cs typeface="+mj-cs"/>
              </a:rPr>
              <a:t> impact</a:t>
            </a:r>
          </a:p>
        </p:txBody>
      </p:sp>
      <p:pic>
        <p:nvPicPr>
          <p:cNvPr id="9" name="Picture 8">
            <a:extLst>
              <a:ext uri="{FF2B5EF4-FFF2-40B4-BE49-F238E27FC236}">
                <a16:creationId xmlns:a16="http://schemas.microsoft.com/office/drawing/2014/main" id="{0C1B32E4-369A-4743-A0ED-B4D312986A92}"/>
              </a:ext>
            </a:extLst>
          </p:cNvPr>
          <p:cNvPicPr>
            <a:picLocks noChangeAspect="1"/>
          </p:cNvPicPr>
          <p:nvPr/>
        </p:nvPicPr>
        <p:blipFill>
          <a:blip r:embed="rId3"/>
          <a:stretch>
            <a:fillRect/>
          </a:stretch>
        </p:blipFill>
        <p:spPr>
          <a:xfrm>
            <a:off x="199430" y="644774"/>
            <a:ext cx="1706425" cy="2002284"/>
          </a:xfrm>
          <a:prstGeom prst="rect">
            <a:avLst/>
          </a:prstGeom>
        </p:spPr>
      </p:pic>
      <p:pic>
        <p:nvPicPr>
          <p:cNvPr id="8" name="Afbeelding 7">
            <a:extLst>
              <a:ext uri="{FF2B5EF4-FFF2-40B4-BE49-F238E27FC236}">
                <a16:creationId xmlns:a16="http://schemas.microsoft.com/office/drawing/2014/main" id="{82995C8F-FCF6-4CA9-9B44-6BF6029D8D27}"/>
              </a:ext>
            </a:extLst>
          </p:cNvPr>
          <p:cNvPicPr>
            <a:picLocks noChangeAspect="1"/>
          </p:cNvPicPr>
          <p:nvPr/>
        </p:nvPicPr>
        <p:blipFill>
          <a:blip r:embed="rId4"/>
          <a:stretch>
            <a:fillRect/>
          </a:stretch>
        </p:blipFill>
        <p:spPr>
          <a:xfrm>
            <a:off x="37495" y="5965154"/>
            <a:ext cx="1031065" cy="848419"/>
          </a:xfrm>
          <a:prstGeom prst="rect">
            <a:avLst/>
          </a:prstGeom>
        </p:spPr>
      </p:pic>
    </p:spTree>
    <p:extLst>
      <p:ext uri="{BB962C8B-B14F-4D97-AF65-F5344CB8AC3E}">
        <p14:creationId xmlns:p14="http://schemas.microsoft.com/office/powerpoint/2010/main" val="101392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AA8EE8-F546-4588-858A-FCD761E4D1A1}"/>
              </a:ext>
            </a:extLst>
          </p:cNvPr>
          <p:cNvPicPr>
            <a:picLocks noChangeAspect="1"/>
          </p:cNvPicPr>
          <p:nvPr/>
        </p:nvPicPr>
        <p:blipFill>
          <a:blip r:embed="rId2"/>
          <a:stretch>
            <a:fillRect/>
          </a:stretch>
        </p:blipFill>
        <p:spPr>
          <a:xfrm>
            <a:off x="0" y="5895768"/>
            <a:ext cx="1111307" cy="914447"/>
          </a:xfrm>
          <a:prstGeom prst="rect">
            <a:avLst/>
          </a:prstGeom>
        </p:spPr>
      </p:pic>
      <p:sp>
        <p:nvSpPr>
          <p:cNvPr id="3" name="Content Placeholder 2"/>
          <p:cNvSpPr>
            <a:spLocks noGrp="1"/>
          </p:cNvSpPr>
          <p:nvPr>
            <p:ph idx="1"/>
          </p:nvPr>
        </p:nvSpPr>
        <p:spPr>
          <a:xfrm>
            <a:off x="2195736" y="644774"/>
            <a:ext cx="6748834" cy="5275722"/>
          </a:xfrm>
        </p:spPr>
        <p:txBody>
          <a:bodyPr/>
          <a:lstStyle/>
          <a:p>
            <a:pPr marL="0" indent="0">
              <a:buNone/>
            </a:pP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Impact op </a:t>
            </a:r>
            <a:r>
              <a:rPr lang="nl-BE" sz="2000" b="1" dirty="0">
                <a:solidFill>
                  <a:srgbClr val="C00000"/>
                </a:solidFill>
                <a:latin typeface="Lucida Sans Unicode" panose="020B0602030504020204" pitchFamily="34" charset="0"/>
                <a:cs typeface="Lucida Sans Unicode" panose="020B0602030504020204" pitchFamily="34" charset="0"/>
              </a:rPr>
              <a:t>beleid</a:t>
            </a: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 omtrent SG</a:t>
            </a:r>
          </a:p>
          <a:p>
            <a:pPr marL="0" indent="0">
              <a:buNone/>
              <a:tabLst>
                <a:tab pos="814388" algn="l"/>
              </a:tabLst>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In UN-verdragen: Definitie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Gendergerelateerd</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geweld -&gt; Geweld op vrouwen</a:t>
            </a:r>
          </a:p>
          <a:p>
            <a:pPr marL="0" indent="0">
              <a:buNone/>
              <a:tabLst>
                <a:tab pos="814388" algn="l"/>
              </a:tabLst>
            </a:pP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Vb</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Conventie van Istanbul die onder meer referentiecentra seksueel geweld  eist: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Violence</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against</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women</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p>
          <a:p>
            <a:pPr marL="0" indent="0">
              <a:buNone/>
              <a:tabLst>
                <a:tab pos="814388" algn="l"/>
              </a:tabLst>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Nationale actieplannen BE: partnergeweld-&gt;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gendergerelateerd</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geweld, na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lobbying</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nu meer aandacht voor seksueel geweld</a:t>
            </a:r>
          </a:p>
          <a:p>
            <a:pPr marL="0" indent="0">
              <a:buNone/>
              <a:tabLst>
                <a:tab pos="814388" algn="l"/>
              </a:tabLst>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WHO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elder</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abuse</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verschillende vormen van SG zitten er niet in</a:t>
            </a:r>
          </a:p>
          <a:p>
            <a:pPr marL="0" indent="0">
              <a:buNone/>
            </a:pPr>
            <a:endPar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None/>
            </a:pPr>
            <a:r>
              <a:rPr lang="nl-BE" sz="2000" dirty="0">
                <a:solidFill>
                  <a:schemeClr val="tx1">
                    <a:lumMod val="65000"/>
                    <a:lumOff val="35000"/>
                  </a:schemeClr>
                </a:solidFill>
                <a:latin typeface="Lucida Sans Unicode" panose="020B0602030504020204" pitchFamily="34" charset="0"/>
                <a:cs typeface="Lucida Sans Unicode" panose="020B0602030504020204" pitchFamily="34" charset="0"/>
              </a:rPr>
              <a:t>Impact op (</a:t>
            </a:r>
            <a:r>
              <a:rPr lang="nl-BE" sz="2000" b="1" dirty="0">
                <a:solidFill>
                  <a:srgbClr val="C00000"/>
                </a:solidFill>
                <a:latin typeface="Lucida Sans Unicode" panose="020B0602030504020204" pitchFamily="34" charset="0"/>
                <a:cs typeface="Lucida Sans Unicode" panose="020B0602030504020204" pitchFamily="34" charset="0"/>
              </a:rPr>
              <a:t>financiering van) onderzoek </a:t>
            </a:r>
            <a:endParaRPr lang="nl-BE" sz="2000" dirty="0">
              <a:solidFill>
                <a:srgbClr val="C00000"/>
              </a:solidFill>
              <a:latin typeface="Lucida Sans Unicode" panose="020B0602030504020204" pitchFamily="34" charset="0"/>
              <a:cs typeface="Lucida Sans Unicode" panose="020B0602030504020204" pitchFamily="34" charset="0"/>
            </a:endParaRP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EU Daphne fonds &amp; REC fonds: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sexual</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and</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gender-</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based</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violence</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against</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women</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and</a:t>
            </a: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 girls/</a:t>
            </a:r>
            <a:r>
              <a:rPr lang="nl-BE"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children</a:t>
            </a:r>
            <a:endPar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None/>
            </a:pPr>
            <a:r>
              <a:rPr lang="nl-BE" sz="1600" i="1" dirty="0">
                <a:solidFill>
                  <a:schemeClr val="tx1">
                    <a:lumMod val="65000"/>
                    <a:lumOff val="35000"/>
                  </a:schemeClr>
                </a:solidFill>
                <a:latin typeface="Lucida Sans Unicode" panose="020B0602030504020204" pitchFamily="34" charset="0"/>
                <a:cs typeface="Lucida Sans Unicode" panose="020B0602030504020204" pitchFamily="34" charset="0"/>
              </a:rPr>
              <a:t>In oproepen geen mogelijkheid om SG op mannen,… te onderzoeken</a:t>
            </a:r>
          </a:p>
          <a:p>
            <a:pPr marL="0" indent="0">
              <a:buNone/>
            </a:pP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Aanval</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op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publicaties</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en</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presentaties</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positie</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als</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vrouwelijke</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r>
              <a:rPr lang="en-US" sz="1600" i="1" dirty="0" err="1">
                <a:solidFill>
                  <a:schemeClr val="tx1">
                    <a:lumMod val="65000"/>
                    <a:lumOff val="35000"/>
                  </a:schemeClr>
                </a:solidFill>
                <a:latin typeface="Lucida Sans Unicode" panose="020B0602030504020204" pitchFamily="34" charset="0"/>
                <a:cs typeface="Lucida Sans Unicode" panose="020B0602030504020204" pitchFamily="34" charset="0"/>
              </a:rPr>
              <a:t>onderzoeker</a:t>
            </a:r>
            <a:r>
              <a:rPr lang="en-US" sz="1600" i="1" dirty="0">
                <a:solidFill>
                  <a:schemeClr val="tx1">
                    <a:lumMod val="65000"/>
                    <a:lumOff val="35000"/>
                  </a:schemeClr>
                </a:solidFill>
                <a:latin typeface="Lucida Sans Unicode" panose="020B0602030504020204" pitchFamily="34" charset="0"/>
                <a:cs typeface="Lucida Sans Unicode" panose="020B0602030504020204" pitchFamily="34" charset="0"/>
              </a:rPr>
              <a:t> </a:t>
            </a:r>
          </a:p>
          <a:p>
            <a:pPr marL="0" indent="0">
              <a:buNone/>
            </a:pPr>
            <a:endParaRPr lang="en-US" sz="2000"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None/>
            </a:pPr>
            <a:r>
              <a:rPr lang="en-US" sz="2000" dirty="0">
                <a:solidFill>
                  <a:schemeClr val="tx1">
                    <a:lumMod val="65000"/>
                    <a:lumOff val="35000"/>
                  </a:schemeClr>
                </a:solidFill>
                <a:latin typeface="Lucida Sans Unicode" panose="020B0602030504020204" pitchFamily="34" charset="0"/>
                <a:cs typeface="Lucida Sans Unicode" panose="020B0602030504020204" pitchFamily="34" charset="0"/>
              </a:rPr>
              <a:t>Impact op </a:t>
            </a:r>
            <a:r>
              <a:rPr lang="en-US" sz="2000" b="1" dirty="0" err="1">
                <a:solidFill>
                  <a:srgbClr val="C00000"/>
                </a:solidFill>
                <a:latin typeface="Lucida Sans Unicode" panose="020B0602030504020204" pitchFamily="34" charset="0"/>
                <a:cs typeface="Lucida Sans Unicode" panose="020B0602030504020204" pitchFamily="34" charset="0"/>
              </a:rPr>
              <a:t>zorgverlening</a:t>
            </a:r>
            <a:endParaRPr lang="en-US" sz="2000" dirty="0">
              <a:solidFill>
                <a:srgbClr val="C00000"/>
              </a:solidFill>
              <a:latin typeface="Lucida Sans Unicode" panose="020B0602030504020204" pitchFamily="34" charset="0"/>
              <a:cs typeface="Lucida Sans Unicode" panose="020B0602030504020204" pitchFamily="34" charset="0"/>
            </a:endParaRPr>
          </a:p>
          <a:p>
            <a:pPr marL="0" indent="0">
              <a:buNone/>
            </a:pPr>
            <a:r>
              <a:rPr lang="nl-BE" sz="1800" i="1" dirty="0">
                <a:solidFill>
                  <a:schemeClr val="tx1">
                    <a:lumMod val="65000"/>
                    <a:lumOff val="35000"/>
                  </a:schemeClr>
                </a:solidFill>
                <a:latin typeface="Lucida Sans Unicode" panose="020B0602030504020204" pitchFamily="34" charset="0"/>
                <a:cs typeface="Lucida Sans Unicode" panose="020B0602030504020204" pitchFamily="34" charset="0"/>
              </a:rPr>
              <a:t>Hoofdzakelijk afgestemd op vrouwelijke slachtoffers</a:t>
            </a:r>
          </a:p>
        </p:txBody>
      </p:sp>
      <p:sp>
        <p:nvSpPr>
          <p:cNvPr id="4" name="Footer Placeholder 3"/>
          <p:cNvSpPr>
            <a:spLocks noGrp="1"/>
          </p:cNvSpPr>
          <p:nvPr>
            <p:ph type="ftr" sz="quarter" idx="11"/>
          </p:nvPr>
        </p:nvSpPr>
        <p:spPr>
          <a:xfrm>
            <a:off x="755576" y="6356350"/>
            <a:ext cx="7416824"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9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6" name="Picture 4" descr="Z:\Users\ines\Daph007\prevention tools\logos\ICRH-UGent\ICRHLogo.png"/>
          <p:cNvPicPr>
            <a:picLocks noChangeAspect="1" noChangeArrowheads="1"/>
          </p:cNvPicPr>
          <p:nvPr/>
        </p:nvPicPr>
        <p:blipFill>
          <a:blip r:embed="rId3" cstate="print"/>
          <a:srcRect/>
          <a:stretch>
            <a:fillRect/>
          </a:stretch>
        </p:blipFill>
        <p:spPr bwMode="auto">
          <a:xfrm>
            <a:off x="0" y="0"/>
            <a:ext cx="642938" cy="517525"/>
          </a:xfrm>
          <a:prstGeom prst="rect">
            <a:avLst/>
          </a:prstGeom>
          <a:noFill/>
          <a:ln w="9525">
            <a:noFill/>
            <a:miter lim="800000"/>
            <a:headEnd/>
            <a:tailEnd/>
          </a:ln>
        </p:spPr>
      </p:pic>
      <p:sp>
        <p:nvSpPr>
          <p:cNvPr id="7" name="Rectangle 2"/>
          <p:cNvSpPr txBox="1">
            <a:spLocks noChangeArrowheads="1"/>
          </p:cNvSpPr>
          <p:nvPr/>
        </p:nvSpPr>
        <p:spPr bwMode="auto">
          <a:xfrm>
            <a:off x="741726" y="38504"/>
            <a:ext cx="8229600"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20608F"/>
                </a:solidFill>
                <a:effectLst/>
                <a:uLnTx/>
                <a:uFillTx/>
                <a:latin typeface="Lucida Sans Unicode (Hoofdtekst)"/>
                <a:ea typeface="+mj-ea"/>
                <a:cs typeface="+mj-cs"/>
              </a:rPr>
              <a:t>Verkrachtingsmythes</a:t>
            </a:r>
            <a:r>
              <a:rPr kumimoji="0" lang="en-GB" sz="2800" b="0" i="0" u="none" strike="noStrike" kern="1200" cap="none" spc="0" normalizeH="0" baseline="0" noProof="0" dirty="0">
                <a:ln>
                  <a:noFill/>
                </a:ln>
                <a:solidFill>
                  <a:srgbClr val="20608F"/>
                </a:solidFill>
                <a:effectLst/>
                <a:uLnTx/>
                <a:uFillTx/>
                <a:latin typeface="Lucida Sans Unicode (Hoofdtekst)"/>
                <a:ea typeface="+mj-ea"/>
                <a:cs typeface="+mj-cs"/>
              </a:rPr>
              <a:t> </a:t>
            </a:r>
            <a:r>
              <a:rPr kumimoji="0" lang="en-GB" sz="2800" b="0" i="0" u="none" strike="noStrike" kern="1200" cap="none" spc="0" normalizeH="0" baseline="0" noProof="0" dirty="0" err="1">
                <a:ln>
                  <a:noFill/>
                </a:ln>
                <a:solidFill>
                  <a:srgbClr val="20608F"/>
                </a:solidFill>
                <a:effectLst/>
                <a:uLnTx/>
                <a:uFillTx/>
                <a:latin typeface="Lucida Sans Unicode (Hoofdtekst)"/>
                <a:ea typeface="+mj-ea"/>
                <a:cs typeface="+mj-cs"/>
              </a:rPr>
              <a:t>hebben</a:t>
            </a:r>
            <a:r>
              <a:rPr kumimoji="0" lang="en-GB" sz="2800" b="0" i="0" u="none" strike="noStrike" kern="1200" cap="none" spc="0" normalizeH="0" baseline="0" noProof="0" dirty="0">
                <a:ln>
                  <a:noFill/>
                </a:ln>
                <a:solidFill>
                  <a:srgbClr val="20608F"/>
                </a:solidFill>
                <a:effectLst/>
                <a:uLnTx/>
                <a:uFillTx/>
                <a:latin typeface="Lucida Sans Unicode (Hoofdtekst)"/>
                <a:ea typeface="+mj-ea"/>
                <a:cs typeface="+mj-cs"/>
              </a:rPr>
              <a:t> </a:t>
            </a:r>
            <a:r>
              <a:rPr kumimoji="0" lang="en-GB" sz="2800" b="0" i="0" u="none" strike="noStrike" kern="1200" cap="none" spc="0" normalizeH="0" baseline="0" noProof="0" dirty="0" err="1">
                <a:ln>
                  <a:noFill/>
                </a:ln>
                <a:solidFill>
                  <a:srgbClr val="20608F"/>
                </a:solidFill>
                <a:effectLst/>
                <a:uLnTx/>
                <a:uFillTx/>
                <a:latin typeface="Lucida Sans Unicode (Hoofdtekst)"/>
                <a:ea typeface="+mj-ea"/>
                <a:cs typeface="+mj-cs"/>
              </a:rPr>
              <a:t>enorme</a:t>
            </a:r>
            <a:r>
              <a:rPr kumimoji="0" lang="en-GB" sz="2800" b="0" i="0" u="none" strike="noStrike" kern="1200" cap="none" spc="0" normalizeH="0" baseline="0" noProof="0" dirty="0">
                <a:ln>
                  <a:noFill/>
                </a:ln>
                <a:solidFill>
                  <a:srgbClr val="20608F"/>
                </a:solidFill>
                <a:effectLst/>
                <a:uLnTx/>
                <a:uFillTx/>
                <a:latin typeface="Lucida Sans Unicode (Hoofdtekst)"/>
                <a:ea typeface="+mj-ea"/>
                <a:cs typeface="+mj-cs"/>
              </a:rPr>
              <a:t> impact</a:t>
            </a:r>
          </a:p>
        </p:txBody>
      </p:sp>
      <p:pic>
        <p:nvPicPr>
          <p:cNvPr id="9" name="Picture 8">
            <a:extLst>
              <a:ext uri="{FF2B5EF4-FFF2-40B4-BE49-F238E27FC236}">
                <a16:creationId xmlns:a16="http://schemas.microsoft.com/office/drawing/2014/main" id="{0C1B32E4-369A-4743-A0ED-B4D312986A92}"/>
              </a:ext>
            </a:extLst>
          </p:cNvPr>
          <p:cNvPicPr>
            <a:picLocks noChangeAspect="1"/>
          </p:cNvPicPr>
          <p:nvPr/>
        </p:nvPicPr>
        <p:blipFill>
          <a:blip r:embed="rId4"/>
          <a:stretch>
            <a:fillRect/>
          </a:stretch>
        </p:blipFill>
        <p:spPr>
          <a:xfrm>
            <a:off x="199430" y="644774"/>
            <a:ext cx="1706425" cy="2002284"/>
          </a:xfrm>
          <a:prstGeom prst="rect">
            <a:avLst/>
          </a:prstGeom>
        </p:spPr>
      </p:pic>
    </p:spTree>
    <p:extLst>
      <p:ext uri="{BB962C8B-B14F-4D97-AF65-F5344CB8AC3E}">
        <p14:creationId xmlns:p14="http://schemas.microsoft.com/office/powerpoint/2010/main" val="2345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42938" y="46727"/>
            <a:ext cx="8501062" cy="649287"/>
          </a:xfrm>
        </p:spPr>
        <p:txBody>
          <a:bodyPr/>
          <a:lstStyle/>
          <a:p>
            <a:pPr algn="l" defTabSz="361950" eaLnBrk="1" hangingPunct="1"/>
            <a:r>
              <a:rPr lang="en-GB" altLang="nl-BE" sz="2800" dirty="0" err="1">
                <a:solidFill>
                  <a:srgbClr val="20608F"/>
                </a:solidFill>
              </a:rPr>
              <a:t>Invloed</a:t>
            </a:r>
            <a:r>
              <a:rPr lang="en-GB" altLang="nl-BE" sz="2800" dirty="0">
                <a:solidFill>
                  <a:srgbClr val="20608F"/>
                </a:solidFill>
              </a:rPr>
              <a:t> op </a:t>
            </a:r>
            <a:r>
              <a:rPr lang="en-GB" altLang="nl-BE" sz="2800" dirty="0" err="1">
                <a:solidFill>
                  <a:srgbClr val="20608F"/>
                </a:solidFill>
              </a:rPr>
              <a:t>aangiftebereidheid</a:t>
            </a:r>
            <a:endParaRPr lang="en-GB" altLang="nl-BE" sz="1600" dirty="0"/>
          </a:p>
        </p:txBody>
      </p:sp>
      <p:sp>
        <p:nvSpPr>
          <p:cNvPr id="26627" name="Rectangle 3"/>
          <p:cNvSpPr>
            <a:spLocks noGrp="1" noChangeArrowheads="1"/>
          </p:cNvSpPr>
          <p:nvPr>
            <p:ph type="body" idx="4294967295"/>
          </p:nvPr>
        </p:nvSpPr>
        <p:spPr>
          <a:xfrm>
            <a:off x="642938" y="738731"/>
            <a:ext cx="8501062" cy="4713288"/>
          </a:xfrm>
        </p:spPr>
        <p:txBody>
          <a:bodyPr/>
          <a:lstStyle/>
          <a:p>
            <a:pPr marL="0" lvl="0" indent="0">
              <a:buNone/>
            </a:pPr>
            <a:r>
              <a:rPr lang="en-US" altLang="nl-BE" sz="1600" dirty="0" err="1">
                <a:solidFill>
                  <a:srgbClr val="4D4D4D"/>
                </a:solidFill>
              </a:rPr>
              <a:t>Uit</a:t>
            </a:r>
            <a:r>
              <a:rPr lang="en-US" altLang="nl-BE" sz="1600" dirty="0">
                <a:solidFill>
                  <a:srgbClr val="4D4D4D"/>
                </a:solidFill>
              </a:rPr>
              <a:t> international </a:t>
            </a:r>
            <a:r>
              <a:rPr lang="en-US" altLang="nl-BE" sz="1600" dirty="0" err="1">
                <a:solidFill>
                  <a:srgbClr val="4D4D4D"/>
                </a:solidFill>
              </a:rPr>
              <a:t>onderzoek</a:t>
            </a:r>
            <a:r>
              <a:rPr lang="en-US" altLang="nl-BE" sz="1600" dirty="0">
                <a:solidFill>
                  <a:srgbClr val="4D4D4D"/>
                </a:solidFill>
              </a:rPr>
              <a:t> </a:t>
            </a:r>
            <a:r>
              <a:rPr lang="en-US" altLang="nl-BE" sz="1600" dirty="0" err="1">
                <a:solidFill>
                  <a:srgbClr val="4D4D4D"/>
                </a:solidFill>
              </a:rPr>
              <a:t>blijkt</a:t>
            </a:r>
            <a:r>
              <a:rPr lang="en-US" altLang="nl-BE" sz="1600" dirty="0">
                <a:solidFill>
                  <a:srgbClr val="4D4D4D"/>
                </a:solidFill>
              </a:rPr>
              <a:t> qua </a:t>
            </a:r>
            <a:r>
              <a:rPr lang="en-US" altLang="nl-BE" sz="1600" dirty="0" err="1">
                <a:solidFill>
                  <a:srgbClr val="4D4D4D"/>
                </a:solidFill>
              </a:rPr>
              <a:t>aangiftebereidheid</a:t>
            </a:r>
            <a:r>
              <a:rPr lang="en-US" altLang="nl-BE" sz="1600" dirty="0">
                <a:solidFill>
                  <a:srgbClr val="4D4D4D"/>
                </a:solidFill>
              </a:rPr>
              <a:t>:</a:t>
            </a:r>
          </a:p>
          <a:p>
            <a:pPr marL="0" lvl="0" indent="0">
              <a:buNone/>
            </a:pPr>
            <a:r>
              <a:rPr lang="en-US" altLang="nl-BE" sz="1600" dirty="0">
                <a:solidFill>
                  <a:srgbClr val="4D4D4D"/>
                </a:solidFill>
              </a:rPr>
              <a:t>+ Vrouw</a:t>
            </a:r>
          </a:p>
          <a:p>
            <a:pPr marL="0" lvl="0" indent="0">
              <a:buNone/>
            </a:pPr>
            <a:r>
              <a:rPr lang="en-US" altLang="nl-BE" sz="1600" dirty="0">
                <a:solidFill>
                  <a:srgbClr val="4D4D4D"/>
                </a:solidFill>
              </a:rPr>
              <a:t>+ </a:t>
            </a:r>
            <a:r>
              <a:rPr lang="en-US" altLang="nl-BE" sz="1600" dirty="0" err="1">
                <a:solidFill>
                  <a:srgbClr val="4D4D4D"/>
                </a:solidFill>
              </a:rPr>
              <a:t>Slachtoffers</a:t>
            </a:r>
            <a:r>
              <a:rPr lang="en-US" altLang="nl-BE" sz="1600" dirty="0">
                <a:solidFill>
                  <a:srgbClr val="4D4D4D"/>
                </a:solidFill>
              </a:rPr>
              <a:t> die </a:t>
            </a:r>
            <a:r>
              <a:rPr lang="en-US" altLang="nl-BE" sz="1600" dirty="0" err="1">
                <a:solidFill>
                  <a:srgbClr val="4D4D4D"/>
                </a:solidFill>
              </a:rPr>
              <a:t>meer</a:t>
            </a:r>
            <a:r>
              <a:rPr lang="en-US" altLang="nl-BE" sz="1600" dirty="0">
                <a:solidFill>
                  <a:srgbClr val="4D4D4D"/>
                </a:solidFill>
              </a:rPr>
              <a:t> </a:t>
            </a:r>
            <a:r>
              <a:rPr lang="en-US" altLang="nl-BE" sz="1600" dirty="0" err="1">
                <a:solidFill>
                  <a:srgbClr val="4D4D4D"/>
                </a:solidFill>
              </a:rPr>
              <a:t>lijden</a:t>
            </a:r>
            <a:r>
              <a:rPr lang="en-US" altLang="nl-BE" sz="1600" dirty="0">
                <a:solidFill>
                  <a:srgbClr val="4D4D4D"/>
                </a:solidFill>
              </a:rPr>
              <a:t> </a:t>
            </a:r>
            <a:r>
              <a:rPr lang="en-US" altLang="nl-BE" sz="1600" dirty="0" err="1">
                <a:solidFill>
                  <a:srgbClr val="4D4D4D"/>
                </a:solidFill>
              </a:rPr>
              <a:t>aan</a:t>
            </a:r>
            <a:r>
              <a:rPr lang="en-US" altLang="nl-BE" sz="1600" dirty="0">
                <a:solidFill>
                  <a:srgbClr val="4D4D4D"/>
                </a:solidFill>
              </a:rPr>
              <a:t> </a:t>
            </a:r>
            <a:r>
              <a:rPr lang="en-US" altLang="nl-BE" sz="1600" dirty="0" err="1">
                <a:solidFill>
                  <a:srgbClr val="4D4D4D"/>
                </a:solidFill>
              </a:rPr>
              <a:t>herbeleving</a:t>
            </a:r>
            <a:r>
              <a:rPr lang="en-US" altLang="nl-BE" sz="1600" dirty="0">
                <a:solidFill>
                  <a:srgbClr val="4D4D4D"/>
                </a:solidFill>
              </a:rPr>
              <a:t> </a:t>
            </a:r>
            <a:r>
              <a:rPr lang="en-US" altLang="nl-BE" sz="1600" dirty="0" err="1">
                <a:solidFill>
                  <a:srgbClr val="4D4D4D"/>
                </a:solidFill>
              </a:rPr>
              <a:t>en</a:t>
            </a:r>
            <a:r>
              <a:rPr lang="en-US" altLang="nl-BE" sz="1600" dirty="0">
                <a:solidFill>
                  <a:srgbClr val="4D4D4D"/>
                </a:solidFill>
              </a:rPr>
              <a:t> hyperarousal</a:t>
            </a:r>
          </a:p>
          <a:p>
            <a:pPr marL="0" lvl="0" indent="0">
              <a:buNone/>
            </a:pPr>
            <a:r>
              <a:rPr lang="en-US" altLang="nl-BE" sz="1600" dirty="0">
                <a:solidFill>
                  <a:srgbClr val="4D4D4D"/>
                </a:solidFill>
              </a:rPr>
              <a:t>+ </a:t>
            </a:r>
            <a:r>
              <a:rPr lang="en-US" altLang="nl-BE" sz="1600" dirty="0" err="1">
                <a:solidFill>
                  <a:srgbClr val="4D4D4D"/>
                </a:solidFill>
              </a:rPr>
              <a:t>meerdere</a:t>
            </a:r>
            <a:r>
              <a:rPr lang="en-US" altLang="nl-BE" sz="1600" dirty="0">
                <a:solidFill>
                  <a:srgbClr val="4D4D4D"/>
                </a:solidFill>
              </a:rPr>
              <a:t> </a:t>
            </a:r>
            <a:r>
              <a:rPr lang="en-US" altLang="nl-BE" sz="1600" dirty="0" err="1">
                <a:solidFill>
                  <a:srgbClr val="4D4D4D"/>
                </a:solidFill>
              </a:rPr>
              <a:t>plegers</a:t>
            </a:r>
            <a:endParaRPr lang="en-US" altLang="nl-BE" sz="1600" dirty="0">
              <a:solidFill>
                <a:srgbClr val="4D4D4D"/>
              </a:solidFill>
            </a:endParaRPr>
          </a:p>
          <a:p>
            <a:pPr marL="0" lvl="0" indent="0">
              <a:buNone/>
            </a:pPr>
            <a:r>
              <a:rPr lang="en-US" altLang="nl-BE" sz="1600" dirty="0">
                <a:solidFill>
                  <a:srgbClr val="4D4D4D"/>
                </a:solidFill>
              </a:rPr>
              <a:t>+ </a:t>
            </a:r>
            <a:r>
              <a:rPr lang="en-US" altLang="nl-BE" sz="1600" dirty="0" err="1">
                <a:solidFill>
                  <a:srgbClr val="4D4D4D"/>
                </a:solidFill>
              </a:rPr>
              <a:t>andere</a:t>
            </a:r>
            <a:r>
              <a:rPr lang="en-US" altLang="nl-BE" sz="1600" dirty="0">
                <a:solidFill>
                  <a:srgbClr val="4D4D4D"/>
                </a:solidFill>
              </a:rPr>
              <a:t> </a:t>
            </a:r>
            <a:r>
              <a:rPr lang="en-US" altLang="nl-BE" sz="1600" dirty="0" err="1">
                <a:solidFill>
                  <a:srgbClr val="4D4D4D"/>
                </a:solidFill>
              </a:rPr>
              <a:t>achtergrond</a:t>
            </a:r>
            <a:r>
              <a:rPr lang="en-US" altLang="nl-BE" sz="1600" dirty="0">
                <a:solidFill>
                  <a:srgbClr val="4D4D4D"/>
                </a:solidFill>
              </a:rPr>
              <a:t> van </a:t>
            </a:r>
            <a:r>
              <a:rPr lang="en-US" altLang="nl-BE" sz="1600" dirty="0" err="1">
                <a:solidFill>
                  <a:srgbClr val="4D4D4D"/>
                </a:solidFill>
              </a:rPr>
              <a:t>pleger</a:t>
            </a:r>
            <a:r>
              <a:rPr lang="en-US" altLang="nl-BE" sz="1600" dirty="0">
                <a:solidFill>
                  <a:srgbClr val="4D4D4D"/>
                </a:solidFill>
              </a:rPr>
              <a:t> dan </a:t>
            </a:r>
            <a:r>
              <a:rPr lang="en-US" altLang="nl-BE" sz="1600" dirty="0" err="1">
                <a:solidFill>
                  <a:srgbClr val="4D4D4D"/>
                </a:solidFill>
              </a:rPr>
              <a:t>slachtoffer</a:t>
            </a:r>
            <a:r>
              <a:rPr lang="en-US" altLang="nl-BE" sz="1600" dirty="0">
                <a:solidFill>
                  <a:srgbClr val="4D4D4D"/>
                </a:solidFill>
              </a:rPr>
              <a:t> </a:t>
            </a:r>
            <a:r>
              <a:rPr lang="en-US" altLang="nl-BE" sz="1600" dirty="0" err="1">
                <a:solidFill>
                  <a:srgbClr val="4D4D4D"/>
                </a:solidFill>
              </a:rPr>
              <a:t>en</a:t>
            </a:r>
            <a:r>
              <a:rPr lang="en-US" altLang="nl-BE" sz="1600" dirty="0">
                <a:solidFill>
                  <a:srgbClr val="4D4D4D"/>
                </a:solidFill>
              </a:rPr>
              <a:t> </a:t>
            </a:r>
            <a:r>
              <a:rPr lang="en-US" altLang="nl-BE" sz="1600" dirty="0" err="1">
                <a:solidFill>
                  <a:srgbClr val="4D4D4D"/>
                </a:solidFill>
              </a:rPr>
              <a:t>niet</a:t>
            </a:r>
            <a:r>
              <a:rPr lang="en-US" altLang="nl-BE" sz="1600" dirty="0">
                <a:solidFill>
                  <a:srgbClr val="4D4D4D"/>
                </a:solidFill>
              </a:rPr>
              <a:t> </a:t>
            </a:r>
            <a:r>
              <a:rPr lang="en-US" altLang="nl-BE" sz="1600" dirty="0" err="1">
                <a:solidFill>
                  <a:srgbClr val="4D4D4D"/>
                </a:solidFill>
              </a:rPr>
              <a:t>gekend</a:t>
            </a:r>
            <a:endParaRPr lang="en-US" altLang="nl-BE" sz="1600" dirty="0">
              <a:solidFill>
                <a:srgbClr val="4D4D4D"/>
              </a:solidFill>
            </a:endParaRPr>
          </a:p>
          <a:p>
            <a:pPr marL="0" lvl="0" indent="0">
              <a:buNone/>
            </a:pPr>
            <a:r>
              <a:rPr lang="en-US" altLang="nl-BE" sz="1600" dirty="0">
                <a:solidFill>
                  <a:srgbClr val="4D4D4D"/>
                </a:solidFill>
              </a:rPr>
              <a:t>+ Ernst </a:t>
            </a:r>
            <a:r>
              <a:rPr lang="en-US" altLang="nl-BE" sz="1600" dirty="0" err="1">
                <a:solidFill>
                  <a:srgbClr val="4D4D4D"/>
                </a:solidFill>
              </a:rPr>
              <a:t>geweld</a:t>
            </a:r>
            <a:r>
              <a:rPr lang="en-US" altLang="nl-BE" sz="1600" dirty="0">
                <a:solidFill>
                  <a:srgbClr val="4D4D4D"/>
                </a:solidFill>
              </a:rPr>
              <a:t>, </a:t>
            </a:r>
            <a:r>
              <a:rPr lang="en-US" altLang="nl-BE" sz="1600" dirty="0" err="1">
                <a:solidFill>
                  <a:srgbClr val="4D4D4D"/>
                </a:solidFill>
              </a:rPr>
              <a:t>bijkomend</a:t>
            </a:r>
            <a:r>
              <a:rPr lang="en-US" altLang="nl-BE" sz="1600" dirty="0">
                <a:solidFill>
                  <a:srgbClr val="4D4D4D"/>
                </a:solidFill>
              </a:rPr>
              <a:t> </a:t>
            </a:r>
            <a:r>
              <a:rPr lang="en-US" altLang="nl-BE" sz="1600" dirty="0" err="1">
                <a:solidFill>
                  <a:srgbClr val="4D4D4D"/>
                </a:solidFill>
              </a:rPr>
              <a:t>fysiek</a:t>
            </a:r>
            <a:r>
              <a:rPr lang="en-US" altLang="nl-BE" sz="1600" dirty="0">
                <a:solidFill>
                  <a:srgbClr val="4D4D4D"/>
                </a:solidFill>
              </a:rPr>
              <a:t> </a:t>
            </a:r>
            <a:r>
              <a:rPr lang="en-US" altLang="nl-BE" sz="1600" dirty="0" err="1">
                <a:solidFill>
                  <a:srgbClr val="4D4D4D"/>
                </a:solidFill>
              </a:rPr>
              <a:t>geweld</a:t>
            </a:r>
            <a:r>
              <a:rPr lang="en-US" altLang="nl-BE" sz="1600" dirty="0">
                <a:solidFill>
                  <a:srgbClr val="4D4D4D"/>
                </a:solidFill>
              </a:rPr>
              <a:t>, </a:t>
            </a:r>
            <a:r>
              <a:rPr lang="en-US" altLang="nl-BE" sz="1600" dirty="0" err="1">
                <a:solidFill>
                  <a:srgbClr val="4D4D4D"/>
                </a:solidFill>
              </a:rPr>
              <a:t>wapen</a:t>
            </a:r>
            <a:r>
              <a:rPr lang="en-US" altLang="nl-BE" sz="1600" dirty="0">
                <a:solidFill>
                  <a:srgbClr val="4D4D4D"/>
                </a:solidFill>
              </a:rPr>
              <a:t>, </a:t>
            </a:r>
            <a:r>
              <a:rPr lang="en-US" altLang="nl-BE" sz="1600" dirty="0" err="1">
                <a:solidFill>
                  <a:srgbClr val="4D4D4D"/>
                </a:solidFill>
              </a:rPr>
              <a:t>levensbedreigend</a:t>
            </a:r>
            <a:r>
              <a:rPr lang="en-US" altLang="nl-BE" sz="1600" dirty="0">
                <a:solidFill>
                  <a:srgbClr val="4D4D4D"/>
                </a:solidFill>
              </a:rPr>
              <a:t>, </a:t>
            </a:r>
            <a:r>
              <a:rPr lang="en-US" altLang="nl-BE" sz="1600" dirty="0" err="1">
                <a:solidFill>
                  <a:srgbClr val="4D4D4D"/>
                </a:solidFill>
              </a:rPr>
              <a:t>letsels</a:t>
            </a:r>
            <a:r>
              <a:rPr lang="en-US" altLang="nl-BE" sz="1600" dirty="0">
                <a:solidFill>
                  <a:srgbClr val="4D4D4D"/>
                </a:solidFill>
              </a:rPr>
              <a:t> </a:t>
            </a:r>
            <a:r>
              <a:rPr lang="en-US" altLang="nl-BE" sz="1600" dirty="0" err="1">
                <a:solidFill>
                  <a:srgbClr val="4D4D4D"/>
                </a:solidFill>
              </a:rPr>
              <a:t>hebben</a:t>
            </a:r>
            <a:endParaRPr lang="en-US" altLang="nl-BE" sz="1600" dirty="0">
              <a:solidFill>
                <a:srgbClr val="4D4D4D"/>
              </a:solidFill>
            </a:endParaRPr>
          </a:p>
          <a:p>
            <a:pPr marL="0" lvl="0" indent="0">
              <a:buNone/>
            </a:pPr>
            <a:r>
              <a:rPr lang="en-US" altLang="nl-BE" sz="1600" dirty="0">
                <a:solidFill>
                  <a:srgbClr val="4D4D4D"/>
                </a:solidFill>
              </a:rPr>
              <a:t>+ Angst </a:t>
            </a:r>
            <a:r>
              <a:rPr lang="en-US" altLang="nl-BE" sz="1600" dirty="0" err="1">
                <a:solidFill>
                  <a:srgbClr val="4D4D4D"/>
                </a:solidFill>
              </a:rPr>
              <a:t>revictimisatie</a:t>
            </a:r>
            <a:r>
              <a:rPr lang="en-US" altLang="nl-BE" sz="1600" dirty="0">
                <a:solidFill>
                  <a:srgbClr val="4D4D4D"/>
                </a:solidFill>
              </a:rPr>
              <a:t> of </a:t>
            </a:r>
            <a:r>
              <a:rPr lang="en-US" altLang="nl-BE" sz="1600" dirty="0" err="1">
                <a:solidFill>
                  <a:srgbClr val="4D4D4D"/>
                </a:solidFill>
              </a:rPr>
              <a:t>slachtofferschap</a:t>
            </a:r>
            <a:r>
              <a:rPr lang="en-US" altLang="nl-BE" sz="1600" dirty="0">
                <a:solidFill>
                  <a:srgbClr val="4D4D4D"/>
                </a:solidFill>
              </a:rPr>
              <a:t> </a:t>
            </a:r>
            <a:r>
              <a:rPr lang="en-US" altLang="nl-BE" sz="1600" dirty="0" err="1">
                <a:solidFill>
                  <a:srgbClr val="4D4D4D"/>
                </a:solidFill>
              </a:rPr>
              <a:t>derde</a:t>
            </a:r>
            <a:endParaRPr lang="en-US" altLang="nl-BE" sz="1600" dirty="0">
              <a:solidFill>
                <a:srgbClr val="4D4D4D"/>
              </a:solidFill>
            </a:endParaRPr>
          </a:p>
          <a:p>
            <a:pPr lvl="0">
              <a:buFontTx/>
              <a:buChar char="-"/>
            </a:pPr>
            <a:r>
              <a:rPr lang="en-US" altLang="nl-BE" sz="1600" dirty="0" err="1">
                <a:solidFill>
                  <a:srgbClr val="C00000"/>
                </a:solidFill>
              </a:rPr>
              <a:t>Bij</a:t>
            </a:r>
            <a:r>
              <a:rPr lang="en-US" altLang="nl-BE" sz="1600" dirty="0">
                <a:solidFill>
                  <a:srgbClr val="C00000"/>
                </a:solidFill>
              </a:rPr>
              <a:t> </a:t>
            </a:r>
            <a:r>
              <a:rPr lang="en-US" altLang="nl-BE" sz="1600" dirty="0" err="1">
                <a:solidFill>
                  <a:srgbClr val="C00000"/>
                </a:solidFill>
              </a:rPr>
              <a:t>onderschrijven</a:t>
            </a:r>
            <a:r>
              <a:rPr lang="en-US" altLang="nl-BE" sz="1600" dirty="0">
                <a:solidFill>
                  <a:srgbClr val="C00000"/>
                </a:solidFill>
              </a:rPr>
              <a:t> </a:t>
            </a:r>
            <a:r>
              <a:rPr lang="en-US" altLang="nl-BE" sz="1600" dirty="0" err="1">
                <a:solidFill>
                  <a:srgbClr val="C00000"/>
                </a:solidFill>
              </a:rPr>
              <a:t>verkrachtingsmythes</a:t>
            </a:r>
            <a:r>
              <a:rPr lang="en-US" altLang="nl-BE" sz="1600" dirty="0">
                <a:solidFill>
                  <a:srgbClr val="C00000"/>
                </a:solidFill>
              </a:rPr>
              <a:t>, </a:t>
            </a:r>
            <a:r>
              <a:rPr lang="en-US" altLang="nl-BE" sz="1600" dirty="0" err="1">
                <a:solidFill>
                  <a:srgbClr val="C00000"/>
                </a:solidFill>
              </a:rPr>
              <a:t>bij</a:t>
            </a:r>
            <a:r>
              <a:rPr lang="en-US" altLang="nl-BE" sz="1600" dirty="0">
                <a:solidFill>
                  <a:srgbClr val="C00000"/>
                </a:solidFill>
              </a:rPr>
              <a:t> alcohol </a:t>
            </a:r>
            <a:r>
              <a:rPr lang="en-US" altLang="nl-BE" sz="1600" dirty="0" err="1">
                <a:solidFill>
                  <a:srgbClr val="C00000"/>
                </a:solidFill>
              </a:rPr>
              <a:t>en</a:t>
            </a:r>
            <a:r>
              <a:rPr lang="en-US" altLang="nl-BE" sz="1600" dirty="0">
                <a:solidFill>
                  <a:srgbClr val="C00000"/>
                </a:solidFill>
              </a:rPr>
              <a:t> </a:t>
            </a:r>
            <a:r>
              <a:rPr lang="en-US" altLang="nl-BE" sz="1600" dirty="0" err="1">
                <a:solidFill>
                  <a:srgbClr val="C00000"/>
                </a:solidFill>
              </a:rPr>
              <a:t>drugsinname</a:t>
            </a:r>
            <a:r>
              <a:rPr lang="en-US" altLang="nl-BE" sz="1600" dirty="0">
                <a:solidFill>
                  <a:srgbClr val="C00000"/>
                </a:solidFill>
              </a:rPr>
              <a:t>, </a:t>
            </a:r>
            <a:r>
              <a:rPr lang="en-US" altLang="nl-BE" sz="1600" dirty="0" err="1">
                <a:solidFill>
                  <a:srgbClr val="C00000"/>
                </a:solidFill>
              </a:rPr>
              <a:t>amnesie</a:t>
            </a:r>
            <a:endParaRPr lang="en-US" altLang="nl-BE" sz="1600" dirty="0">
              <a:solidFill>
                <a:srgbClr val="C00000"/>
              </a:solidFill>
            </a:endParaRPr>
          </a:p>
          <a:p>
            <a:pPr lvl="0">
              <a:buFontTx/>
              <a:buChar char="-"/>
            </a:pPr>
            <a:r>
              <a:rPr lang="en-US" altLang="nl-BE" sz="1600" dirty="0" err="1">
                <a:solidFill>
                  <a:srgbClr val="C00000"/>
                </a:solidFill>
              </a:rPr>
              <a:t>Mentale</a:t>
            </a:r>
            <a:r>
              <a:rPr lang="en-US" altLang="nl-BE" sz="1600" dirty="0">
                <a:solidFill>
                  <a:srgbClr val="C00000"/>
                </a:solidFill>
              </a:rPr>
              <a:t> </a:t>
            </a:r>
            <a:r>
              <a:rPr lang="en-US" altLang="nl-BE" sz="1600" dirty="0" err="1">
                <a:solidFill>
                  <a:srgbClr val="C00000"/>
                </a:solidFill>
              </a:rPr>
              <a:t>gezondheidsproblemen</a:t>
            </a:r>
            <a:r>
              <a:rPr lang="en-US" altLang="nl-BE" sz="1600" dirty="0">
                <a:solidFill>
                  <a:srgbClr val="C00000"/>
                </a:solidFill>
              </a:rPr>
              <a:t> </a:t>
            </a:r>
            <a:r>
              <a:rPr lang="en-US" altLang="nl-BE" sz="1600" dirty="0" err="1">
                <a:solidFill>
                  <a:srgbClr val="C00000"/>
                </a:solidFill>
              </a:rPr>
              <a:t>als</a:t>
            </a:r>
            <a:r>
              <a:rPr lang="en-US" altLang="nl-BE" sz="1600" dirty="0">
                <a:solidFill>
                  <a:srgbClr val="C00000"/>
                </a:solidFill>
              </a:rPr>
              <a:t> </a:t>
            </a:r>
            <a:r>
              <a:rPr lang="en-US" altLang="nl-BE" sz="1600" dirty="0" err="1">
                <a:solidFill>
                  <a:srgbClr val="C00000"/>
                </a:solidFill>
              </a:rPr>
              <a:t>gevolg</a:t>
            </a:r>
            <a:r>
              <a:rPr lang="en-US" altLang="nl-BE" sz="1600" dirty="0">
                <a:solidFill>
                  <a:srgbClr val="C00000"/>
                </a:solidFill>
              </a:rPr>
              <a:t> van </a:t>
            </a:r>
            <a:r>
              <a:rPr lang="en-US" altLang="nl-BE" sz="1600" dirty="0" err="1">
                <a:solidFill>
                  <a:srgbClr val="C00000"/>
                </a:solidFill>
              </a:rPr>
              <a:t>geweld</a:t>
            </a:r>
            <a:endParaRPr lang="en-US" altLang="nl-BE" sz="1600" dirty="0">
              <a:solidFill>
                <a:srgbClr val="C00000"/>
              </a:solidFill>
            </a:endParaRPr>
          </a:p>
          <a:p>
            <a:pPr marL="0" lvl="0" indent="0">
              <a:buNone/>
            </a:pPr>
            <a:endParaRPr lang="en-US" altLang="nl-BE" sz="1600" dirty="0">
              <a:solidFill>
                <a:srgbClr val="4D4D4D"/>
              </a:solidFill>
            </a:endParaRPr>
          </a:p>
          <a:p>
            <a:pPr marL="0" lvl="0" indent="0">
              <a:buNone/>
            </a:pPr>
            <a:r>
              <a:rPr lang="en-US" altLang="nl-BE" sz="1600" dirty="0">
                <a:solidFill>
                  <a:srgbClr val="4D4D4D"/>
                </a:solidFill>
              </a:rPr>
              <a:t>Eigen </a:t>
            </a:r>
            <a:r>
              <a:rPr lang="en-US" altLang="nl-BE" sz="1600" dirty="0" err="1">
                <a:solidFill>
                  <a:srgbClr val="4D4D4D"/>
                </a:solidFill>
              </a:rPr>
              <a:t>onderzoek</a:t>
            </a:r>
            <a:r>
              <a:rPr lang="en-US" altLang="nl-BE" sz="1600" dirty="0">
                <a:solidFill>
                  <a:srgbClr val="4D4D4D"/>
                </a:solidFill>
              </a:rPr>
              <a:t>  in </a:t>
            </a:r>
            <a:r>
              <a:rPr lang="en-US" altLang="nl-BE" sz="1600" dirty="0" err="1">
                <a:solidFill>
                  <a:srgbClr val="4D4D4D"/>
                </a:solidFill>
              </a:rPr>
              <a:t>België</a:t>
            </a:r>
            <a:r>
              <a:rPr lang="en-US" altLang="nl-BE" sz="1600" dirty="0">
                <a:solidFill>
                  <a:srgbClr val="4D4D4D"/>
                </a:solidFill>
              </a:rPr>
              <a:t> (</a:t>
            </a:r>
            <a:r>
              <a:rPr lang="en-US" altLang="nl-BE" sz="1600" dirty="0" err="1">
                <a:solidFill>
                  <a:srgbClr val="4D4D4D"/>
                </a:solidFill>
              </a:rPr>
              <a:t>Zorgcentra</a:t>
            </a:r>
            <a:r>
              <a:rPr lang="en-US" altLang="nl-BE" sz="1600" dirty="0">
                <a:solidFill>
                  <a:srgbClr val="4D4D4D"/>
                </a:solidFill>
              </a:rPr>
              <a:t> + UN-MENAMAIS,…): </a:t>
            </a:r>
          </a:p>
          <a:p>
            <a:pPr marL="0" lvl="0" indent="0">
              <a:buNone/>
            </a:pPr>
            <a:r>
              <a:rPr lang="en-US" altLang="nl-BE" sz="1600" dirty="0">
                <a:solidFill>
                  <a:srgbClr val="C00000"/>
                </a:solidFill>
              </a:rPr>
              <a:t>+ </a:t>
            </a:r>
            <a:r>
              <a:rPr lang="en-US" altLang="nl-BE" sz="1600" dirty="0" err="1">
                <a:solidFill>
                  <a:srgbClr val="C00000"/>
                </a:solidFill>
              </a:rPr>
              <a:t>ondersteunende</a:t>
            </a:r>
            <a:r>
              <a:rPr lang="en-US" altLang="nl-BE" sz="1600" dirty="0">
                <a:solidFill>
                  <a:srgbClr val="C00000"/>
                </a:solidFill>
              </a:rPr>
              <a:t> </a:t>
            </a:r>
            <a:r>
              <a:rPr lang="en-US" altLang="nl-BE" sz="1600" dirty="0" err="1">
                <a:solidFill>
                  <a:srgbClr val="C00000"/>
                </a:solidFill>
              </a:rPr>
              <a:t>steunfiguur</a:t>
            </a:r>
            <a:r>
              <a:rPr lang="en-US" altLang="nl-BE" sz="1600" dirty="0">
                <a:solidFill>
                  <a:srgbClr val="C00000"/>
                </a:solidFill>
              </a:rPr>
              <a:t> </a:t>
            </a:r>
            <a:r>
              <a:rPr lang="en-US" altLang="nl-BE" sz="1600" dirty="0" err="1">
                <a:solidFill>
                  <a:srgbClr val="C00000"/>
                </a:solidFill>
              </a:rPr>
              <a:t>aanwezig</a:t>
            </a:r>
            <a:r>
              <a:rPr lang="en-US" altLang="nl-BE" sz="1600" dirty="0">
                <a:solidFill>
                  <a:srgbClr val="C00000"/>
                </a:solidFill>
              </a:rPr>
              <a:t> </a:t>
            </a:r>
          </a:p>
          <a:p>
            <a:pPr marL="0" lvl="0" indent="0">
              <a:buNone/>
            </a:pPr>
            <a:r>
              <a:rPr lang="en-US" altLang="nl-BE" sz="1600" dirty="0">
                <a:solidFill>
                  <a:srgbClr val="4D4D4D"/>
                </a:solidFill>
              </a:rPr>
              <a:t>+ via </a:t>
            </a:r>
            <a:r>
              <a:rPr lang="en-US" altLang="nl-BE" sz="1600" dirty="0" err="1">
                <a:solidFill>
                  <a:srgbClr val="4D4D4D"/>
                </a:solidFill>
              </a:rPr>
              <a:t>Zorgcentrum</a:t>
            </a:r>
            <a:r>
              <a:rPr lang="en-US" altLang="nl-BE" sz="1600" dirty="0">
                <a:solidFill>
                  <a:srgbClr val="4D4D4D"/>
                </a:solidFill>
              </a:rPr>
              <a:t> </a:t>
            </a:r>
            <a:r>
              <a:rPr lang="en-US" altLang="nl-BE" sz="1600" dirty="0" err="1">
                <a:solidFill>
                  <a:srgbClr val="4D4D4D"/>
                </a:solidFill>
              </a:rPr>
              <a:t>na</a:t>
            </a:r>
            <a:r>
              <a:rPr lang="en-US" altLang="nl-BE" sz="1600" dirty="0">
                <a:solidFill>
                  <a:srgbClr val="4D4D4D"/>
                </a:solidFill>
              </a:rPr>
              <a:t> </a:t>
            </a:r>
            <a:r>
              <a:rPr lang="en-US" altLang="nl-BE" sz="1600" dirty="0" err="1">
                <a:solidFill>
                  <a:srgbClr val="4D4D4D"/>
                </a:solidFill>
              </a:rPr>
              <a:t>Seksueel</a:t>
            </a:r>
            <a:r>
              <a:rPr lang="en-US" altLang="nl-BE" sz="1600" dirty="0">
                <a:solidFill>
                  <a:srgbClr val="4D4D4D"/>
                </a:solidFill>
              </a:rPr>
              <a:t> </a:t>
            </a:r>
            <a:r>
              <a:rPr lang="en-US" altLang="nl-BE" sz="1600" dirty="0" err="1">
                <a:solidFill>
                  <a:srgbClr val="4D4D4D"/>
                </a:solidFill>
              </a:rPr>
              <a:t>Geweld</a:t>
            </a:r>
            <a:r>
              <a:rPr lang="en-US" altLang="nl-BE" sz="1600" dirty="0">
                <a:solidFill>
                  <a:srgbClr val="4D4D4D"/>
                </a:solidFill>
              </a:rPr>
              <a:t> (</a:t>
            </a:r>
            <a:r>
              <a:rPr lang="en-US" altLang="nl-BE" sz="1600" dirty="0" err="1">
                <a:solidFill>
                  <a:srgbClr val="4D4D4D"/>
                </a:solidFill>
              </a:rPr>
              <a:t>eerst</a:t>
            </a:r>
            <a:r>
              <a:rPr lang="en-US" altLang="nl-BE" sz="1600" dirty="0">
                <a:solidFill>
                  <a:srgbClr val="4D4D4D"/>
                </a:solidFill>
              </a:rPr>
              <a:t> </a:t>
            </a:r>
            <a:r>
              <a:rPr lang="en-US" altLang="nl-BE" sz="1600" dirty="0" err="1">
                <a:solidFill>
                  <a:srgbClr val="4D4D4D"/>
                </a:solidFill>
              </a:rPr>
              <a:t>zorg</a:t>
            </a:r>
            <a:r>
              <a:rPr lang="en-US" altLang="nl-BE" sz="1600" dirty="0">
                <a:solidFill>
                  <a:srgbClr val="4D4D4D"/>
                </a:solidFill>
              </a:rPr>
              <a:t> dan </a:t>
            </a:r>
            <a:r>
              <a:rPr lang="en-US" altLang="nl-BE" sz="1600" dirty="0" err="1">
                <a:solidFill>
                  <a:srgbClr val="4D4D4D"/>
                </a:solidFill>
              </a:rPr>
              <a:t>mogelijkheid</a:t>
            </a:r>
            <a:r>
              <a:rPr lang="en-US" altLang="nl-BE" sz="1600" dirty="0">
                <a:solidFill>
                  <a:srgbClr val="4D4D4D"/>
                </a:solidFill>
              </a:rPr>
              <a:t> </a:t>
            </a:r>
            <a:r>
              <a:rPr lang="en-US" altLang="nl-BE" sz="1600" dirty="0" err="1">
                <a:solidFill>
                  <a:srgbClr val="4D4D4D"/>
                </a:solidFill>
              </a:rPr>
              <a:t>klacht</a:t>
            </a:r>
            <a:r>
              <a:rPr lang="en-US" altLang="nl-BE" sz="1600" dirty="0">
                <a:solidFill>
                  <a:srgbClr val="4D4D4D"/>
                </a:solidFill>
              </a:rPr>
              <a:t> in ZSG)</a:t>
            </a:r>
          </a:p>
          <a:p>
            <a:pPr marL="0" lvl="0" indent="0">
              <a:buNone/>
            </a:pPr>
            <a:r>
              <a:rPr lang="en-US" altLang="nl-BE" sz="1600" dirty="0">
                <a:solidFill>
                  <a:srgbClr val="4D4D4D"/>
                </a:solidFill>
              </a:rPr>
              <a:t>+ </a:t>
            </a:r>
            <a:r>
              <a:rPr lang="en-US" altLang="nl-BE" sz="1600" dirty="0" err="1">
                <a:solidFill>
                  <a:srgbClr val="4D4D4D"/>
                </a:solidFill>
              </a:rPr>
              <a:t>forensisch</a:t>
            </a:r>
            <a:r>
              <a:rPr lang="en-US" altLang="nl-BE" sz="1600" dirty="0">
                <a:solidFill>
                  <a:srgbClr val="4D4D4D"/>
                </a:solidFill>
              </a:rPr>
              <a:t> </a:t>
            </a:r>
            <a:r>
              <a:rPr lang="en-US" altLang="nl-BE" sz="1600" dirty="0" err="1">
                <a:solidFill>
                  <a:srgbClr val="4D4D4D"/>
                </a:solidFill>
              </a:rPr>
              <a:t>onderzoek</a:t>
            </a:r>
            <a:r>
              <a:rPr lang="en-US" altLang="nl-BE" sz="1600" dirty="0">
                <a:solidFill>
                  <a:srgbClr val="4D4D4D"/>
                </a:solidFill>
              </a:rPr>
              <a:t> </a:t>
            </a:r>
            <a:r>
              <a:rPr lang="en-US" altLang="nl-BE" sz="1600" dirty="0" err="1">
                <a:solidFill>
                  <a:srgbClr val="4D4D4D"/>
                </a:solidFill>
              </a:rPr>
              <a:t>hebben</a:t>
            </a:r>
            <a:r>
              <a:rPr lang="en-US" altLang="nl-BE" sz="1600" dirty="0">
                <a:solidFill>
                  <a:srgbClr val="4D4D4D"/>
                </a:solidFill>
              </a:rPr>
              <a:t> </a:t>
            </a:r>
            <a:r>
              <a:rPr lang="en-US" altLang="nl-BE" sz="1600" dirty="0" err="1">
                <a:solidFill>
                  <a:srgbClr val="4D4D4D"/>
                </a:solidFill>
              </a:rPr>
              <a:t>ondergaan</a:t>
            </a:r>
            <a:endParaRPr lang="en-US" altLang="nl-BE" sz="1600" dirty="0">
              <a:solidFill>
                <a:srgbClr val="4D4D4D"/>
              </a:solidFill>
            </a:endParaRPr>
          </a:p>
          <a:p>
            <a:pPr marL="0" lvl="0" indent="0">
              <a:buNone/>
            </a:pPr>
            <a:r>
              <a:rPr lang="en-US" altLang="nl-BE" sz="1600" dirty="0">
                <a:solidFill>
                  <a:srgbClr val="4D4D4D"/>
                </a:solidFill>
              </a:rPr>
              <a:t>+ Ernst </a:t>
            </a:r>
            <a:r>
              <a:rPr lang="en-US" altLang="nl-BE" sz="1600" dirty="0" err="1">
                <a:solidFill>
                  <a:srgbClr val="4D4D4D"/>
                </a:solidFill>
              </a:rPr>
              <a:t>seksueel</a:t>
            </a:r>
            <a:r>
              <a:rPr lang="en-US" altLang="nl-BE" sz="1600" dirty="0">
                <a:solidFill>
                  <a:srgbClr val="4D4D4D"/>
                </a:solidFill>
              </a:rPr>
              <a:t> </a:t>
            </a:r>
            <a:r>
              <a:rPr lang="en-US" altLang="nl-BE" sz="1600" dirty="0" err="1">
                <a:solidFill>
                  <a:srgbClr val="4D4D4D"/>
                </a:solidFill>
              </a:rPr>
              <a:t>geweld</a:t>
            </a:r>
            <a:r>
              <a:rPr lang="en-US" altLang="nl-BE" sz="1600" dirty="0">
                <a:solidFill>
                  <a:srgbClr val="4D4D4D"/>
                </a:solidFill>
              </a:rPr>
              <a:t> + </a:t>
            </a:r>
            <a:r>
              <a:rPr lang="en-US" altLang="nl-BE" sz="1600" dirty="0" err="1">
                <a:solidFill>
                  <a:srgbClr val="4D4D4D"/>
                </a:solidFill>
              </a:rPr>
              <a:t>bijkomend</a:t>
            </a:r>
            <a:r>
              <a:rPr lang="en-US" altLang="nl-BE" sz="1600" dirty="0">
                <a:solidFill>
                  <a:srgbClr val="4D4D4D"/>
                </a:solidFill>
              </a:rPr>
              <a:t> </a:t>
            </a:r>
            <a:r>
              <a:rPr lang="en-US" altLang="nl-BE" sz="1600" dirty="0" err="1">
                <a:solidFill>
                  <a:srgbClr val="4D4D4D"/>
                </a:solidFill>
              </a:rPr>
              <a:t>fysiek</a:t>
            </a:r>
            <a:r>
              <a:rPr lang="en-US" altLang="nl-BE" sz="1600" dirty="0">
                <a:solidFill>
                  <a:srgbClr val="4D4D4D"/>
                </a:solidFill>
              </a:rPr>
              <a:t> </a:t>
            </a:r>
            <a:r>
              <a:rPr lang="en-US" altLang="nl-BE" sz="1600" dirty="0" err="1">
                <a:solidFill>
                  <a:srgbClr val="4D4D4D"/>
                </a:solidFill>
              </a:rPr>
              <a:t>geweld</a:t>
            </a:r>
            <a:endParaRPr lang="en-US" altLang="nl-BE" sz="1600" dirty="0">
              <a:solidFill>
                <a:srgbClr val="4D4D4D"/>
              </a:solidFill>
            </a:endParaRPr>
          </a:p>
          <a:p>
            <a:pPr marL="0" lvl="0" indent="0">
              <a:buNone/>
            </a:pPr>
            <a:r>
              <a:rPr lang="en-US" altLang="nl-BE" sz="1600" dirty="0" err="1">
                <a:solidFill>
                  <a:srgbClr val="C00000"/>
                </a:solidFill>
              </a:rPr>
              <a:t>Niet</a:t>
            </a:r>
            <a:r>
              <a:rPr lang="en-US" altLang="nl-BE" sz="1600" dirty="0">
                <a:solidFill>
                  <a:srgbClr val="C00000"/>
                </a:solidFill>
              </a:rPr>
              <a:t> </a:t>
            </a:r>
            <a:r>
              <a:rPr lang="en-US" altLang="nl-BE" sz="1600" dirty="0" err="1">
                <a:solidFill>
                  <a:srgbClr val="C00000"/>
                </a:solidFill>
              </a:rPr>
              <a:t>zo’n</a:t>
            </a:r>
            <a:r>
              <a:rPr lang="en-US" altLang="nl-BE" sz="1600" dirty="0">
                <a:solidFill>
                  <a:srgbClr val="C00000"/>
                </a:solidFill>
              </a:rPr>
              <a:t> </a:t>
            </a:r>
            <a:r>
              <a:rPr lang="en-US" altLang="nl-BE" sz="1600" dirty="0" err="1">
                <a:solidFill>
                  <a:srgbClr val="C00000"/>
                </a:solidFill>
              </a:rPr>
              <a:t>groot</a:t>
            </a:r>
            <a:r>
              <a:rPr lang="en-US" altLang="nl-BE" sz="1600" dirty="0">
                <a:solidFill>
                  <a:srgbClr val="C00000"/>
                </a:solidFill>
              </a:rPr>
              <a:t> </a:t>
            </a:r>
            <a:r>
              <a:rPr lang="en-US" altLang="nl-BE" sz="1600" dirty="0" err="1">
                <a:solidFill>
                  <a:srgbClr val="C00000"/>
                </a:solidFill>
              </a:rPr>
              <a:t>verschil</a:t>
            </a:r>
            <a:r>
              <a:rPr lang="en-US" altLang="nl-BE" sz="1600" dirty="0">
                <a:solidFill>
                  <a:srgbClr val="C00000"/>
                </a:solidFill>
              </a:rPr>
              <a:t> </a:t>
            </a:r>
            <a:r>
              <a:rPr lang="en-US" altLang="nl-BE" sz="1600" dirty="0" err="1">
                <a:solidFill>
                  <a:srgbClr val="C00000"/>
                </a:solidFill>
              </a:rPr>
              <a:t>bekende</a:t>
            </a:r>
            <a:r>
              <a:rPr lang="en-US" altLang="nl-BE" sz="1600" dirty="0">
                <a:solidFill>
                  <a:srgbClr val="C00000"/>
                </a:solidFill>
              </a:rPr>
              <a:t> </a:t>
            </a:r>
            <a:r>
              <a:rPr lang="en-US" altLang="nl-BE" sz="1600" dirty="0" err="1">
                <a:solidFill>
                  <a:srgbClr val="C00000"/>
                </a:solidFill>
              </a:rPr>
              <a:t>als</a:t>
            </a:r>
            <a:r>
              <a:rPr lang="en-US" altLang="nl-BE" sz="1600" dirty="0">
                <a:solidFill>
                  <a:srgbClr val="C00000"/>
                </a:solidFill>
              </a:rPr>
              <a:t> </a:t>
            </a:r>
            <a:r>
              <a:rPr lang="en-US" altLang="nl-BE" sz="1600" dirty="0" err="1">
                <a:solidFill>
                  <a:srgbClr val="C00000"/>
                </a:solidFill>
              </a:rPr>
              <a:t>onbekende</a:t>
            </a:r>
            <a:r>
              <a:rPr lang="en-US" altLang="nl-BE" sz="1600" dirty="0">
                <a:solidFill>
                  <a:srgbClr val="C00000"/>
                </a:solidFill>
              </a:rPr>
              <a:t> </a:t>
            </a:r>
            <a:r>
              <a:rPr lang="en-US" altLang="nl-BE" sz="1600" dirty="0" err="1">
                <a:solidFill>
                  <a:srgbClr val="C00000"/>
                </a:solidFill>
              </a:rPr>
              <a:t>pleger</a:t>
            </a:r>
            <a:endParaRPr lang="en-US" altLang="nl-BE" sz="1600" dirty="0">
              <a:solidFill>
                <a:srgbClr val="C00000"/>
              </a:solidFill>
            </a:endParaRPr>
          </a:p>
          <a:p>
            <a:pPr lvl="0">
              <a:buFontTx/>
              <a:buChar char="-"/>
            </a:pPr>
            <a:r>
              <a:rPr lang="en-US" altLang="nl-BE" sz="1600" dirty="0">
                <a:solidFill>
                  <a:srgbClr val="C00000"/>
                </a:solidFill>
              </a:rPr>
              <a:t>Later dan 8 </a:t>
            </a:r>
            <a:r>
              <a:rPr lang="en-US" altLang="nl-BE" sz="1600" dirty="0" err="1">
                <a:solidFill>
                  <a:srgbClr val="C00000"/>
                </a:solidFill>
              </a:rPr>
              <a:t>dagen</a:t>
            </a:r>
            <a:r>
              <a:rPr lang="en-US" altLang="nl-BE" sz="1600" dirty="0">
                <a:solidFill>
                  <a:srgbClr val="C00000"/>
                </a:solidFill>
              </a:rPr>
              <a:t> </a:t>
            </a:r>
            <a:r>
              <a:rPr lang="en-US" altLang="nl-BE" sz="1600" dirty="0" err="1">
                <a:solidFill>
                  <a:srgbClr val="C00000"/>
                </a:solidFill>
              </a:rPr>
              <a:t>na</a:t>
            </a:r>
            <a:r>
              <a:rPr lang="en-US" altLang="nl-BE" sz="1600" dirty="0">
                <a:solidFill>
                  <a:srgbClr val="C00000"/>
                </a:solidFill>
              </a:rPr>
              <a:t> SG </a:t>
            </a:r>
            <a:r>
              <a:rPr lang="en-US" altLang="nl-BE" sz="1600" dirty="0" err="1">
                <a:solidFill>
                  <a:srgbClr val="C00000"/>
                </a:solidFill>
              </a:rPr>
              <a:t>hulp</a:t>
            </a:r>
            <a:r>
              <a:rPr lang="en-US" altLang="nl-BE" sz="1600" dirty="0">
                <a:solidFill>
                  <a:srgbClr val="C00000"/>
                </a:solidFill>
              </a:rPr>
              <a:t> </a:t>
            </a:r>
            <a:r>
              <a:rPr lang="en-US" altLang="nl-BE" sz="1600" dirty="0" err="1">
                <a:solidFill>
                  <a:srgbClr val="C00000"/>
                </a:solidFill>
              </a:rPr>
              <a:t>zoeken</a:t>
            </a:r>
            <a:endParaRPr lang="en-US" altLang="nl-BE" sz="1600" dirty="0">
              <a:solidFill>
                <a:srgbClr val="C00000"/>
              </a:solidFill>
            </a:endParaRPr>
          </a:p>
          <a:p>
            <a:pPr lvl="0">
              <a:buFontTx/>
              <a:buChar char="-"/>
            </a:pPr>
            <a:r>
              <a:rPr lang="en-US" altLang="nl-BE" sz="1600" dirty="0">
                <a:solidFill>
                  <a:srgbClr val="C00000"/>
                </a:solidFill>
              </a:rPr>
              <a:t>Angst (social) media-</a:t>
            </a:r>
            <a:r>
              <a:rPr lang="en-US" altLang="nl-BE" sz="1600" dirty="0" err="1">
                <a:solidFill>
                  <a:srgbClr val="C00000"/>
                </a:solidFill>
              </a:rPr>
              <a:t>aandacht</a:t>
            </a:r>
            <a:r>
              <a:rPr lang="en-US" altLang="nl-BE" sz="1600" dirty="0">
                <a:solidFill>
                  <a:srgbClr val="C00000"/>
                </a:solidFill>
              </a:rPr>
              <a:t>/</a:t>
            </a:r>
            <a:r>
              <a:rPr lang="en-US" altLang="nl-BE" sz="1600" dirty="0" err="1">
                <a:solidFill>
                  <a:srgbClr val="C00000"/>
                </a:solidFill>
              </a:rPr>
              <a:t>publiek</a:t>
            </a:r>
            <a:r>
              <a:rPr lang="en-US" altLang="nl-BE" sz="1600" dirty="0">
                <a:solidFill>
                  <a:srgbClr val="C00000"/>
                </a:solidFill>
              </a:rPr>
              <a:t> </a:t>
            </a:r>
            <a:r>
              <a:rPr lang="en-US" altLang="nl-BE" sz="1600" dirty="0" err="1">
                <a:solidFill>
                  <a:srgbClr val="C00000"/>
                </a:solidFill>
              </a:rPr>
              <a:t>toegankelijk</a:t>
            </a:r>
            <a:r>
              <a:rPr lang="en-US" altLang="nl-BE" sz="1600" dirty="0">
                <a:solidFill>
                  <a:srgbClr val="C00000"/>
                </a:solidFill>
              </a:rPr>
              <a:t> </a:t>
            </a:r>
            <a:r>
              <a:rPr lang="en-US" altLang="nl-BE" sz="1600" dirty="0" err="1">
                <a:solidFill>
                  <a:srgbClr val="C00000"/>
                </a:solidFill>
              </a:rPr>
              <a:t>proces</a:t>
            </a:r>
            <a:r>
              <a:rPr lang="en-US" altLang="nl-BE" sz="1600" dirty="0">
                <a:solidFill>
                  <a:srgbClr val="C00000"/>
                </a:solidFill>
              </a:rPr>
              <a:t> -&gt; impact later</a:t>
            </a:r>
          </a:p>
          <a:p>
            <a:pPr marL="0" lvl="0" indent="0">
              <a:lnSpc>
                <a:spcPct val="150000"/>
              </a:lnSpc>
              <a:buNone/>
            </a:pPr>
            <a:endParaRPr lang="en-US" altLang="nl-BE" sz="1800" dirty="0">
              <a:solidFill>
                <a:srgbClr val="4D4D4D"/>
              </a:solidFill>
            </a:endParaRPr>
          </a:p>
          <a:p>
            <a:pPr marL="0" lvl="0" indent="0">
              <a:lnSpc>
                <a:spcPct val="150000"/>
              </a:lnSpc>
              <a:buNone/>
            </a:pPr>
            <a:endParaRPr lang="en-US" altLang="nl-BE" sz="1800" dirty="0">
              <a:solidFill>
                <a:srgbClr val="4D4D4D"/>
              </a:solidFill>
            </a:endParaRPr>
          </a:p>
          <a:p>
            <a:pPr marL="0" lvl="0" indent="0">
              <a:lnSpc>
                <a:spcPct val="150000"/>
              </a:lnSpc>
              <a:buNone/>
            </a:pPr>
            <a:endParaRPr lang="en-US" altLang="nl-BE" sz="1800" dirty="0">
              <a:solidFill>
                <a:srgbClr val="4D4D4D"/>
              </a:solidFill>
            </a:endParaRPr>
          </a:p>
          <a:p>
            <a:pPr marL="0" lvl="0" indent="0">
              <a:lnSpc>
                <a:spcPct val="150000"/>
              </a:lnSpc>
              <a:buNone/>
            </a:pPr>
            <a:endParaRPr lang="en-US" altLang="nl-BE" sz="2000" dirty="0">
              <a:solidFill>
                <a:srgbClr val="4D4D4D"/>
              </a:solidFill>
            </a:endParaRPr>
          </a:p>
        </p:txBody>
      </p:sp>
      <p:pic>
        <p:nvPicPr>
          <p:cNvPr id="26628"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683568" y="6356350"/>
            <a:ext cx="7200799"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3" name="Picture 2">
            <a:extLst>
              <a:ext uri="{FF2B5EF4-FFF2-40B4-BE49-F238E27FC236}">
                <a16:creationId xmlns:a16="http://schemas.microsoft.com/office/drawing/2014/main" id="{B97A19C9-A51F-4130-A336-D566CED25733}"/>
              </a:ext>
            </a:extLst>
          </p:cNvPr>
          <p:cNvPicPr>
            <a:picLocks noChangeAspect="1"/>
          </p:cNvPicPr>
          <p:nvPr/>
        </p:nvPicPr>
        <p:blipFill>
          <a:blip r:embed="rId4"/>
          <a:stretch>
            <a:fillRect/>
          </a:stretch>
        </p:blipFill>
        <p:spPr>
          <a:xfrm>
            <a:off x="35460" y="6124549"/>
            <a:ext cx="921332" cy="759339"/>
          </a:xfrm>
          <a:prstGeom prst="rect">
            <a:avLst/>
          </a:prstGeom>
        </p:spPr>
      </p:pic>
    </p:spTree>
    <p:extLst>
      <p:ext uri="{BB962C8B-B14F-4D97-AF65-F5344CB8AC3E}">
        <p14:creationId xmlns:p14="http://schemas.microsoft.com/office/powerpoint/2010/main" val="303470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077553" y="6356350"/>
            <a:ext cx="7308304" cy="48370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0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sp>
        <p:nvSpPr>
          <p:cNvPr id="6" name="Rectangle 2"/>
          <p:cNvSpPr txBox="1">
            <a:spLocks noChangeArrowheads="1"/>
          </p:cNvSpPr>
          <p:nvPr/>
        </p:nvSpPr>
        <p:spPr>
          <a:xfrm>
            <a:off x="767531" y="40257"/>
            <a:ext cx="8229600" cy="90871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2800" b="0" i="0" u="none" strike="noStrike" kern="1200" cap="none" spc="0" normalizeH="0" baseline="0" noProof="0" dirty="0">
                <a:ln>
                  <a:noFill/>
                </a:ln>
                <a:solidFill>
                  <a:srgbClr val="20608F"/>
                </a:solidFill>
                <a:effectLst/>
                <a:uLnTx/>
                <a:uFillTx/>
                <a:latin typeface="Lucida Sans"/>
                <a:ea typeface="+mj-ea"/>
                <a:cs typeface="+mj-cs"/>
              </a:rPr>
              <a:t>Hoe een goede steunfiguur zijn?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2800" b="0" i="0" u="none" strike="noStrike" kern="1200" cap="none" spc="0" normalizeH="0" baseline="0" noProof="0" dirty="0">
                <a:ln>
                  <a:noFill/>
                </a:ln>
                <a:solidFill>
                  <a:srgbClr val="20608F"/>
                </a:solidFill>
                <a:effectLst/>
                <a:uLnTx/>
                <a:uFillTx/>
                <a:latin typeface="Lucida Sans"/>
                <a:ea typeface="+mj-ea"/>
                <a:cs typeface="+mj-cs"/>
              </a:rPr>
              <a:t>Gids voor steunfiguren: tips &amp; tricks</a:t>
            </a:r>
          </a:p>
        </p:txBody>
      </p:sp>
      <p:pic>
        <p:nvPicPr>
          <p:cNvPr id="7" name="Afbeelding 6">
            <a:extLst>
              <a:ext uri="{FF2B5EF4-FFF2-40B4-BE49-F238E27FC236}">
                <a16:creationId xmlns:a16="http://schemas.microsoft.com/office/drawing/2014/main" id="{F60424EB-C505-4B54-A249-144220FBAC49}"/>
              </a:ext>
            </a:extLst>
          </p:cNvPr>
          <p:cNvPicPr>
            <a:picLocks noChangeAspect="1"/>
          </p:cNvPicPr>
          <p:nvPr/>
        </p:nvPicPr>
        <p:blipFill>
          <a:blip r:embed="rId3"/>
          <a:stretch>
            <a:fillRect/>
          </a:stretch>
        </p:blipFill>
        <p:spPr>
          <a:xfrm>
            <a:off x="189192" y="6086495"/>
            <a:ext cx="771678" cy="634981"/>
          </a:xfrm>
          <a:prstGeom prst="rect">
            <a:avLst/>
          </a:prstGeom>
        </p:spPr>
      </p:pic>
      <p:pic>
        <p:nvPicPr>
          <p:cNvPr id="3" name="Picture 2">
            <a:extLst>
              <a:ext uri="{FF2B5EF4-FFF2-40B4-BE49-F238E27FC236}">
                <a16:creationId xmlns:a16="http://schemas.microsoft.com/office/drawing/2014/main" id="{17BDADC9-8220-4D18-AB06-516671DBD5C3}"/>
              </a:ext>
            </a:extLst>
          </p:cNvPr>
          <p:cNvPicPr>
            <a:picLocks noChangeAspect="1"/>
          </p:cNvPicPr>
          <p:nvPr/>
        </p:nvPicPr>
        <p:blipFill rotWithShape="1">
          <a:blip r:embed="rId4"/>
          <a:srcRect l="50000" t="13446" r="27951" b="18431"/>
          <a:stretch/>
        </p:blipFill>
        <p:spPr>
          <a:xfrm>
            <a:off x="6304205" y="1340768"/>
            <a:ext cx="2704691" cy="3960441"/>
          </a:xfrm>
          <a:prstGeom prst="rect">
            <a:avLst/>
          </a:prstGeom>
        </p:spPr>
      </p:pic>
      <p:pic>
        <p:nvPicPr>
          <p:cNvPr id="4" name="Picture 3">
            <a:extLst>
              <a:ext uri="{FF2B5EF4-FFF2-40B4-BE49-F238E27FC236}">
                <a16:creationId xmlns:a16="http://schemas.microsoft.com/office/drawing/2014/main" id="{74B7DAE7-E4E3-44A3-97F4-71B4D6020C03}"/>
              </a:ext>
            </a:extLst>
          </p:cNvPr>
          <p:cNvPicPr>
            <a:picLocks noChangeAspect="1"/>
          </p:cNvPicPr>
          <p:nvPr/>
        </p:nvPicPr>
        <p:blipFill rotWithShape="1">
          <a:blip r:embed="rId5"/>
          <a:srcRect l="27163" t="5570"/>
          <a:stretch/>
        </p:blipFill>
        <p:spPr>
          <a:xfrm>
            <a:off x="135104" y="1412776"/>
            <a:ext cx="6204592" cy="3456383"/>
          </a:xfrm>
          <a:prstGeom prst="rect">
            <a:avLst/>
          </a:prstGeom>
        </p:spPr>
      </p:pic>
      <p:sp>
        <p:nvSpPr>
          <p:cNvPr id="5" name="Rectangle 4">
            <a:extLst>
              <a:ext uri="{FF2B5EF4-FFF2-40B4-BE49-F238E27FC236}">
                <a16:creationId xmlns:a16="http://schemas.microsoft.com/office/drawing/2014/main" id="{B73DCDA0-62A6-414F-AB1F-E3E20D02199F}"/>
              </a:ext>
            </a:extLst>
          </p:cNvPr>
          <p:cNvSpPr/>
          <p:nvPr/>
        </p:nvSpPr>
        <p:spPr>
          <a:xfrm>
            <a:off x="1469839" y="4839544"/>
            <a:ext cx="6916018"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2400" b="0" i="0" u="none" strike="noStrike" kern="1200" cap="none" spc="0" normalizeH="0" baseline="0" noProof="0" dirty="0">
                <a:ln>
                  <a:noFill/>
                </a:ln>
                <a:solidFill>
                  <a:srgbClr val="20608F"/>
                </a:solidFill>
                <a:effectLst/>
                <a:uLnTx/>
                <a:uFillTx/>
                <a:latin typeface="Lucida Sans"/>
                <a:ea typeface="MS PGothic" pitchFamily="34" charset="-128"/>
                <a:cs typeface="+mn-cs"/>
                <a:hlinkClick r:id="rId6"/>
              </a:rPr>
              <a:t>www.seksueelgeweld.be</a:t>
            </a:r>
            <a:r>
              <a:rPr kumimoji="0" lang="nl-BE" sz="2400" b="0" i="0" u="none" strike="noStrike" kern="1200" cap="none" spc="0" normalizeH="0" baseline="0" noProof="0" dirty="0">
                <a:ln>
                  <a:noFill/>
                </a:ln>
                <a:solidFill>
                  <a:srgbClr val="20608F"/>
                </a:solidFill>
                <a:effectLst/>
                <a:uLnTx/>
                <a:uFillTx/>
                <a:latin typeface="Lucida Sans"/>
                <a:ea typeface="MS PGothic" pitchFamily="34" charset="-128"/>
                <a:cs typeface="+mn-cs"/>
              </a:rPr>
              <a:t> </a:t>
            </a:r>
          </a:p>
        </p:txBody>
      </p:sp>
      <p:pic>
        <p:nvPicPr>
          <p:cNvPr id="8" name="Picture 4" descr="Z:\Users\ines\Daph007\prevention tools\logos\ICRH-UGent\ICRHLogo.png">
            <a:extLst>
              <a:ext uri="{FF2B5EF4-FFF2-40B4-BE49-F238E27FC236}">
                <a16:creationId xmlns:a16="http://schemas.microsoft.com/office/drawing/2014/main" id="{4C29D4D8-3C93-4A16-AFB7-6A8966CBFE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74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83" y="1013239"/>
            <a:ext cx="8007342" cy="4056750"/>
          </a:xfrm>
        </p:spPr>
        <p:txBody>
          <a:bodyPr/>
          <a:lstStyle/>
          <a:p>
            <a:br>
              <a:rPr lang="en-GB" sz="1846" dirty="0">
                <a:solidFill>
                  <a:schemeClr val="accent4">
                    <a:lumMod val="40000"/>
                    <a:lumOff val="60000"/>
                  </a:schemeClr>
                </a:solidFill>
              </a:rPr>
            </a:br>
            <a:r>
              <a:rPr lang="en-GB" sz="1846" dirty="0"/>
              <a:t>Prof </a:t>
            </a:r>
            <a:r>
              <a:rPr lang="en-GB" sz="1846" dirty="0" err="1"/>
              <a:t>dr</a:t>
            </a:r>
            <a:r>
              <a:rPr lang="en-GB" sz="1846" dirty="0"/>
              <a:t> Keygnaert Ines</a:t>
            </a:r>
            <a:br>
              <a:rPr lang="en-GB" dirty="0"/>
            </a:br>
            <a:r>
              <a:rPr lang="en-GB" dirty="0"/>
              <a:t>Operational Director ICRH (</a:t>
            </a:r>
            <a:r>
              <a:rPr lang="en-GB" dirty="0" err="1"/>
              <a:t>Ugent</a:t>
            </a:r>
            <a:r>
              <a:rPr lang="en-GB" dirty="0"/>
              <a:t>)</a:t>
            </a:r>
            <a:br>
              <a:rPr lang="en-GB" dirty="0"/>
            </a:br>
            <a:r>
              <a:rPr lang="en-GB" dirty="0"/>
              <a:t>Team Leader Gender &amp; Violence Team (</a:t>
            </a:r>
            <a:r>
              <a:rPr lang="en-GB" dirty="0" err="1"/>
              <a:t>Ugent</a:t>
            </a:r>
            <a:r>
              <a:rPr lang="en-GB" dirty="0"/>
              <a:t>)</a:t>
            </a:r>
            <a:br>
              <a:rPr lang="en-GB" dirty="0"/>
            </a:br>
            <a:r>
              <a:rPr lang="en-GB" dirty="0" err="1"/>
              <a:t>Coördinerend</a:t>
            </a:r>
            <a:r>
              <a:rPr lang="en-GB" dirty="0"/>
              <a:t> </a:t>
            </a:r>
            <a:r>
              <a:rPr lang="en-GB" dirty="0" err="1"/>
              <a:t>Staf</a:t>
            </a:r>
            <a:r>
              <a:rPr lang="en-GB" dirty="0"/>
              <a:t>- </a:t>
            </a:r>
            <a:r>
              <a:rPr lang="en-GB" dirty="0" err="1"/>
              <a:t>en</a:t>
            </a:r>
            <a:r>
              <a:rPr lang="en-GB" dirty="0"/>
              <a:t> </a:t>
            </a:r>
            <a:r>
              <a:rPr lang="en-GB" dirty="0" err="1"/>
              <a:t>Beleidsexpert</a:t>
            </a:r>
            <a:r>
              <a:rPr lang="en-GB" dirty="0"/>
              <a:t> </a:t>
            </a:r>
            <a:r>
              <a:rPr lang="en-GB" dirty="0" err="1"/>
              <a:t>Geweld</a:t>
            </a:r>
            <a:r>
              <a:rPr lang="en-GB" dirty="0"/>
              <a:t> (</a:t>
            </a:r>
            <a:r>
              <a:rPr lang="en-GB" dirty="0" err="1"/>
              <a:t>UZGent</a:t>
            </a:r>
            <a:r>
              <a:rPr lang="en-GB" dirty="0"/>
              <a:t>) </a:t>
            </a:r>
            <a:br>
              <a:rPr lang="en-GB" dirty="0"/>
            </a:br>
            <a:br>
              <a:rPr lang="en-GB" dirty="0"/>
            </a:br>
            <a:br>
              <a:rPr lang="en-GB" dirty="0"/>
            </a:br>
            <a:br>
              <a:rPr lang="en-GB" dirty="0"/>
            </a:br>
            <a:r>
              <a:rPr lang="en-GB" dirty="0"/>
              <a:t>E	ines.Keygnaert@ugent.be</a:t>
            </a:r>
            <a:br>
              <a:rPr lang="en-GB" dirty="0"/>
            </a:br>
            <a:r>
              <a:rPr lang="en-GB" dirty="0"/>
              <a:t>	ines.Keygnaert@uzgent.be</a:t>
            </a:r>
            <a:br>
              <a:rPr lang="en-GB" dirty="0"/>
            </a:br>
            <a:r>
              <a:rPr lang="en-GB" dirty="0"/>
              <a:t>T	+32 9 332 35 64</a:t>
            </a:r>
            <a:br>
              <a:rPr lang="en-GB" dirty="0"/>
            </a:br>
            <a:br>
              <a:rPr lang="en-GB" dirty="0"/>
            </a:br>
            <a:br>
              <a:rPr lang="en-GB" dirty="0"/>
            </a:br>
            <a:r>
              <a:rPr lang="en-GB" dirty="0"/>
              <a:t>www.ugent.be </a:t>
            </a:r>
            <a:br>
              <a:rPr lang="en-GB" dirty="0"/>
            </a:br>
            <a:r>
              <a:rPr lang="en-GB" dirty="0"/>
              <a:t>www.uzgent.be</a:t>
            </a:r>
            <a:br>
              <a:rPr lang="en-GB" dirty="0"/>
            </a:br>
            <a:br>
              <a:rPr lang="en-GB" dirty="0"/>
            </a:br>
            <a:endParaRPr lang="en-GB" dirty="0"/>
          </a:p>
        </p:txBody>
      </p:sp>
      <p:sp>
        <p:nvSpPr>
          <p:cNvPr id="4" name="Tijdelijke aanduiding voor tekst 3"/>
          <p:cNvSpPr>
            <a:spLocks noGrp="1"/>
          </p:cNvSpPr>
          <p:nvPr>
            <p:ph type="body" sz="quarter" idx="10"/>
          </p:nvPr>
        </p:nvSpPr>
        <p:spPr>
          <a:xfrm>
            <a:off x="4939281" y="2849299"/>
            <a:ext cx="3827484" cy="1207947"/>
          </a:xfrm>
        </p:spPr>
        <p:txBody>
          <a:bodyPr/>
          <a:lstStyle/>
          <a:p>
            <a:r>
              <a:rPr lang="nl-NL" dirty="0" err="1"/>
              <a:t>Ghent</a:t>
            </a:r>
            <a:r>
              <a:rPr lang="nl-NL" dirty="0"/>
              <a:t> University</a:t>
            </a:r>
            <a:br>
              <a:rPr lang="nl-NL" dirty="0"/>
            </a:br>
            <a:r>
              <a:rPr lang="nl-NL" dirty="0"/>
              <a:t>@</a:t>
            </a:r>
            <a:r>
              <a:rPr lang="nl-NL" dirty="0" err="1"/>
              <a:t>ugent</a:t>
            </a:r>
            <a:br>
              <a:rPr lang="nl-NL" dirty="0"/>
            </a:br>
            <a:r>
              <a:rPr lang="nl-NL" dirty="0" err="1"/>
              <a:t>Ghent</a:t>
            </a:r>
            <a:r>
              <a:rPr lang="nl-NL" dirty="0"/>
              <a:t> University</a:t>
            </a:r>
          </a:p>
          <a:p>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7054" y="2953205"/>
            <a:ext cx="147885" cy="176819"/>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054" y="3160055"/>
            <a:ext cx="147885" cy="188071"/>
          </a:xfrm>
          <a:prstGeom prst="rect">
            <a:avLst/>
          </a:prstGeom>
        </p:spPr>
      </p:pic>
      <p:pic>
        <p:nvPicPr>
          <p:cNvPr id="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055" y="3421984"/>
            <a:ext cx="147885" cy="147885"/>
          </a:xfrm>
          <a:prstGeom prst="rect">
            <a:avLst/>
          </a:prstGeom>
        </p:spPr>
      </p:pic>
    </p:spTree>
    <p:extLst>
      <p:ext uri="{BB962C8B-B14F-4D97-AF65-F5344CB8AC3E}">
        <p14:creationId xmlns:p14="http://schemas.microsoft.com/office/powerpoint/2010/main" val="125977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BE" sz="4000" u="none" dirty="0"/>
              <a:t>1. seksueel geweld: verschil tussen theorie en realiteit</a:t>
            </a:r>
          </a:p>
        </p:txBody>
      </p:sp>
      <p:sp>
        <p:nvSpPr>
          <p:cNvPr id="2" name="Footer Placeholder 1"/>
          <p:cNvSpPr>
            <a:spLocks noGrp="1"/>
          </p:cNvSpPr>
          <p:nvPr>
            <p:ph type="ftr" sz="quarter" idx="4294967295"/>
          </p:nvPr>
        </p:nvSpPr>
        <p:spPr>
          <a:xfrm>
            <a:off x="2411760" y="6292057"/>
            <a:ext cx="5060112" cy="36512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9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9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sp>
        <p:nvSpPr>
          <p:cNvPr id="3" name="AutoShape 2" descr="https://euc-powerpoint.officeapps.live.com/pods/GetClipboardImage.ashx?Id=26266e8b-5c85-42ce-8942-2f619ea4044e&amp;DC=GEU2&amp;pkey=e3328940-49c7-41de-9fdb-924fb3b3275e&amp;wdwaccluster=GEU2">
            <a:extLst>
              <a:ext uri="{FF2B5EF4-FFF2-40B4-BE49-F238E27FC236}">
                <a16:creationId xmlns:a16="http://schemas.microsoft.com/office/drawing/2014/main" id="{4F4BEADB-AC22-4EBE-ABCC-280A50945A4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8005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11188" y="0"/>
            <a:ext cx="8532812" cy="908720"/>
          </a:xfrm>
        </p:spPr>
        <p:txBody>
          <a:bodyPr/>
          <a:lstStyle/>
          <a:p>
            <a:pPr algn="l" eaLnBrk="1" hangingPunct="1"/>
            <a:r>
              <a:rPr lang="en-GB" sz="3200" dirty="0" err="1">
                <a:solidFill>
                  <a:srgbClr val="20608F"/>
                </a:solidFill>
              </a:rPr>
              <a:t>Bij</a:t>
            </a:r>
            <a:r>
              <a:rPr lang="en-GB" sz="3200" dirty="0">
                <a:solidFill>
                  <a:srgbClr val="20608F"/>
                </a:solidFill>
              </a:rPr>
              <a:t> </a:t>
            </a:r>
            <a:r>
              <a:rPr lang="en-GB" sz="3200" dirty="0" err="1">
                <a:solidFill>
                  <a:srgbClr val="20608F"/>
                </a:solidFill>
              </a:rPr>
              <a:t>geweld</a:t>
            </a:r>
            <a:r>
              <a:rPr lang="en-GB" sz="3200" dirty="0">
                <a:solidFill>
                  <a:srgbClr val="20608F"/>
                </a:solidFill>
              </a:rPr>
              <a:t>/</a:t>
            </a:r>
            <a:r>
              <a:rPr lang="en-GB" sz="3200" dirty="0" err="1">
                <a:solidFill>
                  <a:srgbClr val="20608F"/>
                </a:solidFill>
              </a:rPr>
              <a:t>grensoverschrijdend</a:t>
            </a:r>
            <a:r>
              <a:rPr lang="en-GB" sz="3200" dirty="0">
                <a:solidFill>
                  <a:srgbClr val="20608F"/>
                </a:solidFill>
              </a:rPr>
              <a:t> </a:t>
            </a:r>
            <a:r>
              <a:rPr lang="en-GB" sz="3200" dirty="0" err="1">
                <a:solidFill>
                  <a:srgbClr val="20608F"/>
                </a:solidFill>
              </a:rPr>
              <a:t>gedrag</a:t>
            </a:r>
            <a:r>
              <a:rPr lang="en-GB" sz="3200" dirty="0">
                <a:solidFill>
                  <a:srgbClr val="20608F"/>
                </a:solidFill>
              </a:rPr>
              <a:t>: </a:t>
            </a:r>
            <a:r>
              <a:rPr lang="en-GB" sz="3200" dirty="0" err="1">
                <a:solidFill>
                  <a:srgbClr val="20608F"/>
                </a:solidFill>
              </a:rPr>
              <a:t>feitelijk</a:t>
            </a:r>
            <a:r>
              <a:rPr lang="en-GB" sz="3200" dirty="0">
                <a:solidFill>
                  <a:srgbClr val="20608F"/>
                </a:solidFill>
              </a:rPr>
              <a:t> </a:t>
            </a:r>
            <a:r>
              <a:rPr lang="en-GB" sz="3200" dirty="0" err="1">
                <a:solidFill>
                  <a:srgbClr val="20608F"/>
                </a:solidFill>
              </a:rPr>
              <a:t>gedrag</a:t>
            </a:r>
            <a:r>
              <a:rPr lang="en-GB" sz="3200" dirty="0">
                <a:solidFill>
                  <a:srgbClr val="20608F"/>
                </a:solidFill>
              </a:rPr>
              <a:t> </a:t>
            </a:r>
            <a:r>
              <a:rPr lang="en-GB" sz="3200" dirty="0" err="1">
                <a:solidFill>
                  <a:srgbClr val="20608F"/>
                </a:solidFill>
              </a:rPr>
              <a:t>dat</a:t>
            </a:r>
            <a:r>
              <a:rPr lang="en-GB" sz="3200" dirty="0">
                <a:solidFill>
                  <a:srgbClr val="20608F"/>
                </a:solidFill>
              </a:rPr>
              <a:t> is </a:t>
            </a:r>
            <a:r>
              <a:rPr lang="en-GB" sz="3200" dirty="0" err="1">
                <a:solidFill>
                  <a:srgbClr val="20608F"/>
                </a:solidFill>
              </a:rPr>
              <a:t>gesteld</a:t>
            </a:r>
            <a:endParaRPr lang="en-GB" sz="3200" dirty="0">
              <a:solidFill>
                <a:srgbClr val="20608F"/>
              </a:solidFill>
            </a:endParaRPr>
          </a:p>
        </p:txBody>
      </p:sp>
      <p:pic>
        <p:nvPicPr>
          <p:cNvPr id="139268" name="Picture 4" descr="Z:\Users\ines\Daph007\prevention tools\logos\ICRH-UGent\ICRHLogo.png"/>
          <p:cNvPicPr>
            <a:picLocks noChangeAspect="1" noChangeArrowheads="1"/>
          </p:cNvPicPr>
          <p:nvPr/>
        </p:nvPicPr>
        <p:blipFill>
          <a:blip r:embed="rId3" cstate="print"/>
          <a:srcRect/>
          <a:stretch>
            <a:fillRect/>
          </a:stretch>
        </p:blipFill>
        <p:spPr bwMode="auto">
          <a:xfrm>
            <a:off x="0" y="0"/>
            <a:ext cx="642938" cy="517525"/>
          </a:xfrm>
          <a:prstGeom prst="rect">
            <a:avLst/>
          </a:prstGeom>
          <a:noFill/>
          <a:ln w="9525">
            <a:noFill/>
            <a:miter lim="800000"/>
            <a:headEnd/>
            <a:tailEnd/>
          </a:ln>
        </p:spPr>
      </p:pic>
      <p:sp>
        <p:nvSpPr>
          <p:cNvPr id="2" name="Footer Placeholder 1"/>
          <p:cNvSpPr>
            <a:spLocks noGrp="1"/>
          </p:cNvSpPr>
          <p:nvPr>
            <p:ph type="ftr" sz="quarter" idx="11"/>
          </p:nvPr>
        </p:nvSpPr>
        <p:spPr>
          <a:xfrm>
            <a:off x="1403648" y="6356350"/>
            <a:ext cx="648072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6" name="Afbeelding 7">
            <a:extLst>
              <a:ext uri="{FF2B5EF4-FFF2-40B4-BE49-F238E27FC236}">
                <a16:creationId xmlns:a16="http://schemas.microsoft.com/office/drawing/2014/main" id="{A84A58A4-ECA4-4F34-A4A8-B25949F2C642}"/>
              </a:ext>
            </a:extLst>
          </p:cNvPr>
          <p:cNvPicPr>
            <a:picLocks noChangeAspect="1"/>
          </p:cNvPicPr>
          <p:nvPr/>
        </p:nvPicPr>
        <p:blipFill>
          <a:blip r:embed="rId4"/>
          <a:stretch>
            <a:fillRect/>
          </a:stretch>
        </p:blipFill>
        <p:spPr>
          <a:xfrm>
            <a:off x="8675" y="6328954"/>
            <a:ext cx="642938" cy="529046"/>
          </a:xfrm>
          <a:prstGeom prst="rect">
            <a:avLst/>
          </a:prstGeom>
        </p:spPr>
      </p:pic>
      <p:sp>
        <p:nvSpPr>
          <p:cNvPr id="4" name="AutoShape 2" descr="https://euc-powerpoint.officeapps.live.com/pods/GetClipboardImage.ashx?Id=26266e8b-5c85-42ce-8942-2f619ea4044e&amp;DC=GEU2&amp;pkey=e3328940-49c7-41de-9fdb-924fb3b3275e&amp;wdwaccluster=GEU2">
            <a:extLst>
              <a:ext uri="{FF2B5EF4-FFF2-40B4-BE49-F238E27FC236}">
                <a16:creationId xmlns:a16="http://schemas.microsoft.com/office/drawing/2014/main" id="{FD94E9C8-6300-4D24-9DC6-F4400696D642}"/>
              </a:ext>
            </a:extLst>
          </p:cNvPr>
          <p:cNvSpPr>
            <a:spLocks noChangeAspect="1" noChangeArrowheads="1"/>
          </p:cNvSpPr>
          <p:nvPr/>
        </p:nvSpPr>
        <p:spPr bwMode="auto">
          <a:xfrm>
            <a:off x="2411760" y="1268760"/>
            <a:ext cx="2312640" cy="2312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https://euc-powerpoint.officeapps.live.com/pods/GetClipboardImage.ashx?Id=19ad5363-87ac-47cc-9f1f-a7fcfefbcbe4&amp;DC=GEU2&amp;pkey=191d474d-82bc-46d1-a99f-c5f8ec4ec31a&amp;wdwaccluster=GEU2">
            <a:extLst>
              <a:ext uri="{FF2B5EF4-FFF2-40B4-BE49-F238E27FC236}">
                <a16:creationId xmlns:a16="http://schemas.microsoft.com/office/drawing/2014/main" id="{0E7D546E-F9E4-4990-9E95-1FE0569A1C4D}"/>
              </a:ext>
            </a:extLst>
          </p:cNvPr>
          <p:cNvSpPr>
            <a:spLocks noChangeAspect="1" noChangeArrowheads="1"/>
          </p:cNvSpPr>
          <p:nvPr/>
        </p:nvSpPr>
        <p:spPr bwMode="auto">
          <a:xfrm>
            <a:off x="3131840" y="845096"/>
            <a:ext cx="2736304" cy="2736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 name="Picture 7">
            <a:extLst>
              <a:ext uri="{FF2B5EF4-FFF2-40B4-BE49-F238E27FC236}">
                <a16:creationId xmlns:a16="http://schemas.microsoft.com/office/drawing/2014/main" id="{08118647-3170-4551-8371-BD5EBE0E6397}"/>
              </a:ext>
            </a:extLst>
          </p:cNvPr>
          <p:cNvPicPr>
            <a:picLocks noChangeAspect="1"/>
          </p:cNvPicPr>
          <p:nvPr/>
        </p:nvPicPr>
        <p:blipFill rotWithShape="1">
          <a:blip r:embed="rId5"/>
          <a:srcRect b="4312"/>
          <a:stretch/>
        </p:blipFill>
        <p:spPr>
          <a:xfrm>
            <a:off x="229973" y="1196752"/>
            <a:ext cx="8914028" cy="4608512"/>
          </a:xfrm>
          <a:prstGeom prst="rect">
            <a:avLst/>
          </a:prstGeom>
        </p:spPr>
      </p:pic>
    </p:spTree>
    <p:extLst>
      <p:ext uri="{BB962C8B-B14F-4D97-AF65-F5344CB8AC3E}">
        <p14:creationId xmlns:p14="http://schemas.microsoft.com/office/powerpoint/2010/main" val="187597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11188" y="0"/>
            <a:ext cx="8532812" cy="908720"/>
          </a:xfrm>
        </p:spPr>
        <p:txBody>
          <a:bodyPr/>
          <a:lstStyle/>
          <a:p>
            <a:pPr algn="l" eaLnBrk="1" hangingPunct="1"/>
            <a:r>
              <a:rPr lang="en-GB" sz="2800" dirty="0" err="1">
                <a:solidFill>
                  <a:srgbClr val="20608F"/>
                </a:solidFill>
              </a:rPr>
              <a:t>Seksueel</a:t>
            </a:r>
            <a:r>
              <a:rPr lang="en-GB" sz="2800" dirty="0">
                <a:solidFill>
                  <a:srgbClr val="20608F"/>
                </a:solidFill>
              </a:rPr>
              <a:t> </a:t>
            </a:r>
            <a:r>
              <a:rPr lang="en-GB" sz="2800" dirty="0" err="1">
                <a:solidFill>
                  <a:srgbClr val="20608F"/>
                </a:solidFill>
              </a:rPr>
              <a:t>geweld</a:t>
            </a:r>
            <a:r>
              <a:rPr lang="en-GB" sz="2800" dirty="0">
                <a:solidFill>
                  <a:srgbClr val="20608F"/>
                </a:solidFill>
              </a:rPr>
              <a:t> </a:t>
            </a:r>
            <a:r>
              <a:rPr lang="en-GB" sz="2800" dirty="0" err="1">
                <a:solidFill>
                  <a:srgbClr val="20608F"/>
                </a:solidFill>
              </a:rPr>
              <a:t>kan</a:t>
            </a:r>
            <a:r>
              <a:rPr lang="en-GB" sz="2800" dirty="0">
                <a:solidFill>
                  <a:srgbClr val="20608F"/>
                </a:solidFill>
              </a:rPr>
              <a:t> offline </a:t>
            </a:r>
            <a:r>
              <a:rPr lang="en-GB" sz="2800" dirty="0" err="1">
                <a:solidFill>
                  <a:srgbClr val="20608F"/>
                </a:solidFill>
              </a:rPr>
              <a:t>en</a:t>
            </a:r>
            <a:r>
              <a:rPr lang="en-GB" sz="2800" dirty="0">
                <a:solidFill>
                  <a:srgbClr val="20608F"/>
                </a:solidFill>
              </a:rPr>
              <a:t> online </a:t>
            </a:r>
            <a:r>
              <a:rPr lang="en-GB" sz="2800" dirty="0" err="1">
                <a:solidFill>
                  <a:srgbClr val="20608F"/>
                </a:solidFill>
              </a:rPr>
              <a:t>voorkomen</a:t>
            </a:r>
            <a:r>
              <a:rPr lang="en-GB" sz="2800" dirty="0">
                <a:solidFill>
                  <a:srgbClr val="20608F"/>
                </a:solidFill>
              </a:rPr>
              <a:t>, met </a:t>
            </a:r>
            <a:r>
              <a:rPr lang="en-GB" sz="2800" dirty="0" err="1">
                <a:solidFill>
                  <a:srgbClr val="20608F"/>
                </a:solidFill>
              </a:rPr>
              <a:t>en</a:t>
            </a:r>
            <a:r>
              <a:rPr lang="en-GB" sz="2800" dirty="0">
                <a:solidFill>
                  <a:srgbClr val="20608F"/>
                </a:solidFill>
              </a:rPr>
              <a:t> </a:t>
            </a:r>
            <a:r>
              <a:rPr lang="en-GB" sz="2800" dirty="0" err="1">
                <a:solidFill>
                  <a:srgbClr val="20608F"/>
                </a:solidFill>
              </a:rPr>
              <a:t>zonder</a:t>
            </a:r>
            <a:r>
              <a:rPr lang="en-GB" sz="2800" dirty="0">
                <a:solidFill>
                  <a:srgbClr val="20608F"/>
                </a:solidFill>
              </a:rPr>
              <a:t> </a:t>
            </a:r>
            <a:r>
              <a:rPr lang="en-GB" sz="2800" dirty="0" err="1">
                <a:solidFill>
                  <a:srgbClr val="20608F"/>
                </a:solidFill>
              </a:rPr>
              <a:t>fysiek</a:t>
            </a:r>
            <a:r>
              <a:rPr lang="en-GB" sz="2800" dirty="0">
                <a:solidFill>
                  <a:srgbClr val="20608F"/>
                </a:solidFill>
              </a:rPr>
              <a:t> contact</a:t>
            </a:r>
          </a:p>
        </p:txBody>
      </p:sp>
      <p:sp>
        <p:nvSpPr>
          <p:cNvPr id="139267" name="Rectangle 3"/>
          <p:cNvSpPr>
            <a:spLocks noGrp="1" noChangeArrowheads="1"/>
          </p:cNvSpPr>
          <p:nvPr>
            <p:ph idx="4294967295"/>
          </p:nvPr>
        </p:nvSpPr>
        <p:spPr>
          <a:xfrm>
            <a:off x="642938" y="1196752"/>
            <a:ext cx="8388424" cy="4280694"/>
          </a:xfrm>
        </p:spPr>
        <p:txBody>
          <a:bodyPr/>
          <a:lstStyle/>
          <a:p>
            <a:pPr marL="0" indent="0">
              <a:buNone/>
            </a:pPr>
            <a:r>
              <a:rPr lang="nl-BE" sz="1800" dirty="0">
                <a:solidFill>
                  <a:srgbClr val="404040"/>
                </a:solidFill>
                <a:latin typeface="Arial" panose="020B0604020202020204" pitchFamily="34" charset="0"/>
              </a:rPr>
              <a:t>Gehanteerde definitie in UN-MENAMAIS onderzoek (Keygnaert et al 2021):</a:t>
            </a:r>
          </a:p>
          <a:p>
            <a:pPr lvl="0" algn="ctr" eaLnBrk="1" hangingPunct="1">
              <a:buNone/>
            </a:pPr>
            <a:r>
              <a:rPr lang="en-US" sz="2000" dirty="0">
                <a:solidFill>
                  <a:srgbClr val="C00000"/>
                </a:solidFill>
                <a:latin typeface="Arial" panose="020B0604020202020204" pitchFamily="34" charset="0"/>
              </a:rPr>
              <a:t>“Elke </a:t>
            </a:r>
            <a:r>
              <a:rPr lang="en-US" sz="2000" dirty="0" err="1">
                <a:solidFill>
                  <a:srgbClr val="C00000"/>
                </a:solidFill>
                <a:latin typeface="Arial" panose="020B0604020202020204" pitchFamily="34" charset="0"/>
              </a:rPr>
              <a:t>seksuele</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daad</a:t>
            </a:r>
            <a:r>
              <a:rPr lang="en-US" sz="2000" dirty="0">
                <a:solidFill>
                  <a:srgbClr val="C00000"/>
                </a:solidFill>
                <a:latin typeface="Arial" panose="020B0604020202020204" pitchFamily="34" charset="0"/>
              </a:rPr>
              <a:t> die </a:t>
            </a:r>
            <a:r>
              <a:rPr lang="en-US" sz="2000" dirty="0" err="1">
                <a:solidFill>
                  <a:srgbClr val="C00000"/>
                </a:solidFill>
                <a:latin typeface="Arial" panose="020B0604020202020204" pitchFamily="34" charset="0"/>
              </a:rPr>
              <a:t>tegen</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iemands</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wil</a:t>
            </a:r>
            <a:r>
              <a:rPr lang="en-US" sz="2000" dirty="0">
                <a:solidFill>
                  <a:srgbClr val="C00000"/>
                </a:solidFill>
                <a:latin typeface="Arial" panose="020B0604020202020204" pitchFamily="34" charset="0"/>
              </a:rPr>
              <a:t> is </a:t>
            </a:r>
            <a:r>
              <a:rPr lang="en-US" sz="2000" dirty="0" err="1">
                <a:solidFill>
                  <a:srgbClr val="C00000"/>
                </a:solidFill>
                <a:latin typeface="Arial" panose="020B0604020202020204" pitchFamily="34" charset="0"/>
              </a:rPr>
              <a:t>gesteld</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tegen</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gelijk</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welke</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persoon</a:t>
            </a:r>
            <a:r>
              <a:rPr lang="en-US" sz="2000" dirty="0">
                <a:solidFill>
                  <a:srgbClr val="C00000"/>
                </a:solidFill>
                <a:latin typeface="Arial" panose="020B0604020202020204" pitchFamily="34" charset="0"/>
              </a:rPr>
              <a:t>, in </a:t>
            </a:r>
            <a:r>
              <a:rPr lang="en-US" sz="2000" dirty="0" err="1">
                <a:solidFill>
                  <a:srgbClr val="C00000"/>
                </a:solidFill>
                <a:latin typeface="Arial" panose="020B0604020202020204" pitchFamily="34" charset="0"/>
              </a:rPr>
              <a:t>gelijk</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welke</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relatie</a:t>
            </a:r>
            <a:r>
              <a:rPr lang="en-US" sz="2000" dirty="0">
                <a:solidFill>
                  <a:srgbClr val="C00000"/>
                </a:solidFill>
                <a:latin typeface="Arial" panose="020B0604020202020204" pitchFamily="34" charset="0"/>
              </a:rPr>
              <a:t> tot het </a:t>
            </a:r>
            <a:r>
              <a:rPr lang="en-US" sz="2000" dirty="0" err="1">
                <a:solidFill>
                  <a:srgbClr val="C00000"/>
                </a:solidFill>
                <a:latin typeface="Arial" panose="020B0604020202020204" pitchFamily="34" charset="0"/>
              </a:rPr>
              <a:t>slachtoffer</a:t>
            </a:r>
            <a:r>
              <a:rPr lang="en-US" sz="2000" dirty="0">
                <a:solidFill>
                  <a:srgbClr val="C00000"/>
                </a:solidFill>
                <a:latin typeface="Arial" panose="020B0604020202020204" pitchFamily="34" charset="0"/>
              </a:rPr>
              <a:t>, in </a:t>
            </a:r>
            <a:r>
              <a:rPr lang="en-US" sz="2000" dirty="0" err="1">
                <a:solidFill>
                  <a:srgbClr val="C00000"/>
                </a:solidFill>
                <a:latin typeface="Arial" panose="020B0604020202020204" pitchFamily="34" charset="0"/>
              </a:rPr>
              <a:t>gelijk</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welke</a:t>
            </a:r>
            <a:r>
              <a:rPr lang="en-US" sz="2000" dirty="0">
                <a:solidFill>
                  <a:srgbClr val="C00000"/>
                </a:solidFill>
                <a:latin typeface="Arial" panose="020B0604020202020204" pitchFamily="34" charset="0"/>
              </a:rPr>
              <a:t> </a:t>
            </a:r>
            <a:r>
              <a:rPr lang="en-US" sz="2000" dirty="0" err="1">
                <a:solidFill>
                  <a:srgbClr val="C00000"/>
                </a:solidFill>
                <a:latin typeface="Arial" panose="020B0604020202020204" pitchFamily="34" charset="0"/>
              </a:rPr>
              <a:t>omgeving</a:t>
            </a:r>
            <a:r>
              <a:rPr lang="en-US" sz="2000" dirty="0">
                <a:solidFill>
                  <a:srgbClr val="C00000"/>
                </a:solidFill>
                <a:latin typeface="Arial" panose="020B0604020202020204" pitchFamily="34" charset="0"/>
              </a:rPr>
              <a:t>” (WHO 2015)</a:t>
            </a:r>
            <a:endParaRPr lang="en-US" altLang="nl-BE" sz="2000" dirty="0">
              <a:solidFill>
                <a:srgbClr val="C00000"/>
              </a:solidFill>
            </a:endParaRPr>
          </a:p>
          <a:p>
            <a:pPr marL="609600" indent="-609600">
              <a:buFont typeface="Arial" charset="0"/>
              <a:buNone/>
            </a:pPr>
            <a:endParaRPr lang="nl-BE" sz="2000" dirty="0">
              <a:solidFill>
                <a:srgbClr val="C00000"/>
              </a:solidFill>
              <a:latin typeface="Lucida Sans" pitchFamily="34" charset="0"/>
            </a:endParaRPr>
          </a:p>
          <a:p>
            <a:pPr marL="609600" indent="-609600">
              <a:buFont typeface="Arial" charset="0"/>
              <a:buNone/>
            </a:pPr>
            <a:r>
              <a:rPr lang="nl-BE" sz="1800" dirty="0">
                <a:solidFill>
                  <a:srgbClr val="C00000"/>
                </a:solidFill>
              </a:rPr>
              <a:t>Hands-off Seksueel geweld:</a:t>
            </a:r>
          </a:p>
          <a:p>
            <a:pPr marL="265113" indent="-265113">
              <a:buFontTx/>
              <a:buChar char="-"/>
            </a:pPr>
            <a:r>
              <a:rPr lang="nl-BE" sz="1800" dirty="0">
                <a:solidFill>
                  <a:srgbClr val="4D4D4D"/>
                </a:solidFill>
              </a:rPr>
              <a:t>Seksuele verwaarlozing &amp; niet respecteren van seksuele intimiteit </a:t>
            </a:r>
          </a:p>
          <a:p>
            <a:pPr marL="265113" indent="-265113">
              <a:buFontTx/>
              <a:buChar char="-"/>
            </a:pPr>
            <a:r>
              <a:rPr lang="nl-BE" sz="1800" dirty="0">
                <a:solidFill>
                  <a:srgbClr val="4D4D4D"/>
                </a:solidFill>
              </a:rPr>
              <a:t>Seksuele intimidatie (geen fysiek contact)</a:t>
            </a:r>
          </a:p>
          <a:p>
            <a:pPr marL="0" indent="0">
              <a:buNone/>
            </a:pPr>
            <a:endParaRPr lang="nl-BE" sz="1800" dirty="0">
              <a:solidFill>
                <a:srgbClr val="4D4D4D"/>
              </a:solidFill>
            </a:endParaRPr>
          </a:p>
          <a:p>
            <a:pPr marL="0" indent="0">
              <a:buNone/>
            </a:pPr>
            <a:r>
              <a:rPr lang="nl-BE" sz="1800" dirty="0">
                <a:solidFill>
                  <a:srgbClr val="C00000"/>
                </a:solidFill>
              </a:rPr>
              <a:t>Hands-on seksueel geweld: </a:t>
            </a:r>
          </a:p>
          <a:p>
            <a:pPr marL="609600" indent="-609600">
              <a:buFont typeface="Arial" charset="0"/>
              <a:buNone/>
            </a:pPr>
            <a:r>
              <a:rPr lang="nl-BE" sz="1800" dirty="0">
                <a:solidFill>
                  <a:srgbClr val="4D4D4D"/>
                </a:solidFill>
              </a:rPr>
              <a:t>- Seksueel misbruik (fysiek contact-geen penetratie)</a:t>
            </a:r>
          </a:p>
          <a:p>
            <a:pPr marL="609600" indent="-609600">
              <a:buFont typeface="Arial" charset="0"/>
              <a:buNone/>
            </a:pPr>
            <a:r>
              <a:rPr lang="nl-BE" sz="1800" dirty="0">
                <a:solidFill>
                  <a:srgbClr val="4D4D4D"/>
                </a:solidFill>
              </a:rPr>
              <a:t>- Poging tot verkrachting (fysiek contact- poging penetratie)</a:t>
            </a:r>
          </a:p>
          <a:p>
            <a:pPr marL="609600" indent="-609600">
              <a:buFont typeface="Arial" charset="0"/>
              <a:buNone/>
            </a:pPr>
            <a:r>
              <a:rPr lang="nl-BE" sz="1800" dirty="0">
                <a:solidFill>
                  <a:srgbClr val="4D4D4D"/>
                </a:solidFill>
              </a:rPr>
              <a:t>- Verkrachting (fysiek contact-penetratie)</a:t>
            </a:r>
          </a:p>
          <a:p>
            <a:pPr marL="609600" indent="-609600">
              <a:buFont typeface="Arial" charset="0"/>
              <a:buNone/>
            </a:pPr>
            <a:r>
              <a:rPr lang="nl-BE" sz="1800" dirty="0" err="1">
                <a:solidFill>
                  <a:srgbClr val="C00000"/>
                </a:solidFill>
              </a:rPr>
              <a:t>Cfr</a:t>
            </a:r>
            <a:r>
              <a:rPr lang="nl-BE" sz="1800" dirty="0">
                <a:solidFill>
                  <a:srgbClr val="C00000"/>
                </a:solidFill>
              </a:rPr>
              <a:t> aantasting seksuele integriteit/ (poging tot) verkrachting</a:t>
            </a:r>
          </a:p>
          <a:p>
            <a:pPr marL="609600" indent="-609600">
              <a:buFont typeface="Arial" charset="0"/>
              <a:buNone/>
            </a:pPr>
            <a:endParaRPr lang="nl-BE" sz="2000" dirty="0">
              <a:solidFill>
                <a:srgbClr val="C00000"/>
              </a:solidFill>
            </a:endParaRPr>
          </a:p>
          <a:p>
            <a:pPr marL="0" indent="0">
              <a:buNone/>
            </a:pPr>
            <a:endParaRPr lang="nl-BE" sz="2000" dirty="0">
              <a:solidFill>
                <a:srgbClr val="4D4D4D"/>
              </a:solidFill>
            </a:endParaRPr>
          </a:p>
          <a:p>
            <a:pPr marL="609600" indent="-609600">
              <a:buFont typeface="Arial" charset="0"/>
              <a:buNone/>
            </a:pPr>
            <a:endParaRPr lang="fr-BE" sz="2000" dirty="0">
              <a:solidFill>
                <a:srgbClr val="4D4D4D"/>
              </a:solidFill>
              <a:latin typeface="Lucida Sans" pitchFamily="34" charset="0"/>
            </a:endParaRPr>
          </a:p>
        </p:txBody>
      </p:sp>
      <p:pic>
        <p:nvPicPr>
          <p:cNvPr id="139268" name="Picture 4" descr="Z:\Users\ines\Daph007\prevention tools\logos\ICRH-UGent\ICRHLogo.png"/>
          <p:cNvPicPr>
            <a:picLocks noChangeAspect="1" noChangeArrowheads="1"/>
          </p:cNvPicPr>
          <p:nvPr/>
        </p:nvPicPr>
        <p:blipFill>
          <a:blip r:embed="rId3" cstate="print"/>
          <a:srcRect/>
          <a:stretch>
            <a:fillRect/>
          </a:stretch>
        </p:blipFill>
        <p:spPr bwMode="auto">
          <a:xfrm>
            <a:off x="0" y="0"/>
            <a:ext cx="642938" cy="517525"/>
          </a:xfrm>
          <a:prstGeom prst="rect">
            <a:avLst/>
          </a:prstGeom>
          <a:noFill/>
          <a:ln w="9525">
            <a:noFill/>
            <a:miter lim="800000"/>
            <a:headEnd/>
            <a:tailEnd/>
          </a:ln>
        </p:spPr>
      </p:pic>
      <p:sp>
        <p:nvSpPr>
          <p:cNvPr id="2" name="Footer Placeholder 1"/>
          <p:cNvSpPr>
            <a:spLocks noGrp="1"/>
          </p:cNvSpPr>
          <p:nvPr>
            <p:ph type="ftr" sz="quarter" idx="11"/>
          </p:nvPr>
        </p:nvSpPr>
        <p:spPr>
          <a:xfrm>
            <a:off x="1403648" y="6356350"/>
            <a:ext cx="648072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6" name="Afbeelding 7">
            <a:extLst>
              <a:ext uri="{FF2B5EF4-FFF2-40B4-BE49-F238E27FC236}">
                <a16:creationId xmlns:a16="http://schemas.microsoft.com/office/drawing/2014/main" id="{A84A58A4-ECA4-4F34-A4A8-B25949F2C642}"/>
              </a:ext>
            </a:extLst>
          </p:cNvPr>
          <p:cNvPicPr>
            <a:picLocks noChangeAspect="1"/>
          </p:cNvPicPr>
          <p:nvPr/>
        </p:nvPicPr>
        <p:blipFill>
          <a:blip r:embed="rId4"/>
          <a:stretch>
            <a:fillRect/>
          </a:stretch>
        </p:blipFill>
        <p:spPr>
          <a:xfrm>
            <a:off x="8675" y="6328954"/>
            <a:ext cx="642938" cy="529046"/>
          </a:xfrm>
          <a:prstGeom prst="rect">
            <a:avLst/>
          </a:prstGeom>
        </p:spPr>
      </p:pic>
    </p:spTree>
    <p:extLst>
      <p:ext uri="{BB962C8B-B14F-4D97-AF65-F5344CB8AC3E}">
        <p14:creationId xmlns:p14="http://schemas.microsoft.com/office/powerpoint/2010/main" val="543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11188" y="0"/>
            <a:ext cx="8281292" cy="765175"/>
          </a:xfrm>
        </p:spPr>
        <p:txBody>
          <a:bodyPr/>
          <a:lstStyle/>
          <a:p>
            <a:pPr algn="l" eaLnBrk="1" hangingPunct="1"/>
            <a:r>
              <a:rPr lang="en-GB" sz="2800" dirty="0">
                <a:solidFill>
                  <a:srgbClr val="20608F"/>
                </a:solidFill>
              </a:rPr>
              <a:t>Het “</a:t>
            </a:r>
            <a:r>
              <a:rPr lang="en-GB" sz="2800" dirty="0" err="1">
                <a:solidFill>
                  <a:srgbClr val="20608F"/>
                </a:solidFill>
              </a:rPr>
              <a:t>ideale</a:t>
            </a:r>
            <a:r>
              <a:rPr lang="en-GB" sz="2800" dirty="0">
                <a:solidFill>
                  <a:srgbClr val="20608F"/>
                </a:solidFill>
              </a:rPr>
              <a:t>” </a:t>
            </a:r>
            <a:r>
              <a:rPr lang="en-GB" sz="2800" dirty="0" err="1">
                <a:solidFill>
                  <a:srgbClr val="20608F"/>
                </a:solidFill>
              </a:rPr>
              <a:t>slachtoffer</a:t>
            </a:r>
            <a:endParaRPr lang="en-GB" sz="2800" dirty="0">
              <a:solidFill>
                <a:srgbClr val="20608F"/>
              </a:solidFill>
            </a:endParaRPr>
          </a:p>
        </p:txBody>
      </p:sp>
      <p:sp>
        <p:nvSpPr>
          <p:cNvPr id="116739" name="Rectangle 3"/>
          <p:cNvSpPr>
            <a:spLocks noGrp="1" noChangeArrowheads="1"/>
          </p:cNvSpPr>
          <p:nvPr>
            <p:ph type="body" idx="4294967295"/>
          </p:nvPr>
        </p:nvSpPr>
        <p:spPr>
          <a:xfrm>
            <a:off x="401719" y="765175"/>
            <a:ext cx="8748464" cy="4741516"/>
          </a:xfrm>
        </p:spPr>
        <p:txBody>
          <a:bodyPr/>
          <a:lstStyle/>
          <a:p>
            <a:pPr marL="2603500" indent="-92075" eaLnBrk="1" hangingPunct="1">
              <a:lnSpc>
                <a:spcPct val="150000"/>
              </a:lnSpc>
              <a:buNone/>
            </a:pPr>
            <a:r>
              <a:rPr lang="en-US" sz="2000" dirty="0">
                <a:solidFill>
                  <a:srgbClr val="C00000"/>
                </a:solidFill>
              </a:rPr>
              <a:t>“Ideal Victim Theory” (Christie 1986): 6 criteria:</a:t>
            </a:r>
          </a:p>
          <a:p>
            <a:pPr marL="2697163" lvl="1" indent="-93663">
              <a:lnSpc>
                <a:spcPct val="150000"/>
              </a:lnSpc>
              <a:buAutoNum type="arabicParenR"/>
            </a:pPr>
            <a:r>
              <a:rPr lang="en-US" sz="1800" dirty="0">
                <a:solidFill>
                  <a:schemeClr val="tx1">
                    <a:lumMod val="65000"/>
                    <a:lumOff val="35000"/>
                  </a:schemeClr>
                </a:solidFill>
              </a:rPr>
              <a:t> </a:t>
            </a:r>
            <a:r>
              <a:rPr lang="en-US" sz="1800" dirty="0" err="1">
                <a:solidFill>
                  <a:schemeClr val="tx1">
                    <a:lumMod val="65000"/>
                    <a:lumOff val="35000"/>
                  </a:schemeClr>
                </a:solidFill>
              </a:rPr>
              <a:t>Vrouwelijk</a:t>
            </a:r>
            <a:r>
              <a:rPr lang="en-US" sz="1800" dirty="0">
                <a:solidFill>
                  <a:schemeClr val="tx1">
                    <a:lumMod val="65000"/>
                    <a:lumOff val="35000"/>
                  </a:schemeClr>
                </a:solidFill>
              </a:rPr>
              <a:t> </a:t>
            </a:r>
            <a:r>
              <a:rPr lang="en-US" sz="1800" dirty="0" err="1">
                <a:solidFill>
                  <a:schemeClr val="tx1">
                    <a:lumMod val="65000"/>
                    <a:lumOff val="35000"/>
                  </a:schemeClr>
                </a:solidFill>
              </a:rPr>
              <a:t>slachtoffer</a:t>
            </a:r>
            <a:endParaRPr lang="en-US" sz="1800" dirty="0">
              <a:solidFill>
                <a:schemeClr val="tx1">
                  <a:lumMod val="65000"/>
                  <a:lumOff val="35000"/>
                </a:schemeClr>
              </a:solidFill>
            </a:endParaRPr>
          </a:p>
          <a:p>
            <a:pPr marL="2697163" lvl="1" indent="-93663">
              <a:lnSpc>
                <a:spcPct val="150000"/>
              </a:lnSpc>
              <a:buAutoNum type="arabicParenR"/>
            </a:pPr>
            <a:r>
              <a:rPr lang="en-US" sz="1800" dirty="0">
                <a:solidFill>
                  <a:schemeClr val="tx1">
                    <a:lumMod val="65000"/>
                    <a:lumOff val="35000"/>
                  </a:schemeClr>
                </a:solidFill>
              </a:rPr>
              <a:t> </a:t>
            </a:r>
            <a:r>
              <a:rPr lang="en-US" sz="1800" dirty="0" err="1">
                <a:solidFill>
                  <a:schemeClr val="tx1">
                    <a:lumMod val="65000"/>
                    <a:lumOff val="35000"/>
                  </a:schemeClr>
                </a:solidFill>
              </a:rPr>
              <a:t>Zwak</a:t>
            </a:r>
            <a:r>
              <a:rPr lang="en-US" sz="1800" dirty="0">
                <a:solidFill>
                  <a:schemeClr val="tx1">
                    <a:lumMod val="65000"/>
                    <a:lumOff val="35000"/>
                  </a:schemeClr>
                </a:solidFill>
              </a:rPr>
              <a:t> (</a:t>
            </a:r>
            <a:r>
              <a:rPr lang="en-US" sz="1800" dirty="0" err="1">
                <a:solidFill>
                  <a:schemeClr val="tx1">
                    <a:lumMod val="65000"/>
                    <a:lumOff val="35000"/>
                  </a:schemeClr>
                </a:solidFill>
              </a:rPr>
              <a:t>gezien</a:t>
            </a:r>
            <a:r>
              <a:rPr lang="en-US" sz="1800" dirty="0">
                <a:solidFill>
                  <a:schemeClr val="tx1">
                    <a:lumMod val="65000"/>
                    <a:lumOff val="35000"/>
                  </a:schemeClr>
                </a:solidFill>
              </a:rPr>
              <a:t> </a:t>
            </a:r>
            <a:r>
              <a:rPr lang="en-US" sz="1800" dirty="0" err="1">
                <a:solidFill>
                  <a:schemeClr val="tx1">
                    <a:lumMod val="65000"/>
                    <a:lumOff val="35000"/>
                  </a:schemeClr>
                </a:solidFill>
              </a:rPr>
              <a:t>haar</a:t>
            </a:r>
            <a:r>
              <a:rPr lang="en-US" sz="1800" dirty="0">
                <a:solidFill>
                  <a:schemeClr val="tx1">
                    <a:lumMod val="65000"/>
                    <a:lumOff val="35000"/>
                  </a:schemeClr>
                </a:solidFill>
              </a:rPr>
              <a:t> </a:t>
            </a:r>
            <a:r>
              <a:rPr lang="en-US" sz="1800" dirty="0" err="1">
                <a:solidFill>
                  <a:schemeClr val="tx1">
                    <a:lumMod val="65000"/>
                    <a:lumOff val="35000"/>
                  </a:schemeClr>
                </a:solidFill>
              </a:rPr>
              <a:t>vrouwelijkheid</a:t>
            </a:r>
            <a:r>
              <a:rPr lang="en-US" sz="1800" dirty="0">
                <a:solidFill>
                  <a:schemeClr val="tx1">
                    <a:lumMod val="65000"/>
                    <a:lumOff val="35000"/>
                  </a:schemeClr>
                </a:solidFill>
              </a:rPr>
              <a:t>)</a:t>
            </a:r>
          </a:p>
          <a:p>
            <a:pPr marL="2697163" lvl="1" indent="-93663">
              <a:lnSpc>
                <a:spcPct val="150000"/>
              </a:lnSpc>
              <a:buAutoNum type="arabicParenR"/>
            </a:pPr>
            <a:r>
              <a:rPr lang="en-US" sz="1800" dirty="0">
                <a:solidFill>
                  <a:schemeClr val="tx1">
                    <a:lumMod val="65000"/>
                    <a:lumOff val="35000"/>
                  </a:schemeClr>
                </a:solidFill>
              </a:rPr>
              <a:t> </a:t>
            </a:r>
            <a:r>
              <a:rPr lang="en-US" sz="1800" dirty="0" err="1">
                <a:solidFill>
                  <a:schemeClr val="tx1">
                    <a:lumMod val="65000"/>
                    <a:lumOff val="35000"/>
                  </a:schemeClr>
                </a:solidFill>
              </a:rPr>
              <a:t>Voerde</a:t>
            </a:r>
            <a:r>
              <a:rPr lang="en-US" sz="1800" dirty="0">
                <a:solidFill>
                  <a:schemeClr val="tx1">
                    <a:lumMod val="65000"/>
                    <a:lumOff val="35000"/>
                  </a:schemeClr>
                </a:solidFill>
              </a:rPr>
              <a:t> </a:t>
            </a:r>
            <a:r>
              <a:rPr lang="en-US" sz="1800" dirty="0" err="1">
                <a:solidFill>
                  <a:schemeClr val="tx1">
                    <a:lumMod val="65000"/>
                    <a:lumOff val="35000"/>
                  </a:schemeClr>
                </a:solidFill>
              </a:rPr>
              <a:t>een</a:t>
            </a:r>
            <a:r>
              <a:rPr lang="en-US" sz="1800" dirty="0">
                <a:solidFill>
                  <a:schemeClr val="tx1">
                    <a:lumMod val="65000"/>
                    <a:lumOff val="35000"/>
                  </a:schemeClr>
                </a:solidFill>
              </a:rPr>
              <a:t> </a:t>
            </a:r>
            <a:r>
              <a:rPr lang="en-US" sz="1800" dirty="0" err="1">
                <a:solidFill>
                  <a:schemeClr val="tx1">
                    <a:lumMod val="65000"/>
                    <a:lumOff val="35000"/>
                  </a:schemeClr>
                </a:solidFill>
              </a:rPr>
              <a:t>respectvolle</a:t>
            </a:r>
            <a:r>
              <a:rPr lang="en-US" sz="1800" dirty="0">
                <a:solidFill>
                  <a:schemeClr val="tx1">
                    <a:lumMod val="65000"/>
                    <a:lumOff val="35000"/>
                  </a:schemeClr>
                </a:solidFill>
              </a:rPr>
              <a:t> </a:t>
            </a:r>
            <a:r>
              <a:rPr lang="en-US" sz="1800" dirty="0" err="1">
                <a:solidFill>
                  <a:schemeClr val="tx1">
                    <a:lumMod val="65000"/>
                    <a:lumOff val="35000"/>
                  </a:schemeClr>
                </a:solidFill>
              </a:rPr>
              <a:t>activiteit</a:t>
            </a:r>
            <a:r>
              <a:rPr lang="en-US" sz="1800" dirty="0">
                <a:solidFill>
                  <a:schemeClr val="tx1">
                    <a:lumMod val="65000"/>
                    <a:lumOff val="35000"/>
                  </a:schemeClr>
                </a:solidFill>
              </a:rPr>
              <a:t> </a:t>
            </a:r>
            <a:r>
              <a:rPr lang="en-US" sz="1800" dirty="0" err="1">
                <a:solidFill>
                  <a:schemeClr val="tx1">
                    <a:lumMod val="65000"/>
                    <a:lumOff val="35000"/>
                  </a:schemeClr>
                </a:solidFill>
              </a:rPr>
              <a:t>uit</a:t>
            </a:r>
            <a:endParaRPr lang="en-US" sz="1800" dirty="0">
              <a:solidFill>
                <a:schemeClr val="tx1">
                  <a:lumMod val="65000"/>
                  <a:lumOff val="35000"/>
                </a:schemeClr>
              </a:solidFill>
            </a:endParaRPr>
          </a:p>
          <a:p>
            <a:pPr marL="2697163" lvl="1" indent="-93663">
              <a:lnSpc>
                <a:spcPct val="150000"/>
              </a:lnSpc>
              <a:buAutoNum type="arabicParenR"/>
            </a:pPr>
            <a:r>
              <a:rPr lang="en-US" sz="1800" dirty="0">
                <a:solidFill>
                  <a:schemeClr val="tx1">
                    <a:lumMod val="65000"/>
                    <a:lumOff val="35000"/>
                  </a:schemeClr>
                </a:solidFill>
              </a:rPr>
              <a:t> Was </a:t>
            </a:r>
            <a:r>
              <a:rPr lang="en-US" sz="1800" dirty="0" err="1">
                <a:solidFill>
                  <a:schemeClr val="tx1">
                    <a:lumMod val="65000"/>
                    <a:lumOff val="35000"/>
                  </a:schemeClr>
                </a:solidFill>
              </a:rPr>
              <a:t>waar</a:t>
            </a:r>
            <a:r>
              <a:rPr lang="en-US" sz="1800" dirty="0">
                <a:solidFill>
                  <a:schemeClr val="tx1">
                    <a:lumMod val="65000"/>
                    <a:lumOff val="35000"/>
                  </a:schemeClr>
                </a:solidFill>
              </a:rPr>
              <a:t> het ok was om </a:t>
            </a:r>
            <a:r>
              <a:rPr lang="en-US" sz="1800" dirty="0" err="1">
                <a:solidFill>
                  <a:schemeClr val="tx1">
                    <a:lumMod val="65000"/>
                    <a:lumOff val="35000"/>
                  </a:schemeClr>
                </a:solidFill>
              </a:rPr>
              <a:t>te</a:t>
            </a:r>
            <a:r>
              <a:rPr lang="en-US" sz="1800" dirty="0">
                <a:solidFill>
                  <a:schemeClr val="tx1">
                    <a:lumMod val="65000"/>
                    <a:lumOff val="35000"/>
                  </a:schemeClr>
                </a:solidFill>
              </a:rPr>
              <a:t> </a:t>
            </a:r>
            <a:r>
              <a:rPr lang="en-US" sz="1800" dirty="0" err="1">
                <a:solidFill>
                  <a:schemeClr val="tx1">
                    <a:lumMod val="65000"/>
                    <a:lumOff val="35000"/>
                  </a:schemeClr>
                </a:solidFill>
              </a:rPr>
              <a:t>zijn</a:t>
            </a:r>
            <a:r>
              <a:rPr lang="en-US" sz="1800" dirty="0">
                <a:solidFill>
                  <a:schemeClr val="tx1">
                    <a:lumMod val="65000"/>
                    <a:lumOff val="35000"/>
                  </a:schemeClr>
                </a:solidFill>
              </a:rPr>
              <a:t> </a:t>
            </a:r>
          </a:p>
          <a:p>
            <a:pPr marL="2697163" lvl="1" indent="-93663">
              <a:lnSpc>
                <a:spcPct val="150000"/>
              </a:lnSpc>
              <a:buAutoNum type="arabicParenR"/>
            </a:pPr>
            <a:r>
              <a:rPr lang="en-US" sz="1800" dirty="0">
                <a:solidFill>
                  <a:schemeClr val="tx1">
                    <a:lumMod val="65000"/>
                    <a:lumOff val="35000"/>
                  </a:schemeClr>
                </a:solidFill>
              </a:rPr>
              <a:t> </a:t>
            </a:r>
            <a:r>
              <a:rPr lang="en-US" sz="1800" dirty="0" err="1">
                <a:solidFill>
                  <a:schemeClr val="tx1">
                    <a:lumMod val="65000"/>
                    <a:lumOff val="35000"/>
                  </a:schemeClr>
                </a:solidFill>
              </a:rPr>
              <a:t>Aangevallen</a:t>
            </a:r>
            <a:r>
              <a:rPr lang="en-US" sz="1800" dirty="0">
                <a:solidFill>
                  <a:schemeClr val="tx1">
                    <a:lumMod val="65000"/>
                    <a:lumOff val="35000"/>
                  </a:schemeClr>
                </a:solidFill>
              </a:rPr>
              <a:t> </a:t>
            </a:r>
            <a:r>
              <a:rPr lang="en-US" sz="1800" dirty="0" err="1">
                <a:solidFill>
                  <a:schemeClr val="tx1">
                    <a:lumMod val="65000"/>
                    <a:lumOff val="35000"/>
                  </a:schemeClr>
                </a:solidFill>
              </a:rPr>
              <a:t>en</a:t>
            </a:r>
            <a:r>
              <a:rPr lang="en-US" sz="1800" dirty="0">
                <a:solidFill>
                  <a:schemeClr val="tx1">
                    <a:lumMod val="65000"/>
                    <a:lumOff val="35000"/>
                  </a:schemeClr>
                </a:solidFill>
              </a:rPr>
              <a:t> </a:t>
            </a:r>
            <a:r>
              <a:rPr lang="en-US" sz="1800" dirty="0" err="1">
                <a:solidFill>
                  <a:schemeClr val="tx1">
                    <a:lumMod val="65000"/>
                    <a:lumOff val="35000"/>
                  </a:schemeClr>
                </a:solidFill>
              </a:rPr>
              <a:t>verkracht</a:t>
            </a:r>
            <a:r>
              <a:rPr lang="en-US" sz="1800" dirty="0">
                <a:solidFill>
                  <a:schemeClr val="tx1">
                    <a:lumMod val="65000"/>
                    <a:lumOff val="35000"/>
                  </a:schemeClr>
                </a:solidFill>
              </a:rPr>
              <a:t> door </a:t>
            </a:r>
            <a:r>
              <a:rPr lang="en-US" sz="1800" dirty="0" err="1">
                <a:solidFill>
                  <a:schemeClr val="tx1">
                    <a:lumMod val="65000"/>
                    <a:lumOff val="35000"/>
                  </a:schemeClr>
                </a:solidFill>
              </a:rPr>
              <a:t>grote</a:t>
            </a:r>
            <a:r>
              <a:rPr lang="en-US" sz="1800" dirty="0">
                <a:solidFill>
                  <a:schemeClr val="tx1">
                    <a:lumMod val="65000"/>
                    <a:lumOff val="35000"/>
                  </a:schemeClr>
                </a:solidFill>
              </a:rPr>
              <a:t>, </a:t>
            </a:r>
            <a:r>
              <a:rPr lang="en-US" sz="1800" dirty="0" err="1">
                <a:solidFill>
                  <a:schemeClr val="tx1">
                    <a:lumMod val="65000"/>
                    <a:lumOff val="35000"/>
                  </a:schemeClr>
                </a:solidFill>
              </a:rPr>
              <a:t>slechte</a:t>
            </a:r>
            <a:r>
              <a:rPr lang="en-US" sz="1800" dirty="0">
                <a:solidFill>
                  <a:schemeClr val="tx1">
                    <a:lumMod val="65000"/>
                    <a:lumOff val="35000"/>
                  </a:schemeClr>
                </a:solidFill>
              </a:rPr>
              <a:t> man</a:t>
            </a:r>
          </a:p>
          <a:p>
            <a:pPr marL="2697163" lvl="1" indent="-93663">
              <a:lnSpc>
                <a:spcPct val="150000"/>
              </a:lnSpc>
              <a:buAutoNum type="arabicParenR"/>
            </a:pPr>
            <a:r>
              <a:rPr lang="en-US" sz="1800" dirty="0">
                <a:solidFill>
                  <a:schemeClr val="tx1">
                    <a:lumMod val="65000"/>
                    <a:lumOff val="35000"/>
                  </a:schemeClr>
                </a:solidFill>
              </a:rPr>
              <a:t> die </a:t>
            </a:r>
            <a:r>
              <a:rPr lang="en-US" sz="1800" dirty="0" err="1">
                <a:solidFill>
                  <a:schemeClr val="tx1">
                    <a:lumMod val="65000"/>
                    <a:lumOff val="35000"/>
                  </a:schemeClr>
                </a:solidFill>
              </a:rPr>
              <a:t>onbekend</a:t>
            </a:r>
            <a:r>
              <a:rPr lang="en-US" sz="1800" dirty="0">
                <a:solidFill>
                  <a:schemeClr val="tx1">
                    <a:lumMod val="65000"/>
                    <a:lumOff val="35000"/>
                  </a:schemeClr>
                </a:solidFill>
              </a:rPr>
              <a:t> was voor </a:t>
            </a:r>
            <a:r>
              <a:rPr lang="en-US" sz="1800" dirty="0" err="1">
                <a:solidFill>
                  <a:schemeClr val="tx1">
                    <a:lumMod val="65000"/>
                    <a:lumOff val="35000"/>
                  </a:schemeClr>
                </a:solidFill>
              </a:rPr>
              <a:t>haar</a:t>
            </a:r>
            <a:endParaRPr lang="en-US" sz="1800" dirty="0">
              <a:solidFill>
                <a:schemeClr val="tx1">
                  <a:lumMod val="65000"/>
                  <a:lumOff val="35000"/>
                </a:schemeClr>
              </a:solidFill>
            </a:endParaRPr>
          </a:p>
          <a:p>
            <a:pPr>
              <a:lnSpc>
                <a:spcPct val="150000"/>
              </a:lnSpc>
              <a:buFont typeface="Wingdings" panose="05000000000000000000" pitchFamily="2" charset="2"/>
              <a:buChar char="Ø"/>
            </a:pPr>
            <a:r>
              <a:rPr lang="en-US" sz="2000" dirty="0" err="1">
                <a:solidFill>
                  <a:srgbClr val="C00000"/>
                </a:solidFill>
              </a:rPr>
              <a:t>vrouwen</a:t>
            </a:r>
            <a:r>
              <a:rPr lang="en-US" sz="2000" dirty="0">
                <a:solidFill>
                  <a:srgbClr val="C00000"/>
                </a:solidFill>
              </a:rPr>
              <a:t>= </a:t>
            </a:r>
            <a:r>
              <a:rPr lang="en-US" sz="2000" dirty="0" err="1">
                <a:solidFill>
                  <a:srgbClr val="C00000"/>
                </a:solidFill>
              </a:rPr>
              <a:t>slachtoffers</a:t>
            </a:r>
            <a:r>
              <a:rPr lang="en-US" sz="2000" dirty="0">
                <a:solidFill>
                  <a:srgbClr val="C00000"/>
                </a:solidFill>
              </a:rPr>
              <a:t>, </a:t>
            </a:r>
            <a:r>
              <a:rPr lang="en-US" sz="2000" dirty="0" err="1">
                <a:solidFill>
                  <a:srgbClr val="C00000"/>
                </a:solidFill>
              </a:rPr>
              <a:t>mannen</a:t>
            </a:r>
            <a:r>
              <a:rPr lang="en-US" sz="2000" dirty="0">
                <a:solidFill>
                  <a:srgbClr val="C00000"/>
                </a:solidFill>
              </a:rPr>
              <a:t>= </a:t>
            </a:r>
            <a:r>
              <a:rPr lang="en-US" sz="2000" dirty="0" err="1">
                <a:solidFill>
                  <a:srgbClr val="C00000"/>
                </a:solidFill>
              </a:rPr>
              <a:t>plegers</a:t>
            </a:r>
            <a:endParaRPr lang="en-US" sz="2000" dirty="0">
              <a:solidFill>
                <a:srgbClr val="C00000"/>
              </a:solidFill>
            </a:endParaRPr>
          </a:p>
          <a:p>
            <a:pPr marL="179388" lvl="0" indent="0">
              <a:lnSpc>
                <a:spcPct val="150000"/>
              </a:lnSpc>
              <a:buNone/>
            </a:pPr>
            <a:r>
              <a:rPr lang="en-US" sz="2000" dirty="0" err="1">
                <a:solidFill>
                  <a:srgbClr val="C00000"/>
                </a:solidFill>
              </a:rPr>
              <a:t>Deze</a:t>
            </a:r>
            <a:r>
              <a:rPr lang="en-US" sz="2000" dirty="0">
                <a:solidFill>
                  <a:srgbClr val="C00000"/>
                </a:solidFill>
              </a:rPr>
              <a:t> </a:t>
            </a:r>
            <a:r>
              <a:rPr lang="en-US" sz="2000" dirty="0" err="1">
                <a:solidFill>
                  <a:srgbClr val="C00000"/>
                </a:solidFill>
              </a:rPr>
              <a:t>theorie</a:t>
            </a:r>
            <a:r>
              <a:rPr lang="en-US" sz="2000" dirty="0">
                <a:solidFill>
                  <a:srgbClr val="C00000"/>
                </a:solidFill>
              </a:rPr>
              <a:t> </a:t>
            </a:r>
            <a:r>
              <a:rPr lang="en-US" sz="2000" dirty="0" err="1">
                <a:solidFill>
                  <a:srgbClr val="C00000"/>
                </a:solidFill>
              </a:rPr>
              <a:t>doorgedrongen</a:t>
            </a:r>
            <a:r>
              <a:rPr lang="en-US" sz="2000" dirty="0">
                <a:solidFill>
                  <a:srgbClr val="C00000"/>
                </a:solidFill>
              </a:rPr>
              <a:t> in </a:t>
            </a:r>
            <a:r>
              <a:rPr lang="en-US" sz="2000" dirty="0" err="1">
                <a:solidFill>
                  <a:srgbClr val="C00000"/>
                </a:solidFill>
              </a:rPr>
              <a:t>beleid</a:t>
            </a:r>
            <a:r>
              <a:rPr lang="en-US" sz="2000" dirty="0">
                <a:solidFill>
                  <a:srgbClr val="C00000"/>
                </a:solidFill>
              </a:rPr>
              <a:t>, </a:t>
            </a:r>
            <a:r>
              <a:rPr lang="en-US" sz="2000" dirty="0" err="1">
                <a:solidFill>
                  <a:srgbClr val="C00000"/>
                </a:solidFill>
              </a:rPr>
              <a:t>onderzoek</a:t>
            </a:r>
            <a:r>
              <a:rPr lang="en-US" sz="2000" dirty="0">
                <a:solidFill>
                  <a:srgbClr val="C00000"/>
                </a:solidFill>
              </a:rPr>
              <a:t>, </a:t>
            </a:r>
            <a:r>
              <a:rPr lang="en-US" sz="2000" dirty="0" err="1">
                <a:solidFill>
                  <a:srgbClr val="C00000"/>
                </a:solidFill>
              </a:rPr>
              <a:t>politie</a:t>
            </a:r>
            <a:r>
              <a:rPr lang="en-US" sz="2000" dirty="0">
                <a:solidFill>
                  <a:srgbClr val="C00000"/>
                </a:solidFill>
              </a:rPr>
              <a:t>, </a:t>
            </a:r>
            <a:r>
              <a:rPr lang="en-US" sz="2000" dirty="0" err="1">
                <a:solidFill>
                  <a:srgbClr val="C00000"/>
                </a:solidFill>
              </a:rPr>
              <a:t>justitie</a:t>
            </a:r>
            <a:r>
              <a:rPr lang="en-US" sz="2000" dirty="0">
                <a:solidFill>
                  <a:srgbClr val="C00000"/>
                </a:solidFill>
              </a:rPr>
              <a:t>, </a:t>
            </a:r>
            <a:r>
              <a:rPr lang="en-US" sz="2000" dirty="0" err="1">
                <a:solidFill>
                  <a:srgbClr val="C00000"/>
                </a:solidFill>
              </a:rPr>
              <a:t>zorgverlening</a:t>
            </a:r>
            <a:r>
              <a:rPr lang="en-US" sz="2000" dirty="0">
                <a:solidFill>
                  <a:srgbClr val="C00000"/>
                </a:solidFill>
              </a:rPr>
              <a:t> en </a:t>
            </a:r>
            <a:r>
              <a:rPr lang="en-US" sz="2000" dirty="0" err="1">
                <a:solidFill>
                  <a:srgbClr val="C00000"/>
                </a:solidFill>
              </a:rPr>
              <a:t>algemene</a:t>
            </a:r>
            <a:r>
              <a:rPr lang="en-US" sz="2000" dirty="0">
                <a:solidFill>
                  <a:srgbClr val="C00000"/>
                </a:solidFill>
              </a:rPr>
              <a:t> </a:t>
            </a:r>
            <a:r>
              <a:rPr lang="en-US" sz="2000" dirty="0" err="1">
                <a:solidFill>
                  <a:srgbClr val="C00000"/>
                </a:solidFill>
              </a:rPr>
              <a:t>idee</a:t>
            </a:r>
            <a:r>
              <a:rPr lang="en-US" sz="2000" dirty="0">
                <a:solidFill>
                  <a:srgbClr val="C00000"/>
                </a:solidFill>
              </a:rPr>
              <a:t> </a:t>
            </a:r>
            <a:r>
              <a:rPr lang="en-US" sz="2000" dirty="0" err="1">
                <a:solidFill>
                  <a:srgbClr val="C00000"/>
                </a:solidFill>
              </a:rPr>
              <a:t>wie</a:t>
            </a:r>
            <a:r>
              <a:rPr lang="en-US" sz="2000" dirty="0">
                <a:solidFill>
                  <a:srgbClr val="C00000"/>
                </a:solidFill>
              </a:rPr>
              <a:t> SG </a:t>
            </a:r>
            <a:r>
              <a:rPr lang="en-US" sz="2000" dirty="0" err="1">
                <a:solidFill>
                  <a:srgbClr val="C00000"/>
                </a:solidFill>
              </a:rPr>
              <a:t>kan</a:t>
            </a:r>
            <a:r>
              <a:rPr lang="en-US" sz="2000" dirty="0">
                <a:solidFill>
                  <a:srgbClr val="C00000"/>
                </a:solidFill>
              </a:rPr>
              <a:t> </a:t>
            </a:r>
            <a:r>
              <a:rPr lang="en-US" sz="2000" dirty="0" err="1">
                <a:solidFill>
                  <a:srgbClr val="C00000"/>
                </a:solidFill>
              </a:rPr>
              <a:t>meemaken</a:t>
            </a:r>
            <a:endParaRPr lang="en-US" sz="2000" dirty="0">
              <a:solidFill>
                <a:srgbClr val="C00000"/>
              </a:solidFill>
            </a:endParaRPr>
          </a:p>
          <a:p>
            <a:pPr marL="179388" lvl="0" indent="0">
              <a:lnSpc>
                <a:spcPct val="150000"/>
              </a:lnSpc>
              <a:buNone/>
            </a:pPr>
            <a:r>
              <a:rPr lang="en-US" sz="2000" dirty="0">
                <a:solidFill>
                  <a:srgbClr val="C00000"/>
                </a:solidFill>
              </a:rPr>
              <a:t>MAAR IS EEN MYTHE!! </a:t>
            </a:r>
          </a:p>
          <a:p>
            <a:pPr>
              <a:lnSpc>
                <a:spcPct val="150000"/>
              </a:lnSpc>
              <a:buFont typeface="Wingdings" panose="05000000000000000000" pitchFamily="2" charset="2"/>
              <a:buChar char="Ø"/>
            </a:pPr>
            <a:endParaRPr lang="en-US" sz="2000" dirty="0">
              <a:solidFill>
                <a:srgbClr val="C00000"/>
              </a:solidFill>
            </a:endParaRPr>
          </a:p>
        </p:txBody>
      </p:sp>
      <p:pic>
        <p:nvPicPr>
          <p:cNvPr id="8196"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1763688" y="6356350"/>
            <a:ext cx="6434162" cy="501649"/>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prstClr val="black">
                    <a:tint val="75000"/>
                  </a:prstClr>
                </a:solidFill>
                <a:effectLst/>
                <a:uLnTx/>
                <a:uFillTx/>
                <a:latin typeface="Lucida Sans Unicode" pitchFamily="34" charset="0"/>
                <a:ea typeface="MS PGothic" pitchFamily="34" charset="-128"/>
                <a:cs typeface="+mn-cs"/>
              </a:rPr>
              <a:t>Hulpzoekgedrag en onthulling na SGOG- Keygnaert I- VLIR LNE- 19062023</a:t>
            </a:r>
            <a:endParaRPr kumimoji="0" lang="en-GB" sz="1200" b="0" i="0" u="none" strike="noStrike" kern="1200" cap="none" spc="0" normalizeH="0" baseline="0" noProof="0" dirty="0">
              <a:ln>
                <a:noFill/>
              </a:ln>
              <a:solidFill>
                <a:prstClr val="black">
                  <a:tint val="75000"/>
                </a:prstClr>
              </a:solidFill>
              <a:effectLst/>
              <a:uLnTx/>
              <a:uFillTx/>
              <a:latin typeface="Lucida Sans Unicode" pitchFamily="34" charset="0"/>
              <a:ea typeface="MS PGothic" pitchFamily="34" charset="-128"/>
              <a:cs typeface="+mn-cs"/>
            </a:endParaRPr>
          </a:p>
        </p:txBody>
      </p:sp>
      <p:pic>
        <p:nvPicPr>
          <p:cNvPr id="3" name="Picture 2">
            <a:extLst>
              <a:ext uri="{FF2B5EF4-FFF2-40B4-BE49-F238E27FC236}">
                <a16:creationId xmlns:a16="http://schemas.microsoft.com/office/drawing/2014/main" id="{9ADE2C7A-4FE2-46B3-946A-52DA8EEF10F8}"/>
              </a:ext>
            </a:extLst>
          </p:cNvPr>
          <p:cNvPicPr>
            <a:picLocks noChangeAspect="1"/>
          </p:cNvPicPr>
          <p:nvPr/>
        </p:nvPicPr>
        <p:blipFill>
          <a:blip r:embed="rId4"/>
          <a:stretch>
            <a:fillRect/>
          </a:stretch>
        </p:blipFill>
        <p:spPr>
          <a:xfrm>
            <a:off x="0" y="1005721"/>
            <a:ext cx="2837463" cy="2999344"/>
          </a:xfrm>
          <a:prstGeom prst="rect">
            <a:avLst/>
          </a:prstGeom>
        </p:spPr>
      </p:pic>
      <p:pic>
        <p:nvPicPr>
          <p:cNvPr id="7" name="Afbeelding 7">
            <a:extLst>
              <a:ext uri="{FF2B5EF4-FFF2-40B4-BE49-F238E27FC236}">
                <a16:creationId xmlns:a16="http://schemas.microsoft.com/office/drawing/2014/main" id="{6074E05C-A638-4051-96C5-428CB42BC565}"/>
              </a:ext>
            </a:extLst>
          </p:cNvPr>
          <p:cNvPicPr>
            <a:picLocks noChangeAspect="1"/>
          </p:cNvPicPr>
          <p:nvPr/>
        </p:nvPicPr>
        <p:blipFill>
          <a:blip r:embed="rId5"/>
          <a:stretch>
            <a:fillRect/>
          </a:stretch>
        </p:blipFill>
        <p:spPr>
          <a:xfrm>
            <a:off x="37495" y="5994887"/>
            <a:ext cx="994931" cy="818686"/>
          </a:xfrm>
          <a:prstGeom prst="rect">
            <a:avLst/>
          </a:prstGeom>
        </p:spPr>
      </p:pic>
    </p:spTree>
    <p:extLst>
      <p:ext uri="{BB962C8B-B14F-4D97-AF65-F5344CB8AC3E}">
        <p14:creationId xmlns:p14="http://schemas.microsoft.com/office/powerpoint/2010/main" val="1247733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7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7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6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42938" y="0"/>
            <a:ext cx="8501062" cy="1120475"/>
          </a:xfrm>
        </p:spPr>
        <p:txBody>
          <a:bodyPr/>
          <a:lstStyle/>
          <a:p>
            <a:pPr algn="l"/>
            <a:r>
              <a:rPr lang="nl-NL" altLang="nl-BE" sz="2800" dirty="0">
                <a:solidFill>
                  <a:srgbClr val="20608F"/>
                </a:solidFill>
              </a:rPr>
              <a:t>Jongvolwassenheid/studietijd: piek kwetsbaarheid</a:t>
            </a:r>
            <a:endParaRPr lang="en-GB" altLang="nl-BE" sz="2800" dirty="0">
              <a:solidFill>
                <a:srgbClr val="20608F"/>
              </a:solidFill>
            </a:endParaRPr>
          </a:p>
        </p:txBody>
      </p:sp>
      <p:sp>
        <p:nvSpPr>
          <p:cNvPr id="24579" name="Rectangle 3"/>
          <p:cNvSpPr>
            <a:spLocks noGrp="1" noChangeArrowheads="1"/>
          </p:cNvSpPr>
          <p:nvPr>
            <p:ph type="body" idx="4294967295"/>
          </p:nvPr>
        </p:nvSpPr>
        <p:spPr>
          <a:xfrm>
            <a:off x="827584" y="1148331"/>
            <a:ext cx="8316416" cy="4699695"/>
          </a:xfrm>
        </p:spPr>
        <p:txBody>
          <a:bodyPr/>
          <a:lstStyle/>
          <a:p>
            <a:pPr marL="0" indent="0">
              <a:lnSpc>
                <a:spcPct val="140000"/>
              </a:lnSpc>
              <a:buNone/>
            </a:pPr>
            <a:r>
              <a:rPr lang="fr-FR" altLang="nl-BE" sz="2000" dirty="0">
                <a:solidFill>
                  <a:srgbClr val="C00000"/>
                </a:solidFill>
                <a:latin typeface="Lucida Sans" panose="020B0602040502020204" pitchFamily="34" charset="0"/>
              </a:rPr>
              <a:t>Europa: </a:t>
            </a:r>
          </a:p>
          <a:p>
            <a:pPr marL="0" indent="0">
              <a:lnSpc>
                <a:spcPct val="140000"/>
              </a:lnSpc>
              <a:buNone/>
            </a:pPr>
            <a:r>
              <a:rPr lang="fr-FR" altLang="nl-BE" sz="2000" dirty="0" err="1">
                <a:solidFill>
                  <a:srgbClr val="4D4D4D"/>
                </a:solidFill>
              </a:rPr>
              <a:t>Studie</a:t>
            </a:r>
            <a:r>
              <a:rPr lang="fr-FR" altLang="nl-BE" sz="2000" dirty="0">
                <a:solidFill>
                  <a:srgbClr val="4D4D4D"/>
                </a:solidFill>
              </a:rPr>
              <a:t> </a:t>
            </a:r>
            <a:r>
              <a:rPr lang="fr-FR" altLang="nl-BE" sz="2000" dirty="0" err="1">
                <a:solidFill>
                  <a:srgbClr val="4D4D4D"/>
                </a:solidFill>
              </a:rPr>
              <a:t>bij</a:t>
            </a:r>
            <a:r>
              <a:rPr lang="fr-FR" altLang="nl-BE" sz="2000" dirty="0">
                <a:solidFill>
                  <a:srgbClr val="4D4D4D"/>
                </a:solidFill>
              </a:rPr>
              <a:t> </a:t>
            </a:r>
            <a:r>
              <a:rPr lang="fr-FR" altLang="nl-BE" sz="2000" dirty="0" err="1">
                <a:solidFill>
                  <a:srgbClr val="4D4D4D"/>
                </a:solidFill>
              </a:rPr>
              <a:t>jongvolwassenen</a:t>
            </a:r>
            <a:r>
              <a:rPr lang="fr-FR" altLang="nl-BE" sz="2000" dirty="0">
                <a:solidFill>
                  <a:srgbClr val="4D4D4D"/>
                </a:solidFill>
              </a:rPr>
              <a:t> (Krahé et al 2015) 10 EU </a:t>
            </a:r>
            <a:r>
              <a:rPr lang="fr-FR" altLang="nl-BE" sz="2000" dirty="0" err="1">
                <a:solidFill>
                  <a:srgbClr val="4D4D4D"/>
                </a:solidFill>
              </a:rPr>
              <a:t>landen</a:t>
            </a:r>
            <a:r>
              <a:rPr lang="fr-FR" altLang="nl-BE" sz="2000" dirty="0">
                <a:solidFill>
                  <a:srgbClr val="4D4D4D"/>
                </a:solidFill>
              </a:rPr>
              <a:t>, </a:t>
            </a:r>
            <a:r>
              <a:rPr lang="fr-FR" altLang="nl-BE" sz="2000" dirty="0" err="1">
                <a:solidFill>
                  <a:srgbClr val="4D4D4D"/>
                </a:solidFill>
              </a:rPr>
              <a:t>sinds</a:t>
            </a:r>
            <a:r>
              <a:rPr lang="fr-FR" altLang="nl-BE" sz="2000" dirty="0">
                <a:solidFill>
                  <a:srgbClr val="4D4D4D"/>
                </a:solidFill>
              </a:rPr>
              <a:t> </a:t>
            </a:r>
            <a:r>
              <a:rPr lang="fr-FR" altLang="nl-BE" sz="2000" dirty="0" err="1">
                <a:solidFill>
                  <a:srgbClr val="4D4D4D"/>
                </a:solidFill>
              </a:rPr>
              <a:t>wettelijke</a:t>
            </a:r>
            <a:r>
              <a:rPr lang="fr-FR" altLang="nl-BE" sz="2000" dirty="0">
                <a:solidFill>
                  <a:srgbClr val="4D4D4D"/>
                </a:solidFill>
              </a:rPr>
              <a:t> </a:t>
            </a:r>
            <a:r>
              <a:rPr lang="fr-FR" altLang="nl-BE" sz="2000" dirty="0" err="1">
                <a:solidFill>
                  <a:srgbClr val="4D4D4D"/>
                </a:solidFill>
              </a:rPr>
              <a:t>leeftijd</a:t>
            </a:r>
            <a:r>
              <a:rPr lang="fr-FR" altLang="nl-BE" sz="2000" dirty="0">
                <a:solidFill>
                  <a:srgbClr val="4D4D4D"/>
                </a:solidFill>
              </a:rPr>
              <a:t> </a:t>
            </a:r>
            <a:r>
              <a:rPr lang="fr-FR" altLang="nl-BE" sz="2000" dirty="0" err="1">
                <a:solidFill>
                  <a:srgbClr val="4D4D4D"/>
                </a:solidFill>
              </a:rPr>
              <a:t>toestemming</a:t>
            </a:r>
            <a:r>
              <a:rPr lang="fr-FR" altLang="nl-BE" sz="2000" dirty="0">
                <a:solidFill>
                  <a:srgbClr val="4D4D4D"/>
                </a:solidFill>
              </a:rPr>
              <a:t> </a:t>
            </a:r>
            <a:r>
              <a:rPr lang="fr-FR" altLang="nl-BE" sz="2000" dirty="0" err="1">
                <a:solidFill>
                  <a:srgbClr val="4D4D4D"/>
                </a:solidFill>
              </a:rPr>
              <a:t>tot</a:t>
            </a:r>
            <a:r>
              <a:rPr lang="fr-FR" altLang="nl-BE" sz="2000" dirty="0">
                <a:solidFill>
                  <a:srgbClr val="4D4D4D"/>
                </a:solidFill>
              </a:rPr>
              <a:t> seks</a:t>
            </a:r>
          </a:p>
          <a:p>
            <a:pPr marL="0" indent="0">
              <a:lnSpc>
                <a:spcPct val="140000"/>
              </a:lnSpc>
              <a:buNone/>
            </a:pPr>
            <a:endParaRPr lang="fr-FR" altLang="nl-BE" sz="2000" dirty="0">
              <a:solidFill>
                <a:srgbClr val="4D4D4D"/>
              </a:solidFill>
            </a:endParaRPr>
          </a:p>
          <a:p>
            <a:pPr>
              <a:buFont typeface="Wingdings" panose="05000000000000000000" pitchFamily="2" charset="2"/>
              <a:buChar char="Ø"/>
            </a:pPr>
            <a:r>
              <a:rPr lang="fr-FR" altLang="nl-BE" sz="2000" dirty="0">
                <a:solidFill>
                  <a:schemeClr val="tx1">
                    <a:lumMod val="65000"/>
                    <a:lumOff val="35000"/>
                  </a:schemeClr>
                </a:solidFill>
              </a:rPr>
              <a:t>10 EU: </a:t>
            </a:r>
            <a:r>
              <a:rPr lang="en-GB" altLang="nl-BE" sz="2000" dirty="0">
                <a:solidFill>
                  <a:schemeClr val="tx1">
                    <a:lumMod val="65000"/>
                    <a:lumOff val="35000"/>
                  </a:schemeClr>
                </a:solidFill>
              </a:rPr>
              <a:t>27.1%</a:t>
            </a:r>
            <a:r>
              <a:rPr lang="nl-BE" sz="2000" dirty="0">
                <a:solidFill>
                  <a:schemeClr val="tx1">
                    <a:lumMod val="65000"/>
                    <a:lumOff val="35000"/>
                  </a:schemeClr>
                </a:solidFill>
              </a:rPr>
              <a:t> ♂</a:t>
            </a:r>
            <a:r>
              <a:rPr lang="en-GB" altLang="nl-BE" sz="2000" dirty="0">
                <a:solidFill>
                  <a:schemeClr val="tx1">
                    <a:lumMod val="65000"/>
                    <a:lumOff val="35000"/>
                  </a:schemeClr>
                </a:solidFill>
              </a:rPr>
              <a:t> &amp; 32.2% </a:t>
            </a:r>
            <a:r>
              <a:rPr lang="nl-BE" sz="2000" dirty="0">
                <a:solidFill>
                  <a:schemeClr val="tx1">
                    <a:lumMod val="65000"/>
                    <a:lumOff val="35000"/>
                  </a:schemeClr>
                </a:solidFill>
              </a:rPr>
              <a:t>♀</a:t>
            </a:r>
            <a:r>
              <a:rPr lang="en-GB" altLang="nl-BE" sz="2000" dirty="0">
                <a:solidFill>
                  <a:schemeClr val="tx1">
                    <a:lumMod val="65000"/>
                    <a:lumOff val="35000"/>
                  </a:schemeClr>
                </a:solidFill>
              </a:rPr>
              <a:t>  </a:t>
            </a:r>
            <a:r>
              <a:rPr lang="en-GB" altLang="nl-BE" sz="2000" dirty="0" err="1">
                <a:solidFill>
                  <a:schemeClr val="tx1">
                    <a:lumMod val="65000"/>
                    <a:lumOff val="35000"/>
                  </a:schemeClr>
                </a:solidFill>
              </a:rPr>
              <a:t>minstens</a:t>
            </a:r>
            <a:r>
              <a:rPr lang="en-GB" altLang="nl-BE" sz="2000" dirty="0">
                <a:solidFill>
                  <a:schemeClr val="tx1">
                    <a:lumMod val="65000"/>
                    <a:lumOff val="35000"/>
                  </a:schemeClr>
                </a:solidFill>
              </a:rPr>
              <a:t> 1 </a:t>
            </a:r>
            <a:r>
              <a:rPr lang="en-GB" altLang="nl-BE" sz="2000" dirty="0" err="1">
                <a:solidFill>
                  <a:schemeClr val="tx1">
                    <a:lumMod val="65000"/>
                    <a:lumOff val="35000"/>
                  </a:schemeClr>
                </a:solidFill>
              </a:rPr>
              <a:t>keer</a:t>
            </a:r>
            <a:r>
              <a:rPr lang="en-GB" altLang="nl-BE" sz="2000" dirty="0">
                <a:solidFill>
                  <a:schemeClr val="tx1">
                    <a:lumMod val="65000"/>
                    <a:lumOff val="35000"/>
                  </a:schemeClr>
                </a:solidFill>
              </a:rPr>
              <a:t> </a:t>
            </a:r>
            <a:r>
              <a:rPr lang="en-GB" altLang="nl-BE" sz="2000" dirty="0" err="1">
                <a:solidFill>
                  <a:schemeClr val="tx1">
                    <a:lumMod val="65000"/>
                    <a:lumOff val="35000"/>
                  </a:schemeClr>
                </a:solidFill>
              </a:rPr>
              <a:t>slachtoffer</a:t>
            </a:r>
            <a:endParaRPr lang="en-GB" altLang="nl-BE" sz="2000" dirty="0">
              <a:solidFill>
                <a:schemeClr val="tx1">
                  <a:lumMod val="65000"/>
                  <a:lumOff val="35000"/>
                </a:schemeClr>
              </a:solidFill>
            </a:endParaRPr>
          </a:p>
          <a:p>
            <a:pPr>
              <a:buFont typeface="Wingdings" panose="05000000000000000000" pitchFamily="2" charset="2"/>
              <a:buChar char="Ø"/>
            </a:pPr>
            <a:r>
              <a:rPr lang="en-GB" sz="2000" dirty="0" err="1">
                <a:solidFill>
                  <a:srgbClr val="C00000"/>
                </a:solidFill>
              </a:rPr>
              <a:t>België</a:t>
            </a:r>
            <a:r>
              <a:rPr lang="en-GB" sz="2000" dirty="0">
                <a:solidFill>
                  <a:srgbClr val="C00000"/>
                </a:solidFill>
              </a:rPr>
              <a:t>: </a:t>
            </a:r>
            <a:r>
              <a:rPr lang="en-GB" altLang="nl-BE" sz="2000" dirty="0">
                <a:solidFill>
                  <a:srgbClr val="C00000"/>
                </a:solidFill>
              </a:rPr>
              <a:t>10.1% </a:t>
            </a:r>
            <a:r>
              <a:rPr lang="nl-BE" sz="2000" dirty="0">
                <a:solidFill>
                  <a:srgbClr val="C00000"/>
                </a:solidFill>
              </a:rPr>
              <a:t>♂ </a:t>
            </a:r>
            <a:r>
              <a:rPr lang="en-GB" altLang="nl-BE" sz="2000" dirty="0">
                <a:solidFill>
                  <a:srgbClr val="C00000"/>
                </a:solidFill>
              </a:rPr>
              <a:t>&amp; 20.4%  </a:t>
            </a:r>
            <a:r>
              <a:rPr lang="nl-BE" sz="2000" dirty="0">
                <a:solidFill>
                  <a:srgbClr val="C00000"/>
                </a:solidFill>
              </a:rPr>
              <a:t>♀</a:t>
            </a:r>
            <a:r>
              <a:rPr lang="en-GB" altLang="nl-BE" sz="2000" dirty="0">
                <a:solidFill>
                  <a:srgbClr val="C00000"/>
                </a:solidFill>
              </a:rPr>
              <a:t>  </a:t>
            </a:r>
            <a:r>
              <a:rPr lang="en-GB" altLang="nl-BE" sz="2000" dirty="0" err="1">
                <a:solidFill>
                  <a:srgbClr val="C00000"/>
                </a:solidFill>
              </a:rPr>
              <a:t>minstens</a:t>
            </a:r>
            <a:r>
              <a:rPr lang="en-GB" altLang="nl-BE" sz="2000" dirty="0">
                <a:solidFill>
                  <a:srgbClr val="C00000"/>
                </a:solidFill>
              </a:rPr>
              <a:t> 1 </a:t>
            </a:r>
            <a:r>
              <a:rPr lang="en-GB" altLang="nl-BE" sz="2000" dirty="0" err="1">
                <a:solidFill>
                  <a:srgbClr val="C00000"/>
                </a:solidFill>
              </a:rPr>
              <a:t>keer</a:t>
            </a:r>
            <a:r>
              <a:rPr lang="en-GB" altLang="nl-BE" sz="2000" dirty="0">
                <a:solidFill>
                  <a:srgbClr val="C00000"/>
                </a:solidFill>
              </a:rPr>
              <a:t> </a:t>
            </a:r>
            <a:r>
              <a:rPr lang="en-GB" altLang="nl-BE" sz="2000" dirty="0" err="1">
                <a:solidFill>
                  <a:srgbClr val="C00000"/>
                </a:solidFill>
              </a:rPr>
              <a:t>slachtoffer</a:t>
            </a:r>
            <a:r>
              <a:rPr lang="en-GB" altLang="nl-BE" sz="2000" dirty="0">
                <a:solidFill>
                  <a:srgbClr val="C00000"/>
                </a:solidFill>
              </a:rPr>
              <a:t> (in </a:t>
            </a:r>
            <a:r>
              <a:rPr lang="en-GB" altLang="nl-BE" sz="2000" dirty="0" err="1">
                <a:solidFill>
                  <a:srgbClr val="C00000"/>
                </a:solidFill>
              </a:rPr>
              <a:t>sommige</a:t>
            </a:r>
            <a:r>
              <a:rPr lang="en-GB" altLang="nl-BE" sz="2000" dirty="0">
                <a:solidFill>
                  <a:srgbClr val="C00000"/>
                </a:solidFill>
              </a:rPr>
              <a:t> </a:t>
            </a:r>
            <a:r>
              <a:rPr lang="en-GB" altLang="nl-BE" sz="2000" dirty="0" err="1">
                <a:solidFill>
                  <a:srgbClr val="C00000"/>
                </a:solidFill>
              </a:rPr>
              <a:t>landen</a:t>
            </a:r>
            <a:r>
              <a:rPr lang="en-GB" altLang="nl-BE" sz="2000" dirty="0">
                <a:solidFill>
                  <a:srgbClr val="C00000"/>
                </a:solidFill>
              </a:rPr>
              <a:t> tot 55,8% </a:t>
            </a:r>
            <a:r>
              <a:rPr lang="nl-BE" sz="2000" dirty="0">
                <a:solidFill>
                  <a:srgbClr val="C00000"/>
                </a:solidFill>
              </a:rPr>
              <a:t>♂)</a:t>
            </a:r>
            <a:endParaRPr lang="en-GB" altLang="nl-BE" sz="2000" dirty="0">
              <a:solidFill>
                <a:srgbClr val="C00000"/>
              </a:solidFill>
            </a:endParaRPr>
          </a:p>
          <a:p>
            <a:pPr marL="85725" indent="0">
              <a:buNone/>
            </a:pPr>
            <a:endParaRPr lang="en-GB" altLang="nl-BE" sz="2000" dirty="0">
              <a:solidFill>
                <a:srgbClr val="C00000"/>
              </a:solidFill>
            </a:endParaRPr>
          </a:p>
          <a:p>
            <a:pPr>
              <a:buFont typeface="Wingdings" panose="05000000000000000000" pitchFamily="2" charset="2"/>
              <a:buChar char="Ø"/>
            </a:pPr>
            <a:r>
              <a:rPr lang="en-GB" altLang="nl-BE" sz="2000" dirty="0">
                <a:solidFill>
                  <a:schemeClr val="tx1">
                    <a:lumMod val="65000"/>
                    <a:lumOff val="35000"/>
                  </a:schemeClr>
                </a:solidFill>
              </a:rPr>
              <a:t>10 EU: 16.3% </a:t>
            </a:r>
            <a:r>
              <a:rPr lang="nl-BE" sz="2000" dirty="0">
                <a:solidFill>
                  <a:schemeClr val="tx1">
                    <a:lumMod val="65000"/>
                    <a:lumOff val="35000"/>
                  </a:schemeClr>
                </a:solidFill>
              </a:rPr>
              <a:t>♂</a:t>
            </a:r>
            <a:r>
              <a:rPr lang="en-GB" altLang="nl-BE" sz="2000" dirty="0">
                <a:solidFill>
                  <a:schemeClr val="tx1">
                    <a:lumMod val="65000"/>
                    <a:lumOff val="35000"/>
                  </a:schemeClr>
                </a:solidFill>
              </a:rPr>
              <a:t> &amp; 5% </a:t>
            </a:r>
            <a:r>
              <a:rPr lang="nl-BE" sz="2000" dirty="0">
                <a:solidFill>
                  <a:schemeClr val="tx1">
                    <a:lumMod val="65000"/>
                    <a:lumOff val="35000"/>
                  </a:schemeClr>
                </a:solidFill>
              </a:rPr>
              <a:t>♀</a:t>
            </a:r>
            <a:r>
              <a:rPr lang="en-GB" altLang="nl-BE" sz="2000" dirty="0">
                <a:solidFill>
                  <a:schemeClr val="tx1">
                    <a:lumMod val="65000"/>
                    <a:lumOff val="35000"/>
                  </a:schemeClr>
                </a:solidFill>
              </a:rPr>
              <a:t> </a:t>
            </a:r>
            <a:r>
              <a:rPr lang="en-GB" altLang="nl-BE" sz="2000" dirty="0" err="1">
                <a:solidFill>
                  <a:schemeClr val="tx1">
                    <a:lumMod val="65000"/>
                    <a:lumOff val="35000"/>
                  </a:schemeClr>
                </a:solidFill>
              </a:rPr>
              <a:t>minstens</a:t>
            </a:r>
            <a:r>
              <a:rPr lang="en-GB" altLang="nl-BE" sz="2000" dirty="0">
                <a:solidFill>
                  <a:schemeClr val="tx1">
                    <a:lumMod val="65000"/>
                    <a:lumOff val="35000"/>
                  </a:schemeClr>
                </a:solidFill>
              </a:rPr>
              <a:t> 1 </a:t>
            </a:r>
            <a:r>
              <a:rPr lang="en-GB" altLang="nl-BE" sz="2000" dirty="0" err="1">
                <a:solidFill>
                  <a:schemeClr val="tx1">
                    <a:lumMod val="65000"/>
                    <a:lumOff val="35000"/>
                  </a:schemeClr>
                </a:solidFill>
              </a:rPr>
              <a:t>keer</a:t>
            </a:r>
            <a:r>
              <a:rPr lang="en-GB" altLang="nl-BE" sz="2000" dirty="0">
                <a:solidFill>
                  <a:schemeClr val="tx1">
                    <a:lumMod val="65000"/>
                    <a:lumOff val="35000"/>
                  </a:schemeClr>
                </a:solidFill>
              </a:rPr>
              <a:t> </a:t>
            </a:r>
            <a:r>
              <a:rPr lang="en-GB" altLang="nl-BE" sz="2000" dirty="0" err="1">
                <a:solidFill>
                  <a:schemeClr val="tx1">
                    <a:lumMod val="65000"/>
                    <a:lumOff val="35000"/>
                  </a:schemeClr>
                </a:solidFill>
              </a:rPr>
              <a:t>pleger</a:t>
            </a:r>
            <a:endParaRPr lang="en-GB" altLang="nl-BE" sz="2000" dirty="0">
              <a:solidFill>
                <a:schemeClr val="tx1">
                  <a:lumMod val="65000"/>
                  <a:lumOff val="35000"/>
                </a:schemeClr>
              </a:solidFill>
            </a:endParaRPr>
          </a:p>
          <a:p>
            <a:pPr>
              <a:buFont typeface="Wingdings" panose="05000000000000000000" pitchFamily="2" charset="2"/>
              <a:buChar char="Ø"/>
            </a:pPr>
            <a:r>
              <a:rPr lang="en-GB" altLang="nl-BE" sz="2000" dirty="0" err="1">
                <a:solidFill>
                  <a:srgbClr val="C00000"/>
                </a:solidFill>
              </a:rPr>
              <a:t>België</a:t>
            </a:r>
            <a:r>
              <a:rPr lang="en-GB" altLang="nl-BE" sz="2000" dirty="0">
                <a:solidFill>
                  <a:srgbClr val="C00000"/>
                </a:solidFill>
              </a:rPr>
              <a:t>: 5.5% </a:t>
            </a:r>
            <a:r>
              <a:rPr lang="nl-BE" sz="2000" dirty="0">
                <a:solidFill>
                  <a:srgbClr val="C00000"/>
                </a:solidFill>
              </a:rPr>
              <a:t>♂</a:t>
            </a:r>
            <a:r>
              <a:rPr lang="en-GB" altLang="nl-BE" sz="2000" dirty="0">
                <a:solidFill>
                  <a:srgbClr val="C00000"/>
                </a:solidFill>
              </a:rPr>
              <a:t> &amp; 2.6% </a:t>
            </a:r>
            <a:r>
              <a:rPr lang="nl-BE" sz="2000" dirty="0">
                <a:solidFill>
                  <a:schemeClr val="tx1">
                    <a:lumMod val="65000"/>
                    <a:lumOff val="35000"/>
                  </a:schemeClr>
                </a:solidFill>
              </a:rPr>
              <a:t>♀</a:t>
            </a:r>
            <a:r>
              <a:rPr lang="en-GB" altLang="nl-BE" sz="2000" dirty="0">
                <a:solidFill>
                  <a:srgbClr val="C00000"/>
                </a:solidFill>
              </a:rPr>
              <a:t> </a:t>
            </a:r>
            <a:r>
              <a:rPr lang="en-GB" altLang="nl-BE" sz="2000" dirty="0" err="1">
                <a:solidFill>
                  <a:srgbClr val="C00000"/>
                </a:solidFill>
              </a:rPr>
              <a:t>minstens</a:t>
            </a:r>
            <a:r>
              <a:rPr lang="en-GB" altLang="nl-BE" sz="2000" dirty="0">
                <a:solidFill>
                  <a:srgbClr val="C00000"/>
                </a:solidFill>
              </a:rPr>
              <a:t> 1 </a:t>
            </a:r>
            <a:r>
              <a:rPr lang="en-GB" altLang="nl-BE" sz="2000" dirty="0" err="1">
                <a:solidFill>
                  <a:srgbClr val="C00000"/>
                </a:solidFill>
              </a:rPr>
              <a:t>keer</a:t>
            </a:r>
            <a:r>
              <a:rPr lang="en-GB" altLang="nl-BE" sz="2000" dirty="0">
                <a:solidFill>
                  <a:srgbClr val="C00000"/>
                </a:solidFill>
              </a:rPr>
              <a:t> </a:t>
            </a:r>
            <a:r>
              <a:rPr lang="en-GB" altLang="nl-BE" sz="2000" dirty="0" err="1">
                <a:solidFill>
                  <a:srgbClr val="C00000"/>
                </a:solidFill>
              </a:rPr>
              <a:t>pleger</a:t>
            </a:r>
            <a:r>
              <a:rPr lang="en-GB" altLang="nl-BE" sz="2000" dirty="0">
                <a:solidFill>
                  <a:srgbClr val="C00000"/>
                </a:solidFill>
              </a:rPr>
              <a:t>  </a:t>
            </a:r>
          </a:p>
          <a:p>
            <a:pPr marL="57150" indent="0">
              <a:lnSpc>
                <a:spcPct val="150000"/>
              </a:lnSpc>
              <a:buNone/>
            </a:pPr>
            <a:endParaRPr lang="fr-FR" altLang="nl-BE" sz="1700" dirty="0">
              <a:solidFill>
                <a:srgbClr val="4D4D4D"/>
              </a:solidFill>
              <a:latin typeface="Lucida Sans" panose="020B0602040502020204" pitchFamily="34" charset="0"/>
            </a:endParaRPr>
          </a:p>
          <a:p>
            <a:pPr>
              <a:lnSpc>
                <a:spcPct val="80000"/>
              </a:lnSpc>
              <a:buFont typeface="Arial" panose="020B0604020202020204" pitchFamily="34" charset="0"/>
              <a:buNone/>
            </a:pPr>
            <a:endParaRPr lang="en-US" altLang="nl-BE" sz="1700" dirty="0">
              <a:solidFill>
                <a:srgbClr val="4D4D4D"/>
              </a:solidFill>
            </a:endParaRPr>
          </a:p>
        </p:txBody>
      </p:sp>
      <p:pic>
        <p:nvPicPr>
          <p:cNvPr id="24580" name="Picture 4" descr="Z:\Users\ines\Daph007\prevention tools\logos\ICRH-UGent\ICR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Footer Placeholder 1"/>
          <p:cNvSpPr>
            <a:spLocks noGrp="1"/>
          </p:cNvSpPr>
          <p:nvPr>
            <p:ph type="ftr" sz="quarter" idx="11"/>
          </p:nvPr>
        </p:nvSpPr>
        <p:spPr bwMode="auto">
          <a:xfrm>
            <a:off x="1571625" y="6328494"/>
            <a:ext cx="645675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Lucida Sans Unicode" panose="020B0602030504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Lucida Sans Unicode" panose="020B0602030504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Lucida Sans Unicode" panose="020B0602030504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Lucida Sans Unicode" panose="020B0602030504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nl-BE" sz="1200" b="0" i="0" u="none" strike="noStrike" kern="1200" cap="none" spc="0" normalizeH="0" baseline="0" noProof="0">
                <a:ln>
                  <a:noFill/>
                </a:ln>
                <a:solidFill>
                  <a:srgbClr val="898989"/>
                </a:solidFill>
                <a:effectLst/>
                <a:uLnTx/>
                <a:uFillTx/>
                <a:latin typeface="Lucida Sans Unicode" panose="020B0602030504020204" pitchFamily="34" charset="0"/>
                <a:ea typeface="MS PGothic" panose="020B0600070205080204" pitchFamily="34" charset="-128"/>
                <a:cs typeface="+mn-cs"/>
              </a:rPr>
              <a:t>Hulpzoekgedrag en onthulling na SGOG- Keygnaert I- VLIR LNE- 19062023</a:t>
            </a:r>
            <a:endParaRPr kumimoji="0" lang="nl-BE" altLang="nl-BE" sz="1200" b="0" i="0" u="none" strike="noStrike" kern="1200" cap="none" spc="0" normalizeH="0" baseline="0" noProof="0" dirty="0">
              <a:ln>
                <a:noFill/>
              </a:ln>
              <a:solidFill>
                <a:srgbClr val="898989"/>
              </a:solidFill>
              <a:effectLst/>
              <a:uLnTx/>
              <a:uFillTx/>
              <a:latin typeface="Lucida Sans Unicode" panose="020B0602030504020204" pitchFamily="34" charset="0"/>
              <a:ea typeface="MS PGothic" panose="020B0600070205080204" pitchFamily="34" charset="-128"/>
              <a:cs typeface="+mn-cs"/>
            </a:endParaRPr>
          </a:p>
        </p:txBody>
      </p:sp>
      <p:pic>
        <p:nvPicPr>
          <p:cNvPr id="7" name="Afbeelding 7">
            <a:extLst>
              <a:ext uri="{FF2B5EF4-FFF2-40B4-BE49-F238E27FC236}">
                <a16:creationId xmlns:a16="http://schemas.microsoft.com/office/drawing/2014/main" id="{84DC6802-F056-47C1-A43C-6A5E6C0CAB19}"/>
              </a:ext>
            </a:extLst>
          </p:cNvPr>
          <p:cNvPicPr>
            <a:picLocks noChangeAspect="1"/>
          </p:cNvPicPr>
          <p:nvPr/>
        </p:nvPicPr>
        <p:blipFill>
          <a:blip r:embed="rId4"/>
          <a:stretch>
            <a:fillRect/>
          </a:stretch>
        </p:blipFill>
        <p:spPr>
          <a:xfrm>
            <a:off x="37495" y="5965154"/>
            <a:ext cx="1031065" cy="848419"/>
          </a:xfrm>
          <a:prstGeom prst="rect">
            <a:avLst/>
          </a:prstGeom>
        </p:spPr>
      </p:pic>
    </p:spTree>
    <p:extLst>
      <p:ext uri="{BB962C8B-B14F-4D97-AF65-F5344CB8AC3E}">
        <p14:creationId xmlns:p14="http://schemas.microsoft.com/office/powerpoint/2010/main" val="268406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1A866F60-8BF4-DC45-BAA8-87926AF69318}"/>
              </a:ext>
            </a:extLst>
          </p:cNvPr>
          <p:cNvSpPr txBox="1"/>
          <p:nvPr/>
        </p:nvSpPr>
        <p:spPr>
          <a:xfrm>
            <a:off x="701885" y="116632"/>
            <a:ext cx="8115990" cy="738664"/>
          </a:xfrm>
          <a:prstGeom prst="rect">
            <a:avLst/>
          </a:prstGeom>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Vrouwen en mannen kwetsbaar: 81% ♀ &amp; 48% ♂ tussen16-69 j in België heeft SG in leven meegemaakt</a:t>
            </a:r>
          </a:p>
        </p:txBody>
      </p:sp>
      <p:sp>
        <p:nvSpPr>
          <p:cNvPr id="8" name="Footer Placeholder 10">
            <a:extLst>
              <a:ext uri="{FF2B5EF4-FFF2-40B4-BE49-F238E27FC236}">
                <a16:creationId xmlns:a16="http://schemas.microsoft.com/office/drawing/2014/main" id="{102A9AB6-F975-4909-83F9-FF6ADC99EDE6}"/>
              </a:ext>
            </a:extLst>
          </p:cNvPr>
          <p:cNvSpPr>
            <a:spLocks noGrp="1"/>
          </p:cNvSpPr>
          <p:nvPr>
            <p:ph type="ftr" sz="quarter" idx="11"/>
          </p:nvPr>
        </p:nvSpPr>
        <p:spPr>
          <a:xfrm>
            <a:off x="2627784" y="6351446"/>
            <a:ext cx="4526910" cy="217077"/>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BE" sz="825"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rPr>
              <a:t>Hulpzoekgedrag en onthulling na SGOG- Keygnaert I- VLIR LNE- 19062023</a:t>
            </a:r>
            <a:endParaRPr kumimoji="0"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endParaRPr>
          </a:p>
        </p:txBody>
      </p:sp>
      <p:pic>
        <p:nvPicPr>
          <p:cNvPr id="6" name="Picture 4" descr="Z:\Users\ines\Daph007\prevention tools\logos\ICRH-UGent\ICRHLogo.png">
            <a:extLst>
              <a:ext uri="{FF2B5EF4-FFF2-40B4-BE49-F238E27FC236}">
                <a16:creationId xmlns:a16="http://schemas.microsoft.com/office/drawing/2014/main" id="{6BA3325F-720A-448A-BD84-59CEEF395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F0A7489-0A66-431A-ADAD-DE8919E276AB}"/>
              </a:ext>
            </a:extLst>
          </p:cNvPr>
          <p:cNvPicPr>
            <a:picLocks noChangeAspect="1"/>
          </p:cNvPicPr>
          <p:nvPr/>
        </p:nvPicPr>
        <p:blipFill>
          <a:blip r:embed="rId4"/>
          <a:stretch>
            <a:fillRect/>
          </a:stretch>
        </p:blipFill>
        <p:spPr>
          <a:xfrm>
            <a:off x="66665" y="1255587"/>
            <a:ext cx="9010669" cy="4346825"/>
          </a:xfrm>
          <a:prstGeom prst="rect">
            <a:avLst/>
          </a:prstGeom>
        </p:spPr>
      </p:pic>
      <p:sp>
        <p:nvSpPr>
          <p:cNvPr id="3" name="TextBox 2">
            <a:extLst>
              <a:ext uri="{FF2B5EF4-FFF2-40B4-BE49-F238E27FC236}">
                <a16:creationId xmlns:a16="http://schemas.microsoft.com/office/drawing/2014/main" id="{6BF5ACEB-0EC1-4897-B404-0FD6AA16E390}"/>
              </a:ext>
            </a:extLst>
          </p:cNvPr>
          <p:cNvSpPr txBox="1"/>
          <p:nvPr/>
        </p:nvSpPr>
        <p:spPr>
          <a:xfrm>
            <a:off x="3707904" y="1200169"/>
            <a:ext cx="474293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200" b="0" i="0" u="none" strike="noStrike" kern="1200" cap="none" spc="0" normalizeH="0" baseline="0" noProof="0" dirty="0">
                <a:ln>
                  <a:noFill/>
                </a:ln>
                <a:solidFill>
                  <a:srgbClr val="C00000"/>
                </a:solidFill>
                <a:effectLst/>
                <a:uLnTx/>
                <a:uFillTx/>
                <a:latin typeface="Lucida Sans Unicode" pitchFamily="34" charset="0"/>
                <a:ea typeface="MS PGothic" pitchFamily="34" charset="-128"/>
                <a:cs typeface="+mn-cs"/>
              </a:rPr>
              <a:t>Prevalentie SG België UN-MENAMAIS (Keygnaert et al 2021) </a:t>
            </a:r>
          </a:p>
        </p:txBody>
      </p:sp>
      <p:pic>
        <p:nvPicPr>
          <p:cNvPr id="9" name="Afbeelding 7">
            <a:extLst>
              <a:ext uri="{FF2B5EF4-FFF2-40B4-BE49-F238E27FC236}">
                <a16:creationId xmlns:a16="http://schemas.microsoft.com/office/drawing/2014/main" id="{DFE3FA09-1A57-451D-A29C-1E99ABC24A8F}"/>
              </a:ext>
            </a:extLst>
          </p:cNvPr>
          <p:cNvPicPr>
            <a:picLocks noChangeAspect="1"/>
          </p:cNvPicPr>
          <p:nvPr/>
        </p:nvPicPr>
        <p:blipFill>
          <a:blip r:embed="rId5"/>
          <a:stretch>
            <a:fillRect/>
          </a:stretch>
        </p:blipFill>
        <p:spPr>
          <a:xfrm>
            <a:off x="37495" y="5965154"/>
            <a:ext cx="1031065" cy="848419"/>
          </a:xfrm>
          <a:prstGeom prst="rect">
            <a:avLst/>
          </a:prstGeom>
        </p:spPr>
      </p:pic>
    </p:spTree>
    <p:extLst>
      <p:ext uri="{BB962C8B-B14F-4D97-AF65-F5344CB8AC3E}">
        <p14:creationId xmlns:p14="http://schemas.microsoft.com/office/powerpoint/2010/main" val="389148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1A866F60-8BF4-DC45-BAA8-87926AF69318}"/>
              </a:ext>
            </a:extLst>
          </p:cNvPr>
          <p:cNvSpPr txBox="1"/>
          <p:nvPr/>
        </p:nvSpPr>
        <p:spPr>
          <a:xfrm>
            <a:off x="708307" y="100347"/>
            <a:ext cx="7682406" cy="430887"/>
          </a:xfrm>
          <a:prstGeom prst="rect">
            <a:avLst/>
          </a:prstGeom>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De </a:t>
            </a:r>
            <a:r>
              <a:rPr kumimoji="0" lang="en-GB" sz="28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pleger</a:t>
            </a:r>
            <a:r>
              <a:rPr kumimoji="0" lang="en-GB" sz="28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is </a:t>
            </a:r>
            <a:r>
              <a:rPr kumimoji="0" lang="en-GB" sz="28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vooral</a:t>
            </a:r>
            <a:r>
              <a:rPr kumimoji="0" lang="en-GB" sz="28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r>
              <a:rPr kumimoji="0" lang="en-GB" sz="2800" b="0" i="0" u="none" strike="noStrike" kern="1200" cap="none" spc="0" normalizeH="0" baseline="0" noProof="0" dirty="0" err="1">
                <a:ln>
                  <a:noFill/>
                </a:ln>
                <a:solidFill>
                  <a:srgbClr val="20608F"/>
                </a:solidFill>
                <a:effectLst/>
                <a:uLnTx/>
                <a:uFillTx/>
                <a:latin typeface="+mj-lt"/>
                <a:ea typeface="MS PGothic" pitchFamily="34" charset="-128"/>
                <a:cs typeface="Arial" panose="020B0604020202020204" pitchFamily="34" charset="0"/>
              </a:rPr>
              <a:t>gekend</a:t>
            </a:r>
            <a:r>
              <a:rPr kumimoji="0" lang="en-GB" sz="2800" b="0" i="0" u="none" strike="noStrike" kern="1200" cap="none" spc="0" normalizeH="0" baseline="0" noProof="0" dirty="0">
                <a:ln>
                  <a:noFill/>
                </a:ln>
                <a:solidFill>
                  <a:srgbClr val="20608F"/>
                </a:solidFill>
                <a:effectLst/>
                <a:uLnTx/>
                <a:uFillTx/>
                <a:latin typeface="+mj-lt"/>
                <a:ea typeface="MS PGothic" pitchFamily="34" charset="-128"/>
                <a:cs typeface="Arial" panose="020B0604020202020204" pitchFamily="34" charset="0"/>
              </a:rPr>
              <a:t> </a:t>
            </a:r>
          </a:p>
        </p:txBody>
      </p:sp>
      <p:graphicFrame>
        <p:nvGraphicFramePr>
          <p:cNvPr id="5" name="Table 5">
            <a:extLst>
              <a:ext uri="{FF2B5EF4-FFF2-40B4-BE49-F238E27FC236}">
                <a16:creationId xmlns:a16="http://schemas.microsoft.com/office/drawing/2014/main" id="{F5FA2D76-E9F3-48C3-92AC-ED3CB6652525}"/>
              </a:ext>
            </a:extLst>
          </p:cNvPr>
          <p:cNvGraphicFramePr>
            <a:graphicFrameLocks noGrp="1"/>
          </p:cNvGraphicFramePr>
          <p:nvPr>
            <p:ph idx="1"/>
          </p:nvPr>
        </p:nvGraphicFramePr>
        <p:xfrm>
          <a:off x="708307" y="1471488"/>
          <a:ext cx="6926321" cy="3131820"/>
        </p:xfrm>
        <a:graphic>
          <a:graphicData uri="http://schemas.openxmlformats.org/drawingml/2006/table">
            <a:tbl>
              <a:tblPr firstRow="1" bandRow="1">
                <a:tableStyleId>{5C22544A-7EE6-4342-B048-85BDC9FD1C3A}</a:tableStyleId>
              </a:tblPr>
              <a:tblGrid>
                <a:gridCol w="2861042">
                  <a:extLst>
                    <a:ext uri="{9D8B030D-6E8A-4147-A177-3AD203B41FA5}">
                      <a16:colId xmlns:a16="http://schemas.microsoft.com/office/drawing/2014/main" val="266411560"/>
                    </a:ext>
                  </a:extLst>
                </a:gridCol>
                <a:gridCol w="1256968">
                  <a:extLst>
                    <a:ext uri="{9D8B030D-6E8A-4147-A177-3AD203B41FA5}">
                      <a16:colId xmlns:a16="http://schemas.microsoft.com/office/drawing/2014/main" val="3802176957"/>
                    </a:ext>
                  </a:extLst>
                </a:gridCol>
                <a:gridCol w="1440160">
                  <a:extLst>
                    <a:ext uri="{9D8B030D-6E8A-4147-A177-3AD203B41FA5}">
                      <a16:colId xmlns:a16="http://schemas.microsoft.com/office/drawing/2014/main" val="2663920549"/>
                    </a:ext>
                  </a:extLst>
                </a:gridCol>
                <a:gridCol w="1368151">
                  <a:extLst>
                    <a:ext uri="{9D8B030D-6E8A-4147-A177-3AD203B41FA5}">
                      <a16:colId xmlns:a16="http://schemas.microsoft.com/office/drawing/2014/main" val="2403638302"/>
                    </a:ext>
                  </a:extLst>
                </a:gridCol>
              </a:tblGrid>
              <a:tr h="525780">
                <a:tc>
                  <a:txBody>
                    <a:bodyPr/>
                    <a:lstStyle/>
                    <a:p>
                      <a:r>
                        <a:rPr lang="de-DE" sz="1500" dirty="0" err="1">
                          <a:latin typeface="Arial" panose="020B0604020202020204" pitchFamily="34" charset="0"/>
                          <a:cs typeface="Arial" panose="020B0604020202020204" pitchFamily="34" charset="0"/>
                        </a:rPr>
                        <a:t>Pleger</a:t>
                      </a:r>
                      <a:r>
                        <a:rPr lang="de-DE" sz="1500" dirty="0">
                          <a:latin typeface="Arial" panose="020B0604020202020204" pitchFamily="34" charset="0"/>
                          <a:cs typeface="Arial" panose="020B0604020202020204" pitchFamily="34" charset="0"/>
                        </a:rPr>
                        <a:t> in </a:t>
                      </a:r>
                      <a:r>
                        <a:rPr lang="de-DE" sz="1500" dirty="0" err="1">
                          <a:latin typeface="Arial" panose="020B0604020202020204" pitchFamily="34" charset="0"/>
                          <a:cs typeface="Arial" panose="020B0604020202020204" pitchFamily="34" charset="0"/>
                        </a:rPr>
                        <a:t>algemene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bevolking</a:t>
                      </a:r>
                      <a:r>
                        <a:rPr lang="de-DE" sz="1500" dirty="0">
                          <a:latin typeface="Arial" panose="020B0604020202020204" pitchFamily="34" charset="0"/>
                          <a:cs typeface="Arial" panose="020B0604020202020204" pitchFamily="34" charset="0"/>
                        </a:rPr>
                        <a:t> 16-69 j</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Hands-off </a:t>
                      </a:r>
                    </a:p>
                    <a:p>
                      <a:pPr algn="ctr"/>
                      <a:r>
                        <a:rPr lang="de-DE" sz="1500" dirty="0">
                          <a:latin typeface="Arial" panose="020B0604020202020204" pitchFamily="34" charset="0"/>
                          <a:cs typeface="Arial" panose="020B0604020202020204" pitchFamily="34" charset="0"/>
                        </a:rPr>
                        <a:t>(in %)</a:t>
                      </a:r>
                    </a:p>
                  </a:txBody>
                  <a:tcPr marL="68580" marR="68580" marT="34290" marB="34290"/>
                </a:tc>
                <a:tc>
                  <a:txBody>
                    <a:bodyPr/>
                    <a:lstStyle/>
                    <a:p>
                      <a:pPr algn="ctr"/>
                      <a:r>
                        <a:rPr lang="de-DE" sz="1500" dirty="0" err="1">
                          <a:latin typeface="Arial" panose="020B0604020202020204" pitchFamily="34" charset="0"/>
                          <a:cs typeface="Arial" panose="020B0604020202020204" pitchFamily="34" charset="0"/>
                        </a:rPr>
                        <a:t>Seksueel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misbruik</a:t>
                      </a:r>
                      <a:endParaRPr lang="de-DE" sz="1500" dirty="0">
                        <a:latin typeface="Arial" panose="020B0604020202020204" pitchFamily="34" charset="0"/>
                        <a:cs typeface="Arial" panose="020B0604020202020204" pitchFamily="34" charset="0"/>
                      </a:endParaRPr>
                    </a:p>
                    <a:p>
                      <a:pPr algn="ctr"/>
                      <a:r>
                        <a:rPr lang="de-DE" sz="1500" dirty="0">
                          <a:latin typeface="Arial" panose="020B0604020202020204" pitchFamily="34" charset="0"/>
                          <a:cs typeface="Arial" panose="020B0604020202020204" pitchFamily="34" charset="0"/>
                        </a:rPr>
                        <a:t>(in %)</a:t>
                      </a:r>
                    </a:p>
                  </a:txBody>
                  <a:tcPr marL="68580" marR="68580" marT="34290" marB="34290"/>
                </a:tc>
                <a:tc>
                  <a:txBody>
                    <a:bodyPr/>
                    <a:lstStyle/>
                    <a:p>
                      <a:pPr algn="ctr"/>
                      <a:r>
                        <a:rPr lang="de-DE" sz="1500" dirty="0" err="1">
                          <a:latin typeface="Arial" panose="020B0604020202020204" pitchFamily="34" charset="0"/>
                          <a:cs typeface="Arial" panose="020B0604020202020204" pitchFamily="34" charset="0"/>
                        </a:rPr>
                        <a:t>Verkrachting</a:t>
                      </a:r>
                      <a:r>
                        <a:rPr lang="de-DE" sz="1500" dirty="0">
                          <a:latin typeface="Arial" panose="020B0604020202020204" pitchFamily="34" charset="0"/>
                          <a:cs typeface="Arial" panose="020B0604020202020204" pitchFamily="34" charset="0"/>
                        </a:rPr>
                        <a:t> </a:t>
                      </a:r>
                    </a:p>
                    <a:p>
                      <a:pPr algn="ctr"/>
                      <a:r>
                        <a:rPr lang="de-DE" sz="1500" dirty="0">
                          <a:latin typeface="Arial" panose="020B0604020202020204" pitchFamily="34" charset="0"/>
                          <a:cs typeface="Arial" panose="020B0604020202020204" pitchFamily="34" charset="0"/>
                        </a:rPr>
                        <a:t>(in %)</a:t>
                      </a:r>
                    </a:p>
                  </a:txBody>
                  <a:tcPr marL="68580" marR="68580" marT="34290" marB="34290"/>
                </a:tc>
                <a:extLst>
                  <a:ext uri="{0D108BD9-81ED-4DB2-BD59-A6C34878D82A}">
                    <a16:rowId xmlns:a16="http://schemas.microsoft.com/office/drawing/2014/main" val="1020915620"/>
                  </a:ext>
                </a:extLst>
              </a:tr>
              <a:tr h="297180">
                <a:tc>
                  <a:txBody>
                    <a:bodyPr/>
                    <a:lstStyle/>
                    <a:p>
                      <a:r>
                        <a:rPr lang="de-DE" sz="1500" dirty="0">
                          <a:latin typeface="Arial" panose="020B0604020202020204" pitchFamily="34" charset="0"/>
                          <a:cs typeface="Arial" panose="020B0604020202020204" pitchFamily="34" charset="0"/>
                        </a:rPr>
                        <a:t>(Ex)Partner</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9</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11</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40</a:t>
                      </a:r>
                    </a:p>
                  </a:txBody>
                  <a:tcPr marL="68580" marR="68580" marT="34290" marB="34290"/>
                </a:tc>
                <a:extLst>
                  <a:ext uri="{0D108BD9-81ED-4DB2-BD59-A6C34878D82A}">
                    <a16:rowId xmlns:a16="http://schemas.microsoft.com/office/drawing/2014/main" val="399832813"/>
                  </a:ext>
                </a:extLst>
              </a:tr>
              <a:tr h="297180">
                <a:tc>
                  <a:txBody>
                    <a:bodyPr/>
                    <a:lstStyle/>
                    <a:p>
                      <a:r>
                        <a:rPr lang="de-DE" sz="1500" dirty="0" err="1">
                          <a:latin typeface="Arial" panose="020B0604020202020204" pitchFamily="34" charset="0"/>
                          <a:cs typeface="Arial" panose="020B0604020202020204" pitchFamily="34" charset="0"/>
                        </a:rPr>
                        <a:t>Vriend</a:t>
                      </a:r>
                      <a:endParaRPr lang="de-DE" sz="15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29</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33</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17</a:t>
                      </a:r>
                    </a:p>
                  </a:txBody>
                  <a:tcPr marL="68580" marR="68580" marT="34290" marB="34290"/>
                </a:tc>
                <a:extLst>
                  <a:ext uri="{0D108BD9-81ED-4DB2-BD59-A6C34878D82A}">
                    <a16:rowId xmlns:a16="http://schemas.microsoft.com/office/drawing/2014/main" val="4239531711"/>
                  </a:ext>
                </a:extLst>
              </a:tr>
              <a:tr h="297180">
                <a:tc>
                  <a:txBody>
                    <a:bodyPr/>
                    <a:lstStyle/>
                    <a:p>
                      <a:r>
                        <a:rPr lang="de-DE" sz="1500" dirty="0">
                          <a:latin typeface="Arial" panose="020B0604020202020204" pitchFamily="34" charset="0"/>
                          <a:cs typeface="Arial" panose="020B0604020202020204" pitchFamily="34" charset="0"/>
                        </a:rPr>
                        <a:t>Familie</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9</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17</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23</a:t>
                      </a:r>
                    </a:p>
                  </a:txBody>
                  <a:tcPr marL="68580" marR="68580" marT="34290" marB="34290"/>
                </a:tc>
                <a:extLst>
                  <a:ext uri="{0D108BD9-81ED-4DB2-BD59-A6C34878D82A}">
                    <a16:rowId xmlns:a16="http://schemas.microsoft.com/office/drawing/2014/main" val="890427025"/>
                  </a:ext>
                </a:extLst>
              </a:tr>
              <a:tr h="297180">
                <a:tc>
                  <a:txBody>
                    <a:bodyPr/>
                    <a:lstStyle/>
                    <a:p>
                      <a:r>
                        <a:rPr lang="de-DE" sz="1500" dirty="0">
                          <a:latin typeface="Arial" panose="020B0604020202020204" pitchFamily="34" charset="0"/>
                          <a:cs typeface="Arial" panose="020B0604020202020204" pitchFamily="34" charset="0"/>
                        </a:rPr>
                        <a:t>Date/</a:t>
                      </a:r>
                      <a:r>
                        <a:rPr lang="de-DE" sz="1500" dirty="0" err="1">
                          <a:latin typeface="Arial" panose="020B0604020202020204" pitchFamily="34" charset="0"/>
                          <a:cs typeface="Arial" panose="020B0604020202020204" pitchFamily="34" charset="0"/>
                        </a:rPr>
                        <a:t>net</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ontmoet</a:t>
                      </a:r>
                      <a:endParaRPr lang="de-DE" sz="15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7</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15</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14</a:t>
                      </a:r>
                    </a:p>
                  </a:txBody>
                  <a:tcPr marL="68580" marR="68580" marT="34290" marB="34290"/>
                </a:tc>
                <a:extLst>
                  <a:ext uri="{0D108BD9-81ED-4DB2-BD59-A6C34878D82A}">
                    <a16:rowId xmlns:a16="http://schemas.microsoft.com/office/drawing/2014/main" val="723387838"/>
                  </a:ext>
                </a:extLst>
              </a:tr>
              <a:tr h="297180">
                <a:tc>
                  <a:txBody>
                    <a:bodyPr/>
                    <a:lstStyle/>
                    <a:p>
                      <a:r>
                        <a:rPr lang="de-DE" sz="1500" dirty="0" err="1">
                          <a:latin typeface="Arial" panose="020B0604020202020204" pitchFamily="34" charset="0"/>
                          <a:cs typeface="Arial" panose="020B0604020202020204" pitchFamily="34" charset="0"/>
                        </a:rPr>
                        <a:t>Authoriteitsfiguur</a:t>
                      </a:r>
                      <a:r>
                        <a:rPr lang="de-DE" sz="1500" dirty="0">
                          <a:latin typeface="Arial" panose="020B0604020202020204" pitchFamily="34" charset="0"/>
                          <a:cs typeface="Arial" panose="020B0604020202020204" pitchFamily="34" charset="0"/>
                        </a:rPr>
                        <a:t> </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6</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14</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5</a:t>
                      </a:r>
                    </a:p>
                  </a:txBody>
                  <a:tcPr marL="68580" marR="68580" marT="34290" marB="34290"/>
                </a:tc>
                <a:extLst>
                  <a:ext uri="{0D108BD9-81ED-4DB2-BD59-A6C34878D82A}">
                    <a16:rowId xmlns:a16="http://schemas.microsoft.com/office/drawing/2014/main" val="3059434287"/>
                  </a:ext>
                </a:extLst>
              </a:tr>
              <a:tr h="297180">
                <a:tc>
                  <a:txBody>
                    <a:bodyPr/>
                    <a:lstStyle/>
                    <a:p>
                      <a:r>
                        <a:rPr lang="de-DE" sz="1500" dirty="0" err="1">
                          <a:latin typeface="Arial" panose="020B0604020202020204" pitchFamily="34" charset="0"/>
                          <a:cs typeface="Arial" panose="020B0604020202020204" pitchFamily="34" charset="0"/>
                        </a:rPr>
                        <a:t>Collega</a:t>
                      </a:r>
                      <a:endParaRPr lang="de-DE" sz="15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24</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16</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7</a:t>
                      </a:r>
                    </a:p>
                  </a:txBody>
                  <a:tcPr marL="68580" marR="68580" marT="34290" marB="34290"/>
                </a:tc>
                <a:extLst>
                  <a:ext uri="{0D108BD9-81ED-4DB2-BD59-A6C34878D82A}">
                    <a16:rowId xmlns:a16="http://schemas.microsoft.com/office/drawing/2014/main" val="2343650706"/>
                  </a:ext>
                </a:extLst>
              </a:tr>
              <a:tr h="297180">
                <a:tc>
                  <a:txBody>
                    <a:bodyPr/>
                    <a:lstStyle/>
                    <a:p>
                      <a:r>
                        <a:rPr lang="de-DE" sz="1500" dirty="0" err="1">
                          <a:latin typeface="Arial" panose="020B0604020202020204" pitchFamily="34" charset="0"/>
                          <a:cs typeface="Arial" panose="020B0604020202020204" pitchFamily="34" charset="0"/>
                        </a:rPr>
                        <a:t>Iemand</a:t>
                      </a:r>
                      <a:r>
                        <a:rPr lang="de-DE" sz="1500" dirty="0">
                          <a:latin typeface="Arial" panose="020B0604020202020204" pitchFamily="34" charset="0"/>
                          <a:cs typeface="Arial" panose="020B0604020202020204" pitchFamily="34" charset="0"/>
                        </a:rPr>
                        <a:t> anders</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26</a:t>
                      </a:r>
                    </a:p>
                  </a:txBody>
                  <a:tcPr marL="68580" marR="68580" marT="34290" marB="34290"/>
                </a:tc>
                <a:tc>
                  <a:txBody>
                    <a:bodyPr/>
                    <a:lstStyle/>
                    <a:p>
                      <a:pPr algn="ctr"/>
                      <a:r>
                        <a:rPr lang="de-DE" sz="1500" b="1" dirty="0">
                          <a:solidFill>
                            <a:srgbClr val="C00000"/>
                          </a:solidFill>
                          <a:latin typeface="Arial" panose="020B0604020202020204" pitchFamily="34" charset="0"/>
                          <a:cs typeface="Arial" panose="020B0604020202020204" pitchFamily="34" charset="0"/>
                        </a:rPr>
                        <a:t>29</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15</a:t>
                      </a:r>
                    </a:p>
                  </a:txBody>
                  <a:tcPr marL="68580" marR="68580" marT="34290" marB="34290"/>
                </a:tc>
                <a:extLst>
                  <a:ext uri="{0D108BD9-81ED-4DB2-BD59-A6C34878D82A}">
                    <a16:rowId xmlns:a16="http://schemas.microsoft.com/office/drawing/2014/main" val="858839141"/>
                  </a:ext>
                </a:extLst>
              </a:tr>
              <a:tr h="297180">
                <a:tc>
                  <a:txBody>
                    <a:bodyPr/>
                    <a:lstStyle/>
                    <a:p>
                      <a:r>
                        <a:rPr lang="de-DE" sz="1500" dirty="0" err="1">
                          <a:latin typeface="Arial" panose="020B0604020202020204" pitchFamily="34" charset="0"/>
                          <a:cs typeface="Arial" panose="020B0604020202020204" pitchFamily="34" charset="0"/>
                        </a:rPr>
                        <a:t>Onbekende</a:t>
                      </a:r>
                      <a:endParaRPr lang="de-DE" sz="15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7</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9</a:t>
                      </a:r>
                    </a:p>
                  </a:txBody>
                  <a:tcPr marL="68580" marR="68580" marT="34290" marB="34290"/>
                </a:tc>
                <a:tc>
                  <a:txBody>
                    <a:bodyPr/>
                    <a:lstStyle/>
                    <a:p>
                      <a:pPr algn="ctr"/>
                      <a:r>
                        <a:rPr lang="de-DE" sz="1500" dirty="0">
                          <a:latin typeface="Arial" panose="020B0604020202020204" pitchFamily="34" charset="0"/>
                          <a:cs typeface="Arial" panose="020B0604020202020204" pitchFamily="34" charset="0"/>
                        </a:rPr>
                        <a:t>2</a:t>
                      </a:r>
                    </a:p>
                  </a:txBody>
                  <a:tcPr marL="68580" marR="68580" marT="34290" marB="34290"/>
                </a:tc>
                <a:extLst>
                  <a:ext uri="{0D108BD9-81ED-4DB2-BD59-A6C34878D82A}">
                    <a16:rowId xmlns:a16="http://schemas.microsoft.com/office/drawing/2014/main" val="2787203220"/>
                  </a:ext>
                </a:extLst>
              </a:tr>
            </a:tbl>
          </a:graphicData>
        </a:graphic>
      </p:graphicFrame>
      <p:sp>
        <p:nvSpPr>
          <p:cNvPr id="6" name="TextBox 5">
            <a:extLst>
              <a:ext uri="{FF2B5EF4-FFF2-40B4-BE49-F238E27FC236}">
                <a16:creationId xmlns:a16="http://schemas.microsoft.com/office/drawing/2014/main" id="{7E763730-1504-43A5-B5E6-A1B899E55B1D}"/>
              </a:ext>
            </a:extLst>
          </p:cNvPr>
          <p:cNvSpPr txBox="1"/>
          <p:nvPr/>
        </p:nvSpPr>
        <p:spPr>
          <a:xfrm>
            <a:off x="701767" y="4756725"/>
            <a:ext cx="8118704" cy="76174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Hands-off SG &amp;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seksueel</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misbruik</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meestal</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door</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vriend</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of</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iemand</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anders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Poging</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tot)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Verkrachting</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meestal</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door</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partner</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/ex-partner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of</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date/</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net</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r>
              <a:rPr kumimoji="0" lang="de-DE"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ontmoet</a:t>
            </a: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S PGothic" pitchFamily="34" charset="-128"/>
                <a:cs typeface="Arial" panose="020B0604020202020204" pitchFamily="34" charset="0"/>
              </a:rPr>
              <a:t> </a:t>
            </a:r>
          </a:p>
        </p:txBody>
      </p:sp>
      <p:sp>
        <p:nvSpPr>
          <p:cNvPr id="7" name="Footer Placeholder 10">
            <a:extLst>
              <a:ext uri="{FF2B5EF4-FFF2-40B4-BE49-F238E27FC236}">
                <a16:creationId xmlns:a16="http://schemas.microsoft.com/office/drawing/2014/main" id="{C371FB64-56EB-48FB-93DB-A92F312BA97C}"/>
              </a:ext>
            </a:extLst>
          </p:cNvPr>
          <p:cNvSpPr>
            <a:spLocks noGrp="1"/>
          </p:cNvSpPr>
          <p:nvPr>
            <p:ph type="ftr" sz="quarter" idx="11"/>
          </p:nvPr>
        </p:nvSpPr>
        <p:spPr>
          <a:xfrm>
            <a:off x="2195737" y="6381328"/>
            <a:ext cx="4659524" cy="20773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825"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rPr>
              <a:t>Hulpzoekgedrag en onthulling na SGOG- Keygnaert I- VLIR LNE- 19062023</a:t>
            </a:r>
            <a:endParaRPr kumimoji="0"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S PGothic" pitchFamily="34" charset="-128"/>
              <a:cs typeface="Arial" panose="020B0604020202020204" pitchFamily="34" charset="0"/>
            </a:endParaRPr>
          </a:p>
        </p:txBody>
      </p:sp>
      <p:pic>
        <p:nvPicPr>
          <p:cNvPr id="8" name="Picture 4" descr="Z:\Users\ines\Daph007\prevention tools\logos\ICRH-UGent\ICRHLogo.png">
            <a:extLst>
              <a:ext uri="{FF2B5EF4-FFF2-40B4-BE49-F238E27FC236}">
                <a16:creationId xmlns:a16="http://schemas.microsoft.com/office/drawing/2014/main" id="{C85C8E4D-1135-4318-B48B-49F7C43B3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2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D0BF97F-0CF9-48DB-B007-C56A3747E31B}"/>
              </a:ext>
            </a:extLst>
          </p:cNvPr>
          <p:cNvSpPr txBox="1"/>
          <p:nvPr/>
        </p:nvSpPr>
        <p:spPr>
          <a:xfrm>
            <a:off x="3131840" y="1117780"/>
            <a:ext cx="474293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200" b="0" i="0" u="none" strike="noStrike" kern="1200" cap="none" spc="0" normalizeH="0" baseline="0" noProof="0" dirty="0">
                <a:ln>
                  <a:noFill/>
                </a:ln>
                <a:solidFill>
                  <a:srgbClr val="C00000"/>
                </a:solidFill>
                <a:effectLst/>
                <a:uLnTx/>
                <a:uFillTx/>
                <a:latin typeface="Lucida Sans Unicode" pitchFamily="34" charset="0"/>
                <a:ea typeface="MS PGothic" pitchFamily="34" charset="-128"/>
                <a:cs typeface="+mn-cs"/>
              </a:rPr>
              <a:t>SG België UN-MENAMAIS (Keygnaert et al 2021) </a:t>
            </a:r>
          </a:p>
        </p:txBody>
      </p:sp>
      <p:pic>
        <p:nvPicPr>
          <p:cNvPr id="11" name="Afbeelding 7">
            <a:extLst>
              <a:ext uri="{FF2B5EF4-FFF2-40B4-BE49-F238E27FC236}">
                <a16:creationId xmlns:a16="http://schemas.microsoft.com/office/drawing/2014/main" id="{B811BFB2-5587-4940-97D6-A9FA9122870C}"/>
              </a:ext>
            </a:extLst>
          </p:cNvPr>
          <p:cNvPicPr>
            <a:picLocks noChangeAspect="1"/>
          </p:cNvPicPr>
          <p:nvPr/>
        </p:nvPicPr>
        <p:blipFill>
          <a:blip r:embed="rId4"/>
          <a:stretch>
            <a:fillRect/>
          </a:stretch>
        </p:blipFill>
        <p:spPr>
          <a:xfrm>
            <a:off x="37495" y="5965154"/>
            <a:ext cx="1031065" cy="848419"/>
          </a:xfrm>
          <a:prstGeom prst="rect">
            <a:avLst/>
          </a:prstGeom>
        </p:spPr>
      </p:pic>
      <p:sp>
        <p:nvSpPr>
          <p:cNvPr id="2" name="Oval 1">
            <a:extLst>
              <a:ext uri="{FF2B5EF4-FFF2-40B4-BE49-F238E27FC236}">
                <a16:creationId xmlns:a16="http://schemas.microsoft.com/office/drawing/2014/main" id="{74429336-50AA-4489-A4EB-C2CB6325765D}"/>
              </a:ext>
            </a:extLst>
          </p:cNvPr>
          <p:cNvSpPr/>
          <p:nvPr/>
        </p:nvSpPr>
        <p:spPr>
          <a:xfrm>
            <a:off x="179512" y="3356851"/>
            <a:ext cx="7920880" cy="761747"/>
          </a:xfrm>
          <a:prstGeom prst="ellipse">
            <a:avLst/>
          </a:prstGeom>
          <a:noFill/>
          <a:ln>
            <a:solidFill>
              <a:srgbClr val="F9B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6608453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GE_1_0_13.potx" id="{CDC8038A-22BC-48F8-87C1-EF5D932E5841}" vid="{9B268255-BBCE-4B5A-A96F-7BD39E86B4AE}"/>
    </a:ext>
  </a:extLst>
</a:theme>
</file>

<file path=ppt/theme/theme11.xml><?xml version="1.0" encoding="utf-8"?>
<a:theme xmlns:a="http://schemas.openxmlformats.org/drawingml/2006/main" name="2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Powerpoint_UGent_EN_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FW_1_0_13.potx" id="{E6EF02B0-0B52-46EA-BEDF-1832BA424DA5}" vid="{E2E63E6F-A7FD-474F-9D27-11CAB9CEDFB3}"/>
    </a:ext>
  </a:extLst>
</a:theme>
</file>

<file path=ppt/theme/theme13.xml><?xml version="1.0" encoding="utf-8"?>
<a:theme xmlns:a="http://schemas.openxmlformats.org/drawingml/2006/main" name="16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GE_1_0_13.potx" id="{CDC8038A-22BC-48F8-87C1-EF5D932E5841}" vid="{9B268255-BBCE-4B5A-A96F-7BD39E86B4AE}"/>
    </a:ext>
  </a:extLst>
</a:theme>
</file>

<file path=ppt/theme/theme3.xml><?xml version="1.0" encoding="utf-8"?>
<a:theme xmlns:a="http://schemas.openxmlformats.org/drawingml/2006/main" name="4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owerpoint_UGent_EN_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FW_1_0_13.potx" id="{E6EF02B0-0B52-46EA-BEDF-1832BA424DA5}" vid="{E2E63E6F-A7FD-474F-9D27-11CAB9CEDFB3}"/>
    </a:ext>
  </a:extLst>
</a:theme>
</file>

<file path=ppt/theme/theme6.xml><?xml version="1.0" encoding="utf-8"?>
<a:theme xmlns:a="http://schemas.openxmlformats.org/drawingml/2006/main" name="1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a:majorFont>
        <a:latin typeface="Lucida Sans"/>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MENEMAIS template.potx [Alleen-lezen]" id="{4BC3265F-23DC-4D8A-BCDB-8D8F5912BADB}" vid="{AAEADCF1-CDF2-408E-B5AC-55AC93391B5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DC281AC130A74284703C16F14CE81A" ma:contentTypeVersion="17" ma:contentTypeDescription="Een nieuw document maken." ma:contentTypeScope="" ma:versionID="568294b162cbdbaeb578685d9f4fae08">
  <xsd:schema xmlns:xsd="http://www.w3.org/2001/XMLSchema" xmlns:xs="http://www.w3.org/2001/XMLSchema" xmlns:p="http://schemas.microsoft.com/office/2006/metadata/properties" xmlns:ns2="d560918c-d769-4f3c-9b9a-bc533462a577" xmlns:ns3="f2c6424c-536f-4179-bc65-bce013876e37" targetNamespace="http://schemas.microsoft.com/office/2006/metadata/properties" ma:root="true" ma:fieldsID="69625dbb382a0fa9a3393c18a6a09797" ns2:_="" ns3:_="">
    <xsd:import namespace="d560918c-d769-4f3c-9b9a-bc533462a577"/>
    <xsd:import namespace="f2c6424c-536f-4179-bc65-bce013876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0918c-d769-4f3c-9b9a-bc533462a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6f0c581-e560-431d-b9ae-9d8734f733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6424c-536f-4179-bc65-bce013876e37"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e818dbc-29fb-4f90-983d-8df305222417}" ma:internalName="TaxCatchAll" ma:showField="CatchAllData" ma:web="f2c6424c-536f-4179-bc65-bce013876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c6424c-536f-4179-bc65-bce013876e37" xsi:nil="true"/>
    <lcf76f155ced4ddcb4097134ff3c332f xmlns="d560918c-d769-4f3c-9b9a-bc533462a5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042796-39EE-4214-AAD2-48469F789582}"/>
</file>

<file path=customXml/itemProps2.xml><?xml version="1.0" encoding="utf-8"?>
<ds:datastoreItem xmlns:ds="http://schemas.openxmlformats.org/officeDocument/2006/customXml" ds:itemID="{EA579994-668C-4F86-B44F-E8265B1A8C1C}"/>
</file>

<file path=customXml/itemProps3.xml><?xml version="1.0" encoding="utf-8"?>
<ds:datastoreItem xmlns:ds="http://schemas.openxmlformats.org/officeDocument/2006/customXml" ds:itemID="{B5C1247A-5BE1-4B6B-98CD-E05E7A7539AB}"/>
</file>

<file path=docProps/app.xml><?xml version="1.0" encoding="utf-8"?>
<Properties xmlns="http://schemas.openxmlformats.org/officeDocument/2006/extended-properties" xmlns:vt="http://schemas.openxmlformats.org/officeDocument/2006/docPropsVTypes">
  <Template/>
  <TotalTime>144</TotalTime>
  <Words>2474</Words>
  <Application>Microsoft Office PowerPoint</Application>
  <PresentationFormat>Diavoorstelling (4:3)</PresentationFormat>
  <Paragraphs>308</Paragraphs>
  <Slides>28</Slides>
  <Notes>21</Notes>
  <HiddenSlides>0</HiddenSlides>
  <MMClips>0</MMClips>
  <ScaleCrop>false</ScaleCrop>
  <HeadingPairs>
    <vt:vector size="6" baseType="variant">
      <vt:variant>
        <vt:lpstr>Gebruikte lettertypen</vt:lpstr>
      </vt:variant>
      <vt:variant>
        <vt:i4>7</vt:i4>
      </vt:variant>
      <vt:variant>
        <vt:lpstr>Thema</vt:lpstr>
      </vt:variant>
      <vt:variant>
        <vt:i4>14</vt:i4>
      </vt:variant>
      <vt:variant>
        <vt:lpstr>Diatitels</vt:lpstr>
      </vt:variant>
      <vt:variant>
        <vt:i4>28</vt:i4>
      </vt:variant>
    </vt:vector>
  </HeadingPairs>
  <TitlesOfParts>
    <vt:vector size="49" baseType="lpstr">
      <vt:lpstr>Arial</vt:lpstr>
      <vt:lpstr>Calibri</vt:lpstr>
      <vt:lpstr>Lucida Sans</vt:lpstr>
      <vt:lpstr>Lucida Sans Unicode</vt:lpstr>
      <vt:lpstr>Lucida Sans Unicode (Hoofdtekst)</vt:lpstr>
      <vt:lpstr>Times New Roman</vt:lpstr>
      <vt:lpstr>Wingdings</vt:lpstr>
      <vt:lpstr>Office-thema</vt:lpstr>
      <vt:lpstr>Office Theme</vt:lpstr>
      <vt:lpstr>4_Office-thema</vt:lpstr>
      <vt:lpstr>6_Office-thema</vt:lpstr>
      <vt:lpstr>4_Powerpoint_UGent_EN_GE</vt:lpstr>
      <vt:lpstr>11_Office-thema</vt:lpstr>
      <vt:lpstr>20_Office-thema</vt:lpstr>
      <vt:lpstr>23_Office-thema</vt:lpstr>
      <vt:lpstr>6_Office Theme</vt:lpstr>
      <vt:lpstr>7_Office Theme</vt:lpstr>
      <vt:lpstr>21_Office-thema</vt:lpstr>
      <vt:lpstr>5_Powerpoint_UGent_EN_GE</vt:lpstr>
      <vt:lpstr>16_Office-thema</vt:lpstr>
      <vt:lpstr>1_Office-thema</vt:lpstr>
      <vt:lpstr> hulpzoekgedrag en onthulling na (seksueel) geweld/ Grensoverschrijdend gedrag</vt:lpstr>
      <vt:lpstr>Overzicht</vt:lpstr>
      <vt:lpstr>1. seksueel geweld: verschil tussen theorie en realiteit</vt:lpstr>
      <vt:lpstr>Bij geweld/grensoverschrijdend gedrag: feitelijk gedrag dat is gesteld</vt:lpstr>
      <vt:lpstr>Seksueel geweld kan offline en online voorkomen, met en zonder fysiek contact</vt:lpstr>
      <vt:lpstr>Het “ideale” slachtoffer</vt:lpstr>
      <vt:lpstr>Jongvolwassenheid/studietijd: piek kwetsbaarheid</vt:lpstr>
      <vt:lpstr>PowerPoint-presentatie</vt:lpstr>
      <vt:lpstr>PowerPoint-presentatie</vt:lpstr>
      <vt:lpstr>2. HULPZOEKGEDRAG NA SEKSUEEL GEWELD: UITDAGINGEN  </vt:lpstr>
      <vt:lpstr>Seksueel geweld kan meerdere en langdurige gevolgen hebben</vt:lpstr>
      <vt:lpstr>Seksueel geweld kan meerdere en langdurige gevolgen hebben</vt:lpstr>
      <vt:lpstr>Seksueel geweld kan meerdere en langdurige gevolgen hebben</vt:lpstr>
      <vt:lpstr>Seksueel geweld kan meerdere en langdurige gevolgen hebben</vt:lpstr>
      <vt:lpstr>PowerPoint-presentatie</vt:lpstr>
      <vt:lpstr>PowerPoint-presentatie</vt:lpstr>
      <vt:lpstr>Hulpzoekgedrag na seksueel geweld</vt:lpstr>
      <vt:lpstr>3. ONTHULLING NA SEKSUEEL GEWELD: UITDAGINGEN  </vt:lpstr>
      <vt:lpstr>Ideale slachtoffers spreken erover ?</vt:lpstr>
      <vt:lpstr> bespreken seksueel geweld ?</vt:lpstr>
      <vt:lpstr>Drempels bij bespreken van seksueel geweld</vt:lpstr>
      <vt:lpstr>PowerPoint-presentatie</vt:lpstr>
      <vt:lpstr>Het ideale slachtoffer = verkrachtingsmythe</vt:lpstr>
      <vt:lpstr>PowerPoint-presentatie</vt:lpstr>
      <vt:lpstr>PowerPoint-presentatie</vt:lpstr>
      <vt:lpstr>Invloed op aangiftebereidheid</vt:lpstr>
      <vt:lpstr>PowerPoint-presentatie</vt:lpstr>
      <vt:lpstr> Prof dr Keygnaert Ines Operational Director ICRH (Ugent) Team Leader Gender &amp; Violence Team (Ugent) Coördinerend Staf- en Beleidsexpert Geweld (UZGent)     E ines.Keygnaert@ugent.be  ines.Keygnaert@uzgent.be T +32 9 332 35 64   www.ugent.be  www.uzgent.be  </vt:lpstr>
    </vt:vector>
  </TitlesOfParts>
  <Company>ICRH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 Dierick</dc:creator>
  <cp:lastModifiedBy>Jo Breda</cp:lastModifiedBy>
  <cp:revision>357</cp:revision>
  <cp:lastPrinted>2013-04-18T11:06:12Z</cp:lastPrinted>
  <dcterms:created xsi:type="dcterms:W3CDTF">2010-06-02T07:25:50Z</dcterms:created>
  <dcterms:modified xsi:type="dcterms:W3CDTF">2023-06-19T07:53:41Z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0x010100A1DC281AC130A74284703C16F14CE81A</vt:lpwstr>
  </property>
  <property fmtid="{D5CDD505-2E9C-101B-9397-08002B2CF9AE}" pid="3" name="MediaServiceImageTags">
    <vt:lpwstr/>
  </property>
</Properties>
</file>